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97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1C4DCF-656E-45DE-B232-0A24DAF6863C}"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2520153066"/>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C4DCF-656E-45DE-B232-0A24DAF6863C}"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443436961"/>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C4DCF-656E-45DE-B232-0A24DAF6863C}"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2099986351"/>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C4DCF-656E-45DE-B232-0A24DAF6863C}"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3506508041"/>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1C4DCF-656E-45DE-B232-0A24DAF6863C}"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1713321142"/>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1C4DCF-656E-45DE-B232-0A24DAF6863C}" type="datetimeFigureOut">
              <a:rPr lang="en-US" smtClean="0"/>
              <a:t>6/17/2020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2896900445"/>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1C4DCF-656E-45DE-B232-0A24DAF6863C}" type="datetimeFigureOut">
              <a:rPr lang="en-US" smtClean="0"/>
              <a:t>6/17/2020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561635374"/>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1C4DCF-656E-45DE-B232-0A24DAF6863C}" type="datetimeFigureOut">
              <a:rPr lang="en-US" smtClean="0"/>
              <a:t>6/17/2020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3431973192"/>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1C4DCF-656E-45DE-B232-0A24DAF6863C}" type="datetimeFigureOut">
              <a:rPr lang="en-US" smtClean="0"/>
              <a:t>6/17/2020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2828258011"/>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C4DCF-656E-45DE-B232-0A24DAF6863C}" type="datetimeFigureOut">
              <a:rPr lang="en-US" smtClean="0"/>
              <a:t>6/17/2020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1083485962"/>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C4DCF-656E-45DE-B232-0A24DAF6863C}" type="datetimeFigureOut">
              <a:rPr lang="en-US" smtClean="0"/>
              <a:t>6/17/2020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18BDF6-0E98-4B6F-BC47-0572AA475316}" type="slidenum">
              <a:rPr lang="en-US" smtClean="0"/>
              <a:t>‹#›</a:t>
            </a:fld>
            <a:endParaRPr lang="en-US"/>
          </a:p>
        </p:txBody>
      </p:sp>
    </p:spTree>
    <p:extLst>
      <p:ext uri="{BB962C8B-B14F-4D97-AF65-F5344CB8AC3E}">
        <p14:creationId xmlns:p14="http://schemas.microsoft.com/office/powerpoint/2010/main" val="382221018"/>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1C4DCF-656E-45DE-B232-0A24DAF6863C}" type="datetimeFigureOut">
              <a:rPr lang="en-US" smtClean="0"/>
              <a:t>6/17/2020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18BDF6-0E98-4B6F-BC47-0572AA475316}" type="slidenum">
              <a:rPr lang="en-US" smtClean="0"/>
              <a:t>‹#›</a:t>
            </a:fld>
            <a:endParaRPr lang="en-US"/>
          </a:p>
        </p:txBody>
      </p:sp>
    </p:spTree>
    <p:extLst>
      <p:ext uri="{BB962C8B-B14F-4D97-AF65-F5344CB8AC3E}">
        <p14:creationId xmlns:p14="http://schemas.microsoft.com/office/powerpoint/2010/main" val="4022836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228600"/>
            <a:ext cx="6400800" cy="914400"/>
          </a:xfrm>
        </p:spPr>
        <p:txBody>
          <a:bodyPr>
            <a:normAutofit/>
          </a:bodyPr>
          <a:lstStyle/>
          <a:p>
            <a:r>
              <a:rPr lang="en-US" sz="2400" b="1" smtClean="0">
                <a:solidFill>
                  <a:schemeClr val="tx1"/>
                </a:solidFill>
                <a:latin typeface="Times New Roman" pitchFamily="18" charset="0"/>
                <a:cs typeface="Times New Roman" pitchFamily="18" charset="0"/>
              </a:rPr>
              <a:t>Phòng Giáo dục và Đào tạo quận Long Biên</a:t>
            </a:r>
          </a:p>
          <a:p>
            <a:r>
              <a:rPr lang="en-US" sz="2400" b="1" smtClean="0">
                <a:solidFill>
                  <a:schemeClr val="tx1"/>
                </a:solidFill>
                <a:latin typeface="Times New Roman" pitchFamily="18" charset="0"/>
                <a:cs typeface="Times New Roman" pitchFamily="18" charset="0"/>
              </a:rPr>
              <a:t>Trường Tiểu học Ái Mộ B</a:t>
            </a:r>
            <a:endParaRPr lang="en-US" sz="2400" b="1">
              <a:solidFill>
                <a:schemeClr val="tx1"/>
              </a:solidFill>
              <a:latin typeface="Times New Roman" pitchFamily="18" charset="0"/>
              <a:cs typeface="Times New Roman" pitchFamily="18" charset="0"/>
            </a:endParaRPr>
          </a:p>
        </p:txBody>
      </p:sp>
      <p:sp>
        <p:nvSpPr>
          <p:cNvPr id="4" name="Rectangle 3"/>
          <p:cNvSpPr/>
          <p:nvPr/>
        </p:nvSpPr>
        <p:spPr>
          <a:xfrm>
            <a:off x="699051" y="2209800"/>
            <a:ext cx="7745903" cy="3416320"/>
          </a:xfrm>
          <a:prstGeom prst="rect">
            <a:avLst/>
          </a:prstGeom>
          <a:noFill/>
        </p:spPr>
        <p:txBody>
          <a:bodyPr wrap="none" lIns="91440" tIns="45720" rIns="91440" bIns="45720">
            <a:spAutoFit/>
          </a:bodyPr>
          <a:lstStyle/>
          <a:p>
            <a:pPr algn="ctr"/>
            <a:r>
              <a:rPr lang="en-US" sz="5400" b="1" cap="none" spc="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rPr>
              <a:t>TIẾNG VIỆT 5</a:t>
            </a:r>
          </a:p>
          <a:p>
            <a:pPr algn="ctr"/>
            <a:r>
              <a:rPr lang="en-US" sz="5400" b="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ÔN TẬP VÀ KIỂM TRA </a:t>
            </a:r>
          </a:p>
          <a:p>
            <a:pPr algn="ctr"/>
            <a:r>
              <a:rPr lang="en-US" sz="5400" b="1" cap="none" spc="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rPr>
              <a:t>CUỐI HỌC KÌ II</a:t>
            </a:r>
          </a:p>
          <a:p>
            <a:pPr algn="ctr"/>
            <a:r>
              <a:rPr lang="en-US" sz="5400" b="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(TIẾT 7)</a:t>
            </a:r>
            <a:endParaRPr lang="en-US" sz="5400" b="1" cap="none" spc="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209725454"/>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87562"/>
          </a:xfrm>
        </p:spPr>
        <p:txBody>
          <a:bodyPr>
            <a:normAutofit/>
          </a:bodyPr>
          <a:lstStyle/>
          <a:p>
            <a:r>
              <a:rPr lang="en-US" i="1" smtClean="0">
                <a:solidFill>
                  <a:srgbClr val="FF0000"/>
                </a:solidFill>
                <a:latin typeface="Times New Roman" pitchFamily="18" charset="0"/>
                <a:cs typeface="Times New Roman" pitchFamily="18" charset="0"/>
              </a:rPr>
              <a:t>6. Việc làm của Thương và các bạn nhỏ thể hiện điều gì?</a:t>
            </a:r>
            <a:endParaRPr lang="en-US"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124200"/>
            <a:ext cx="8229600" cy="2895600"/>
          </a:xfrm>
        </p:spPr>
        <p:txBody>
          <a:bodyPr/>
          <a:lstStyle/>
          <a:p>
            <a:pPr marL="514350" indent="-514350" algn="just">
              <a:buAutoNum type="alphaLcParenR"/>
            </a:pPr>
            <a:r>
              <a:rPr lang="en-US" smtClean="0">
                <a:latin typeface="Times New Roman" pitchFamily="18" charset="0"/>
                <a:cs typeface="Times New Roman" pitchFamily="18" charset="0"/>
              </a:rPr>
              <a:t>Thể hiện tinh thần đoàn kết.</a:t>
            </a:r>
          </a:p>
          <a:p>
            <a:pPr marL="514350" indent="-514350" algn="just">
              <a:buAutoNum type="alphaLcParenR"/>
            </a:pPr>
            <a:r>
              <a:rPr lang="en-US" smtClean="0">
                <a:latin typeface="Times New Roman" pitchFamily="18" charset="0"/>
                <a:cs typeface="Times New Roman" pitchFamily="18" charset="0"/>
              </a:rPr>
              <a:t>Thể hiện ý thức bảo vệ môi trường.</a:t>
            </a:r>
          </a:p>
          <a:p>
            <a:pPr marL="514350" indent="-514350" algn="just">
              <a:buAutoNum type="alphaLcParenR"/>
            </a:pPr>
            <a:r>
              <a:rPr lang="en-US" smtClean="0">
                <a:latin typeface="Times New Roman" pitchFamily="18" charset="0"/>
                <a:cs typeface="Times New Roman" pitchFamily="18" charset="0"/>
              </a:rPr>
              <a:t>Thể hiện thái độ dũng cảm đấu tranh với kẻ xấu.</a:t>
            </a:r>
            <a:endParaRPr lang="en-US">
              <a:latin typeface="Times New Roman" pitchFamily="18" charset="0"/>
              <a:cs typeface="Times New Roman" pitchFamily="18" charset="0"/>
            </a:endParaRPr>
          </a:p>
        </p:txBody>
      </p:sp>
      <p:sp>
        <p:nvSpPr>
          <p:cNvPr id="4" name="Oval 3"/>
          <p:cNvSpPr/>
          <p:nvPr/>
        </p:nvSpPr>
        <p:spPr>
          <a:xfrm>
            <a:off x="265469" y="3657600"/>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7005414"/>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heel(1)">
                                      <p:cBhvr>
                                        <p:cTn id="27"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87562"/>
          </a:xfrm>
        </p:spPr>
        <p:txBody>
          <a:bodyPr>
            <a:normAutofit/>
          </a:bodyPr>
          <a:lstStyle/>
          <a:p>
            <a:r>
              <a:rPr lang="en-US" i="1" smtClean="0">
                <a:solidFill>
                  <a:srgbClr val="FF0000"/>
                </a:solidFill>
                <a:latin typeface="Times New Roman" pitchFamily="18" charset="0"/>
                <a:cs typeface="Times New Roman" pitchFamily="18" charset="0"/>
              </a:rPr>
              <a:t>7. Câu nào dưới đây là câu ghép?</a:t>
            </a:r>
            <a:endParaRPr lang="en-US"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895600"/>
            <a:ext cx="8229600" cy="2895600"/>
          </a:xfrm>
        </p:spPr>
        <p:txBody>
          <a:bodyPr>
            <a:normAutofit fontScale="92500" lnSpcReduction="10000"/>
          </a:bodyPr>
          <a:lstStyle/>
          <a:p>
            <a:pPr marL="514350" indent="-514350" algn="just">
              <a:buAutoNum type="alphaLcParenR"/>
            </a:pPr>
            <a:r>
              <a:rPr lang="en-US" smtClean="0">
                <a:latin typeface="Times New Roman" pitchFamily="18" charset="0"/>
                <a:cs typeface="Times New Roman" pitchFamily="18" charset="0"/>
              </a:rPr>
              <a:t>Chiều nay, đi học về, Thương cùng các bạn ùa ra cây gạo.</a:t>
            </a:r>
          </a:p>
          <a:p>
            <a:pPr marL="514350" indent="-514350" algn="just">
              <a:buAutoNum type="alphaLcParenR"/>
            </a:pPr>
            <a:r>
              <a:rPr lang="en-US" smtClean="0">
                <a:latin typeface="Times New Roman" pitchFamily="18" charset="0"/>
                <a:cs typeface="Times New Roman" pitchFamily="18" charset="0"/>
              </a:rPr>
              <a:t>Cây gạo buồn thiu, những chiếc lá cụp xuống, ủ ê.</a:t>
            </a:r>
          </a:p>
          <a:p>
            <a:pPr marL="514350" indent="-514350" algn="just">
              <a:buAutoNum type="alphaLcParenR"/>
            </a:pPr>
            <a:r>
              <a:rPr lang="en-US" smtClean="0">
                <a:latin typeface="Times New Roman" pitchFamily="18" charset="0"/>
                <a:cs typeface="Times New Roman" pitchFamily="18" charset="0"/>
              </a:rPr>
              <a:t>Cứ mỗi năm, cây gạo lại xòe thêm được một tán lá tròn vươn cao lên trời xanh.</a:t>
            </a:r>
            <a:endParaRPr lang="en-US">
              <a:latin typeface="Times New Roman" pitchFamily="18" charset="0"/>
              <a:cs typeface="Times New Roman" pitchFamily="18" charset="0"/>
            </a:endParaRPr>
          </a:p>
        </p:txBody>
      </p:sp>
      <p:sp>
        <p:nvSpPr>
          <p:cNvPr id="4" name="Oval 3"/>
          <p:cNvSpPr/>
          <p:nvPr/>
        </p:nvSpPr>
        <p:spPr>
          <a:xfrm>
            <a:off x="265469" y="3657600"/>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6036819"/>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heel(1)">
                                      <p:cBhvr>
                                        <p:cTn id="27"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2468562"/>
          </a:xfrm>
        </p:spPr>
        <p:txBody>
          <a:bodyPr>
            <a:normAutofit fontScale="90000"/>
          </a:bodyPr>
          <a:lstStyle/>
          <a:p>
            <a:r>
              <a:rPr lang="en-US" i="1" smtClean="0">
                <a:solidFill>
                  <a:srgbClr val="FF0000"/>
                </a:solidFill>
                <a:latin typeface="Times New Roman" pitchFamily="18" charset="0"/>
                <a:cs typeface="Times New Roman" pitchFamily="18" charset="0"/>
              </a:rPr>
              <a:t>8. Các vế câu trong câu ghép “Thân nó xù xì, gai góc, mốc meo, vậy mà lá thì xanh mơn mởn, non tươi, dập dờn đùa với gió.” được nối với nhau bằng cách nào?</a:t>
            </a:r>
            <a:endParaRPr lang="en-US"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429000"/>
            <a:ext cx="8229600" cy="2895600"/>
          </a:xfrm>
        </p:spPr>
        <p:txBody>
          <a:bodyPr>
            <a:normAutofit/>
          </a:bodyPr>
          <a:lstStyle/>
          <a:p>
            <a:pPr marL="514350" indent="-514350" algn="just">
              <a:buAutoNum type="alphaLcParenR"/>
            </a:pPr>
            <a:r>
              <a:rPr lang="en-US" smtClean="0">
                <a:latin typeface="Times New Roman" pitchFamily="18" charset="0"/>
                <a:cs typeface="Times New Roman" pitchFamily="18" charset="0"/>
              </a:rPr>
              <a:t>Nối bằng từ “vậy mà”</a:t>
            </a:r>
          </a:p>
          <a:p>
            <a:pPr marL="514350" indent="-514350" algn="just">
              <a:buAutoNum type="alphaLcParenR"/>
            </a:pPr>
            <a:r>
              <a:rPr lang="en-US" smtClean="0">
                <a:latin typeface="Times New Roman" pitchFamily="18" charset="0"/>
                <a:cs typeface="Times New Roman" pitchFamily="18" charset="0"/>
              </a:rPr>
              <a:t>Nối bằng từ “thì”</a:t>
            </a:r>
          </a:p>
          <a:p>
            <a:pPr marL="514350" indent="-514350" algn="just">
              <a:buAutoNum type="alphaLcParenR"/>
            </a:pPr>
            <a:r>
              <a:rPr lang="en-US" smtClean="0">
                <a:latin typeface="Times New Roman" pitchFamily="18" charset="0"/>
                <a:cs typeface="Times New Roman" pitchFamily="18" charset="0"/>
              </a:rPr>
              <a:t>Nối trực tiếp ( không dùng từ nối )</a:t>
            </a:r>
            <a:endParaRPr lang="en-US">
              <a:latin typeface="Times New Roman" pitchFamily="18" charset="0"/>
              <a:cs typeface="Times New Roman" pitchFamily="18" charset="0"/>
            </a:endParaRPr>
          </a:p>
        </p:txBody>
      </p:sp>
      <p:sp>
        <p:nvSpPr>
          <p:cNvPr id="4" name="Oval 3"/>
          <p:cNvSpPr/>
          <p:nvPr/>
        </p:nvSpPr>
        <p:spPr>
          <a:xfrm>
            <a:off x="265469" y="3352800"/>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33515936"/>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heel(1)">
                                      <p:cBhvr>
                                        <p:cTn id="27"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2468562"/>
          </a:xfrm>
        </p:spPr>
        <p:txBody>
          <a:bodyPr>
            <a:noAutofit/>
          </a:bodyPr>
          <a:lstStyle/>
          <a:p>
            <a:r>
              <a:rPr lang="en-US" sz="3600" i="1" smtClean="0">
                <a:solidFill>
                  <a:srgbClr val="FF0000"/>
                </a:solidFill>
                <a:latin typeface="Times New Roman" pitchFamily="18" charset="0"/>
                <a:cs typeface="Times New Roman" pitchFamily="18" charset="0"/>
              </a:rPr>
              <a:t>9. Trong chuỗi câu “Chiều nay, đi học về, Thương cùng các bạn ùa ra cây gạo. </a:t>
            </a:r>
            <a:r>
              <a:rPr lang="en-US" sz="3600" b="1" i="1" smtClean="0">
                <a:solidFill>
                  <a:srgbClr val="FF0000"/>
                </a:solidFill>
                <a:latin typeface="Times New Roman" pitchFamily="18" charset="0"/>
                <a:cs typeface="Times New Roman" pitchFamily="18" charset="0"/>
              </a:rPr>
              <a:t>Nhưng kìa, cả một vạt đất quanh gốc gạo phía mặt sông lở thành hố sâu hoắm…”</a:t>
            </a:r>
            <a:r>
              <a:rPr lang="en-US" sz="3600" i="1" smtClean="0">
                <a:solidFill>
                  <a:srgbClr val="FF0000"/>
                </a:solidFill>
                <a:latin typeface="Times New Roman" pitchFamily="18" charset="0"/>
                <a:cs typeface="Times New Roman" pitchFamily="18" charset="0"/>
              </a:rPr>
              <a:t>, câu in đậm liên kết với câu đứng trước nó bằng cách nào?</a:t>
            </a:r>
            <a:endParaRPr lang="en-US" sz="3600"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429000"/>
            <a:ext cx="8229600" cy="2895600"/>
          </a:xfrm>
        </p:spPr>
        <p:txBody>
          <a:bodyPr>
            <a:normAutofit/>
          </a:bodyPr>
          <a:lstStyle/>
          <a:p>
            <a:pPr marL="514350" indent="-514350" algn="just">
              <a:buAutoNum type="alphaLcParenR"/>
            </a:pPr>
            <a:r>
              <a:rPr lang="en-US" smtClean="0">
                <a:latin typeface="Times New Roman" pitchFamily="18" charset="0"/>
                <a:cs typeface="Times New Roman" pitchFamily="18" charset="0"/>
              </a:rPr>
              <a:t>Dùng từ ngữ nối và lặp từ ngữ.</a:t>
            </a:r>
          </a:p>
          <a:p>
            <a:pPr marL="514350" indent="-514350" algn="just">
              <a:buAutoNum type="alphaLcParenR"/>
            </a:pPr>
            <a:r>
              <a:rPr lang="en-US" smtClean="0">
                <a:latin typeface="Times New Roman" pitchFamily="18" charset="0"/>
                <a:cs typeface="Times New Roman" pitchFamily="18" charset="0"/>
              </a:rPr>
              <a:t>Dùng từ ngữ nối và thay thế từ ngữ.</a:t>
            </a:r>
          </a:p>
          <a:p>
            <a:pPr marL="514350" indent="-514350" algn="just">
              <a:buAutoNum type="alphaLcParenR"/>
            </a:pPr>
            <a:r>
              <a:rPr lang="en-US" smtClean="0">
                <a:latin typeface="Times New Roman" pitchFamily="18" charset="0"/>
                <a:cs typeface="Times New Roman" pitchFamily="18" charset="0"/>
              </a:rPr>
              <a:t>Lặp từ ngữ và thay thế từ ngữ.</a:t>
            </a:r>
            <a:endParaRPr lang="en-US">
              <a:latin typeface="Times New Roman" pitchFamily="18" charset="0"/>
              <a:cs typeface="Times New Roman" pitchFamily="18" charset="0"/>
            </a:endParaRPr>
          </a:p>
        </p:txBody>
      </p:sp>
      <p:sp>
        <p:nvSpPr>
          <p:cNvPr id="4" name="Oval 3"/>
          <p:cNvSpPr/>
          <p:nvPr/>
        </p:nvSpPr>
        <p:spPr>
          <a:xfrm>
            <a:off x="265469" y="3962400"/>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4613578"/>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heel(1)">
                                      <p:cBhvr>
                                        <p:cTn id="27"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2468562"/>
          </a:xfrm>
        </p:spPr>
        <p:txBody>
          <a:bodyPr>
            <a:noAutofit/>
          </a:bodyPr>
          <a:lstStyle/>
          <a:p>
            <a:r>
              <a:rPr lang="en-US" sz="3600" i="1" smtClean="0">
                <a:solidFill>
                  <a:srgbClr val="FF0000"/>
                </a:solidFill>
                <a:latin typeface="Times New Roman" pitchFamily="18" charset="0"/>
                <a:cs typeface="Times New Roman" pitchFamily="18" charset="0"/>
              </a:rPr>
              <a:t>10. Dấu phẩy trong câu </a:t>
            </a:r>
            <a:r>
              <a:rPr lang="en-US" sz="3600" b="1" i="1" smtClean="0">
                <a:solidFill>
                  <a:srgbClr val="FF0000"/>
                </a:solidFill>
                <a:latin typeface="Times New Roman" pitchFamily="18" charset="0"/>
                <a:cs typeface="Times New Roman" pitchFamily="18" charset="0"/>
              </a:rPr>
              <a:t>Thân nó xù xì, gai góc, mốc meo.</a:t>
            </a:r>
            <a:r>
              <a:rPr lang="en-US" sz="3600" i="1" smtClean="0">
                <a:solidFill>
                  <a:srgbClr val="FF0000"/>
                </a:solidFill>
                <a:latin typeface="Times New Roman" pitchFamily="18" charset="0"/>
                <a:cs typeface="Times New Roman" pitchFamily="18" charset="0"/>
              </a:rPr>
              <a:t> có tác dụng gì?</a:t>
            </a:r>
            <a:endParaRPr lang="en-US" sz="3600"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429000"/>
            <a:ext cx="8229600" cy="2895600"/>
          </a:xfrm>
        </p:spPr>
        <p:txBody>
          <a:bodyPr>
            <a:normAutofit/>
          </a:bodyPr>
          <a:lstStyle/>
          <a:p>
            <a:pPr marL="514350" indent="-514350" algn="just">
              <a:buAutoNum type="alphaLcParenR"/>
            </a:pPr>
            <a:r>
              <a:rPr lang="en-US" smtClean="0">
                <a:latin typeface="Times New Roman" pitchFamily="18" charset="0"/>
                <a:cs typeface="Times New Roman" pitchFamily="18" charset="0"/>
              </a:rPr>
              <a:t>Ngăn cách các vế câu.</a:t>
            </a:r>
          </a:p>
          <a:p>
            <a:pPr marL="514350" indent="-514350" algn="just">
              <a:buAutoNum type="alphaLcParenR"/>
            </a:pPr>
            <a:r>
              <a:rPr lang="en-US" smtClean="0">
                <a:latin typeface="Times New Roman" pitchFamily="18" charset="0"/>
                <a:cs typeface="Times New Roman" pitchFamily="18" charset="0"/>
              </a:rPr>
              <a:t>Ngăn cách trạng ngữ với chủ ngữ và vị ngữ.</a:t>
            </a:r>
          </a:p>
          <a:p>
            <a:pPr marL="514350" indent="-514350" algn="just">
              <a:buAutoNum type="alphaLcParenR"/>
            </a:pPr>
            <a:r>
              <a:rPr lang="en-US" smtClean="0">
                <a:latin typeface="Times New Roman" pitchFamily="18" charset="0"/>
                <a:cs typeface="Times New Roman" pitchFamily="18" charset="0"/>
              </a:rPr>
              <a:t>Ngăn cách các từ cùng làm vị ngữ.</a:t>
            </a:r>
            <a:endParaRPr lang="en-US">
              <a:latin typeface="Times New Roman" pitchFamily="18" charset="0"/>
              <a:cs typeface="Times New Roman" pitchFamily="18" charset="0"/>
            </a:endParaRPr>
          </a:p>
        </p:txBody>
      </p:sp>
      <p:sp>
        <p:nvSpPr>
          <p:cNvPr id="4" name="Oval 3"/>
          <p:cNvSpPr/>
          <p:nvPr/>
        </p:nvSpPr>
        <p:spPr>
          <a:xfrm>
            <a:off x="265469" y="4495800"/>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5345165"/>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heel(1)">
                                      <p:cBhvr>
                                        <p:cTn id="23"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214718" y="2362200"/>
            <a:ext cx="9573455" cy="3581400"/>
          </a:xfrm>
          <a:prstGeom prst="rect">
            <a:avLst/>
          </a:prstGeom>
          <a:noFill/>
        </p:spPr>
        <p:txBody>
          <a:bodyPr wrap="none" lIns="91440" tIns="45720" rIns="91440" bIns="45720">
            <a:prstTxWarp prst="textArchUp">
              <a:avLst/>
            </a:prstTxWarp>
            <a:spAutoFit/>
          </a:bodyPr>
          <a:lstStyle/>
          <a:p>
            <a:pPr algn="ctr"/>
            <a:r>
              <a:rPr lang="en-US" sz="4800" b="1" cap="none" spc="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cs typeface="Times New Roman" pitchFamily="18" charset="0"/>
              </a:rPr>
              <a:t>Tiết học kết thúc!</a:t>
            </a:r>
          </a:p>
          <a:p>
            <a:pPr algn="ctr"/>
            <a:r>
              <a:rPr lang="en-US" sz="4800" b="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cs typeface="Times New Roman" pitchFamily="18" charset="0"/>
              </a:rPr>
              <a:t>Chúc các con chăm ngoan, học giỏi!</a:t>
            </a:r>
            <a:endParaRPr lang="en-US" sz="4800" b="1" cap="none" spc="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982437539"/>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229600" cy="1143000"/>
          </a:xfrm>
        </p:spPr>
        <p:txBody>
          <a:bodyPr>
            <a:normAutofit/>
          </a:bodyPr>
          <a:lstStyle/>
          <a:p>
            <a:r>
              <a:rPr lang="en-US" sz="6600" b="1" cap="all"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A. ĐỌC THẦM </a:t>
            </a:r>
            <a:endParaRPr lang="en-US" sz="6600" b="1" cap="all">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88432917"/>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rotWithShape="1">
          <a:blip r:embed="rId2">
            <a:extLst>
              <a:ext uri="{28A0092B-C50C-407E-A947-70E740481C1C}">
                <a14:useLocalDpi xmlns:a14="http://schemas.microsoft.com/office/drawing/2010/main" val="0"/>
              </a:ext>
            </a:extLst>
          </a:blip>
          <a:srcRect t="4238" b="6355"/>
          <a:stretch/>
        </p:blipFill>
        <p:spPr>
          <a:xfrm>
            <a:off x="76200" y="-34753"/>
            <a:ext cx="9067800" cy="6892753"/>
          </a:xfrm>
        </p:spPr>
      </p:pic>
    </p:spTree>
    <p:extLst>
      <p:ext uri="{BB962C8B-B14F-4D97-AF65-F5344CB8AC3E}">
        <p14:creationId xmlns:p14="http://schemas.microsoft.com/office/powerpoint/2010/main" val="1507803763"/>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229600" cy="1143000"/>
          </a:xfrm>
        </p:spPr>
        <p:txBody>
          <a:bodyPr>
            <a:noAutofit/>
          </a:bodyPr>
          <a:lstStyle/>
          <a:p>
            <a:r>
              <a:rPr lang="en-US" b="1" cap="all"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b. Dựa vào nội dung bài đọc, chọn ý trả lời đúng</a:t>
            </a:r>
            <a:endParaRPr lang="en-US" b="1" cap="all">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691394892"/>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smtClean="0">
                <a:solidFill>
                  <a:srgbClr val="FF0000"/>
                </a:solidFill>
                <a:latin typeface="Times New Roman" pitchFamily="18" charset="0"/>
                <a:cs typeface="Times New Roman" pitchFamily="18" charset="0"/>
              </a:rPr>
              <a:t>1. Những chi tiết nào cho biết cây gạo ngoài bến sông đã có từ lâu?</a:t>
            </a:r>
            <a:endParaRPr lang="en-US"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209800"/>
            <a:ext cx="8229600" cy="3810000"/>
          </a:xfrm>
        </p:spPr>
        <p:txBody>
          <a:bodyPr/>
          <a:lstStyle/>
          <a:p>
            <a:pPr marL="514350" indent="-514350" algn="just">
              <a:buAutoNum type="alphaLcParenR"/>
            </a:pPr>
            <a:r>
              <a:rPr lang="en-US" smtClean="0">
                <a:latin typeface="Times New Roman" pitchFamily="18" charset="0"/>
                <a:cs typeface="Times New Roman" pitchFamily="18" charset="0"/>
              </a:rPr>
              <a:t>Cây gạo già; thân cây xù xì, gai góc, mốc meo; Thương và lũ bạn lớn lên đã thấy cây gạo nở hoa.</a:t>
            </a:r>
          </a:p>
          <a:p>
            <a:pPr marL="514350" indent="-514350" algn="just">
              <a:buAutoNum type="alphaLcParenR"/>
            </a:pPr>
            <a:r>
              <a:rPr lang="en-US" smtClean="0">
                <a:latin typeface="Times New Roman" pitchFamily="18" charset="0"/>
                <a:cs typeface="Times New Roman" pitchFamily="18" charset="0"/>
              </a:rPr>
              <a:t>Hoa gạo đỏ ngút trời, tán lá tròn vươn cao lên trời xanh.</a:t>
            </a:r>
          </a:p>
          <a:p>
            <a:pPr marL="514350" indent="-514350" algn="just">
              <a:buAutoNum type="alphaLcParenR"/>
            </a:pPr>
            <a:r>
              <a:rPr lang="en-US" smtClean="0">
                <a:latin typeface="Times New Roman" pitchFamily="18" charset="0"/>
                <a:cs typeface="Times New Roman" pitchFamily="18" charset="0"/>
              </a:rPr>
              <a:t>Cứ mỗi năm, cây gạo lại xòe thêm được một tán lá tròn vươn cao lên trời xanh.</a:t>
            </a:r>
            <a:endParaRPr lang="en-US">
              <a:latin typeface="Times New Roman" pitchFamily="18" charset="0"/>
              <a:cs typeface="Times New Roman" pitchFamily="18" charset="0"/>
            </a:endParaRPr>
          </a:p>
        </p:txBody>
      </p:sp>
      <p:sp>
        <p:nvSpPr>
          <p:cNvPr id="4" name="Oval 3"/>
          <p:cNvSpPr/>
          <p:nvPr/>
        </p:nvSpPr>
        <p:spPr>
          <a:xfrm>
            <a:off x="258096" y="2148348"/>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4806235"/>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heel(1)">
                                      <p:cBhvr>
                                        <p:cTn id="23"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smtClean="0">
                <a:solidFill>
                  <a:srgbClr val="FF0000"/>
                </a:solidFill>
                <a:latin typeface="Times New Roman" pitchFamily="18" charset="0"/>
                <a:cs typeface="Times New Roman" pitchFamily="18" charset="0"/>
              </a:rPr>
              <a:t>2. Dấu hiệu nào giúp Thương và các bạn biết cây gạo lớn thêm một tuổi?</a:t>
            </a:r>
            <a:endParaRPr lang="en-US"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209800"/>
            <a:ext cx="8229600" cy="3810000"/>
          </a:xfrm>
        </p:spPr>
        <p:txBody>
          <a:bodyPr/>
          <a:lstStyle/>
          <a:p>
            <a:pPr marL="514350" indent="-514350" algn="just">
              <a:buAutoNum type="alphaLcParenR"/>
            </a:pPr>
            <a:r>
              <a:rPr lang="en-US" smtClean="0">
                <a:latin typeface="Times New Roman" pitchFamily="18" charset="0"/>
                <a:cs typeface="Times New Roman" pitchFamily="18" charset="0"/>
              </a:rPr>
              <a:t>Cây gạo nở thêm một mùa hoa.</a:t>
            </a:r>
          </a:p>
          <a:p>
            <a:pPr marL="514350" indent="-514350" algn="just">
              <a:buAutoNum type="alphaLcParenR"/>
            </a:pPr>
            <a:r>
              <a:rPr lang="en-US" smtClean="0">
                <a:latin typeface="Times New Roman" pitchFamily="18" charset="0"/>
                <a:cs typeface="Times New Roman" pitchFamily="18" charset="0"/>
              </a:rPr>
              <a:t>Cây gạo xòe thêm được một tán lá tròn vươn cao lên trời.</a:t>
            </a:r>
          </a:p>
          <a:p>
            <a:pPr marL="514350" indent="-514350" algn="just">
              <a:buAutoNum type="alphaLcParenR"/>
            </a:pPr>
            <a:r>
              <a:rPr lang="en-US" smtClean="0">
                <a:latin typeface="Times New Roman" pitchFamily="18" charset="0"/>
                <a:cs typeface="Times New Roman" pitchFamily="18" charset="0"/>
              </a:rPr>
              <a:t>Thân cây xù xì, gai góc, mốc meo hơn.</a:t>
            </a:r>
            <a:endParaRPr lang="en-US">
              <a:latin typeface="Times New Roman" pitchFamily="18" charset="0"/>
              <a:cs typeface="Times New Roman" pitchFamily="18" charset="0"/>
            </a:endParaRPr>
          </a:p>
        </p:txBody>
      </p:sp>
      <p:sp>
        <p:nvSpPr>
          <p:cNvPr id="4" name="Oval 3"/>
          <p:cNvSpPr/>
          <p:nvPr/>
        </p:nvSpPr>
        <p:spPr>
          <a:xfrm>
            <a:off x="258096" y="2743200"/>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4391430"/>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heel(1)">
                                      <p:cBhvr>
                                        <p:cTn id="23"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87562"/>
          </a:xfrm>
        </p:spPr>
        <p:txBody>
          <a:bodyPr>
            <a:normAutofit fontScale="90000"/>
          </a:bodyPr>
          <a:lstStyle/>
          <a:p>
            <a:r>
              <a:rPr lang="en-US" i="1" smtClean="0">
                <a:solidFill>
                  <a:srgbClr val="FF0000"/>
                </a:solidFill>
                <a:latin typeface="Times New Roman" pitchFamily="18" charset="0"/>
                <a:cs typeface="Times New Roman" pitchFamily="18" charset="0"/>
              </a:rPr>
              <a:t>3. Trong chuỗi câu “Vào mùa hoa, cây gạo như đám lửa đỏ ngang trời hừng hực cháy. Bến sông bừng lên đẹp lạ kì.”, từ </a:t>
            </a:r>
            <a:r>
              <a:rPr lang="en-US" b="1" i="1" smtClean="0">
                <a:solidFill>
                  <a:srgbClr val="FF0000"/>
                </a:solidFill>
                <a:latin typeface="Times New Roman" pitchFamily="18" charset="0"/>
                <a:cs typeface="Times New Roman" pitchFamily="18" charset="0"/>
              </a:rPr>
              <a:t>bừng </a:t>
            </a:r>
            <a:r>
              <a:rPr lang="en-US" i="1" smtClean="0">
                <a:solidFill>
                  <a:srgbClr val="FF0000"/>
                </a:solidFill>
                <a:latin typeface="Times New Roman" pitchFamily="18" charset="0"/>
                <a:cs typeface="Times New Roman" pitchFamily="18" charset="0"/>
              </a:rPr>
              <a:t>nói lên điều gì?</a:t>
            </a:r>
            <a:endParaRPr lang="en-US"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124200"/>
            <a:ext cx="8229600" cy="2895600"/>
          </a:xfrm>
        </p:spPr>
        <p:txBody>
          <a:bodyPr/>
          <a:lstStyle/>
          <a:p>
            <a:pPr marL="514350" indent="-514350" algn="just">
              <a:buAutoNum type="alphaLcParenR"/>
            </a:pPr>
            <a:r>
              <a:rPr lang="en-US" smtClean="0">
                <a:latin typeface="Times New Roman" pitchFamily="18" charset="0"/>
                <a:cs typeface="Times New Roman" pitchFamily="18" charset="0"/>
              </a:rPr>
              <a:t>Mọi vật bên sông vừa thức dậy sau giấc ngủ.</a:t>
            </a:r>
          </a:p>
          <a:p>
            <a:pPr marL="514350" indent="-514350" algn="just">
              <a:buAutoNum type="alphaLcParenR"/>
            </a:pPr>
            <a:r>
              <a:rPr lang="en-US" smtClean="0">
                <a:latin typeface="Times New Roman" pitchFamily="18" charset="0"/>
                <a:cs typeface="Times New Roman" pitchFamily="18" charset="0"/>
              </a:rPr>
              <a:t>Mặt trời mọc làm bến sông sáng bừng lên.</a:t>
            </a:r>
          </a:p>
          <a:p>
            <a:pPr marL="514350" indent="-514350" algn="just">
              <a:buAutoNum type="alphaLcParenR"/>
            </a:pPr>
            <a:r>
              <a:rPr lang="en-US" smtClean="0">
                <a:latin typeface="Times New Roman" pitchFamily="18" charset="0"/>
                <a:cs typeface="Times New Roman" pitchFamily="18" charset="0"/>
              </a:rPr>
              <a:t>Hoa gạo nở làm bến sông sáng bừng lên.</a:t>
            </a:r>
            <a:endParaRPr lang="en-US">
              <a:latin typeface="Times New Roman" pitchFamily="18" charset="0"/>
              <a:cs typeface="Times New Roman" pitchFamily="18" charset="0"/>
            </a:endParaRPr>
          </a:p>
        </p:txBody>
      </p:sp>
      <p:sp>
        <p:nvSpPr>
          <p:cNvPr id="4" name="Oval 3"/>
          <p:cNvSpPr/>
          <p:nvPr/>
        </p:nvSpPr>
        <p:spPr>
          <a:xfrm>
            <a:off x="258096" y="4267200"/>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8413314"/>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heel(1)">
                                      <p:cBhvr>
                                        <p:cTn id="23"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87562"/>
          </a:xfrm>
        </p:spPr>
        <p:txBody>
          <a:bodyPr>
            <a:normAutofit/>
          </a:bodyPr>
          <a:lstStyle/>
          <a:p>
            <a:r>
              <a:rPr lang="en-US" i="1" smtClean="0">
                <a:solidFill>
                  <a:srgbClr val="FF0000"/>
                </a:solidFill>
                <a:latin typeface="Times New Roman" pitchFamily="18" charset="0"/>
                <a:cs typeface="Times New Roman" pitchFamily="18" charset="0"/>
              </a:rPr>
              <a:t>4. Vì sao cây gạo </a:t>
            </a:r>
            <a:r>
              <a:rPr lang="en-US" b="1" i="1" smtClean="0">
                <a:solidFill>
                  <a:srgbClr val="FF0000"/>
                </a:solidFill>
                <a:latin typeface="Times New Roman" pitchFamily="18" charset="0"/>
                <a:cs typeface="Times New Roman" pitchFamily="18" charset="0"/>
              </a:rPr>
              <a:t>buồn thiu, những chiếc lá cụp xuống, ủ ê</a:t>
            </a:r>
            <a:r>
              <a:rPr lang="en-US" i="1" smtClean="0">
                <a:solidFill>
                  <a:srgbClr val="FF0000"/>
                </a:solidFill>
                <a:latin typeface="Times New Roman" pitchFamily="18" charset="0"/>
                <a:cs typeface="Times New Roman" pitchFamily="18" charset="0"/>
              </a:rPr>
              <a:t>?</a:t>
            </a:r>
            <a:endParaRPr lang="en-US"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124200"/>
            <a:ext cx="8229600" cy="2895600"/>
          </a:xfrm>
        </p:spPr>
        <p:txBody>
          <a:bodyPr/>
          <a:lstStyle/>
          <a:p>
            <a:pPr marL="514350" indent="-514350" algn="just">
              <a:buAutoNum type="alphaLcParenR"/>
            </a:pPr>
            <a:r>
              <a:rPr lang="en-US" smtClean="0">
                <a:latin typeface="Times New Roman" pitchFamily="18" charset="0"/>
                <a:cs typeface="Times New Roman" pitchFamily="18" charset="0"/>
              </a:rPr>
              <a:t>Vì sông cạn nước, thuyền bè không có.</a:t>
            </a:r>
          </a:p>
          <a:p>
            <a:pPr marL="514350" indent="-514350" algn="just">
              <a:buAutoNum type="alphaLcParenR"/>
            </a:pPr>
            <a:r>
              <a:rPr lang="en-US" smtClean="0">
                <a:latin typeface="Times New Roman" pitchFamily="18" charset="0"/>
                <a:cs typeface="Times New Roman" pitchFamily="18" charset="0"/>
              </a:rPr>
              <a:t>Vì đã hết mùa hoa, chim chóc không tới.</a:t>
            </a:r>
          </a:p>
          <a:p>
            <a:pPr marL="514350" indent="-514350" algn="just">
              <a:buAutoNum type="alphaLcParenR"/>
            </a:pPr>
            <a:r>
              <a:rPr lang="en-US" smtClean="0">
                <a:latin typeface="Times New Roman" pitchFamily="18" charset="0"/>
                <a:cs typeface="Times New Roman" pitchFamily="18" charset="0"/>
              </a:rPr>
              <a:t>Vì có kẻ đào cát dưới gốc gạo, làm rễ cây trơ ra.</a:t>
            </a:r>
            <a:endParaRPr lang="en-US">
              <a:latin typeface="Times New Roman" pitchFamily="18" charset="0"/>
              <a:cs typeface="Times New Roman" pitchFamily="18" charset="0"/>
            </a:endParaRPr>
          </a:p>
        </p:txBody>
      </p:sp>
      <p:sp>
        <p:nvSpPr>
          <p:cNvPr id="4" name="Oval 3"/>
          <p:cNvSpPr/>
          <p:nvPr/>
        </p:nvSpPr>
        <p:spPr>
          <a:xfrm>
            <a:off x="258096" y="4267200"/>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332642"/>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heel(1)">
                                      <p:cBhvr>
                                        <p:cTn id="23"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87562"/>
          </a:xfrm>
        </p:spPr>
        <p:txBody>
          <a:bodyPr>
            <a:normAutofit/>
          </a:bodyPr>
          <a:lstStyle/>
          <a:p>
            <a:r>
              <a:rPr lang="en-US" i="1" smtClean="0">
                <a:solidFill>
                  <a:srgbClr val="FF0000"/>
                </a:solidFill>
                <a:latin typeface="Times New Roman" pitchFamily="18" charset="0"/>
                <a:cs typeface="Times New Roman" pitchFamily="18" charset="0"/>
              </a:rPr>
              <a:t>5. Thương và các bạn nhỏ đã làm gì để cứu cây gạo?</a:t>
            </a:r>
            <a:endParaRPr lang="en-US" i="1">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3124200"/>
            <a:ext cx="8229600" cy="2895600"/>
          </a:xfrm>
        </p:spPr>
        <p:txBody>
          <a:bodyPr/>
          <a:lstStyle/>
          <a:p>
            <a:pPr marL="514350" indent="-514350" algn="just">
              <a:buAutoNum type="alphaLcParenR"/>
            </a:pPr>
            <a:r>
              <a:rPr lang="en-US" smtClean="0">
                <a:latin typeface="Times New Roman" pitchFamily="18" charset="0"/>
                <a:cs typeface="Times New Roman" pitchFamily="18" charset="0"/>
              </a:rPr>
              <a:t>Lấy cát đổ đầy gốc gạo.</a:t>
            </a:r>
          </a:p>
          <a:p>
            <a:pPr marL="514350" indent="-514350" algn="just">
              <a:buAutoNum type="alphaLcParenR"/>
            </a:pPr>
            <a:r>
              <a:rPr lang="en-US" smtClean="0">
                <a:latin typeface="Times New Roman" pitchFamily="18" charset="0"/>
                <a:cs typeface="Times New Roman" pitchFamily="18" charset="0"/>
              </a:rPr>
              <a:t>Lấy đất phù sa đắp kín những cái rễ bị trơ ra.</a:t>
            </a:r>
          </a:p>
          <a:p>
            <a:pPr marL="514350" indent="-514350" algn="just">
              <a:buAutoNum type="alphaLcParenR"/>
            </a:pPr>
            <a:r>
              <a:rPr lang="en-US" smtClean="0">
                <a:latin typeface="Times New Roman" pitchFamily="18" charset="0"/>
                <a:cs typeface="Times New Roman" pitchFamily="18" charset="0"/>
              </a:rPr>
              <a:t>Báo cho Ủy ban xã biết về hành động lấy cát bừa bãi của kẻ xấu.</a:t>
            </a:r>
            <a:endParaRPr lang="en-US">
              <a:latin typeface="Times New Roman" pitchFamily="18" charset="0"/>
              <a:cs typeface="Times New Roman" pitchFamily="18" charset="0"/>
            </a:endParaRPr>
          </a:p>
        </p:txBody>
      </p:sp>
      <p:sp>
        <p:nvSpPr>
          <p:cNvPr id="4" name="Oval 3"/>
          <p:cNvSpPr/>
          <p:nvPr/>
        </p:nvSpPr>
        <p:spPr>
          <a:xfrm>
            <a:off x="265469" y="3657600"/>
            <a:ext cx="762000" cy="7620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5236529"/>
      </p:ext>
    </p:extLst>
  </p:cSld>
  <p:clrMapOvr>
    <a:masterClrMapping/>
  </p:clrMapOvr>
  <mc:AlternateContent xmlns:mc="http://schemas.openxmlformats.org/markup-compatibility/2006">
    <mc:Choice xmlns:p14="http://schemas.microsoft.com/office/powerpoint/2010/main" Requires="p14">
      <p:transition spd="slow" p14:dur="15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heel(1)">
                                      <p:cBhvr>
                                        <p:cTn id="27"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05&quot;&gt;&lt;property id=&quot;20148&quot; value=&quot;5&quot;/&gt;&lt;property id=&quot;20300&quot; value=&quot;Slide 2 - &amp;quot;A. ĐỌC THẦM &amp;quot;&quot;/&gt;&lt;property id=&quot;20307&quot; value=&quot;257&quot;/&gt;&lt;/object&gt;&lt;object type=&quot;3&quot; unique_id=&quot;10006&quot;&gt;&lt;property id=&quot;20148&quot; value=&quot;5&quot;/&gt;&lt;property id=&quot;20300&quot; value=&quot;Slide 3&quot;/&gt;&lt;property id=&quot;20307&quot; value=&quot;258&quot;/&gt;&lt;/object&gt;&lt;object type=&quot;3&quot; unique_id=&quot;10007&quot;&gt;&lt;property id=&quot;20148&quot; value=&quot;5&quot;/&gt;&lt;property id=&quot;20300&quot; value=&quot;Slide 4 - &amp;quot;b. Dựa vào nội dung bài đọc, chọn ý trả lời đúng&amp;quot;&quot;/&gt;&lt;property id=&quot;20307&quot; value=&quot;259&quot;/&gt;&lt;/object&gt;&lt;object type=&quot;3&quot; unique_id=&quot;10008&quot;&gt;&lt;property id=&quot;20148&quot; value=&quot;5&quot;/&gt;&lt;property id=&quot;20300&quot; value=&quot;Slide 5 - &amp;quot;1. Những chi tiết nào cho biết cây gạo ngoài bến sông đã có từ lâu?&amp;quot;&quot;/&gt;&lt;property id=&quot;20307&quot; value=&quot;260&quot;/&gt;&lt;/object&gt;&lt;object type=&quot;3&quot; unique_id=&quot;10009&quot;&gt;&lt;property id=&quot;20148&quot; value=&quot;5&quot;/&gt;&lt;property id=&quot;20300&quot; value=&quot;Slide 6 - &amp;quot;2. Dấu hiệu nào giúp Thương và các bạn biết cây gạo lớn thêm một tuổi?&amp;quot;&quot;/&gt;&lt;property id=&quot;20307&quot; value=&quot;261&quot;/&gt;&lt;/object&gt;&lt;object type=&quot;3&quot; unique_id=&quot;10010&quot;&gt;&lt;property id=&quot;20148&quot; value=&quot;5&quot;/&gt;&lt;property id=&quot;20300&quot; value=&quot;Slide 7 - &amp;quot;3. Trong chuỗi câu “Vào mùa hoa, cây gạo như đám lửa đỏ ngang trời hừng hực cháy. Bến sông bừng lên đẹp lạ kì.”, từ&quot;/&gt;&lt;property id=&quot;20307&quot; value=&quot;262&quot;/&gt;&lt;/object&gt;&lt;object type=&quot;3&quot; unique_id=&quot;10011&quot;&gt;&lt;property id=&quot;20148&quot; value=&quot;5&quot;/&gt;&lt;property id=&quot;20300&quot; value=&quot;Slide 8 - &amp;quot;4. Vì sao cây gạo buồn thiu, những chiếc lá cụp xuống, ủ ê?&amp;quot;&quot;/&gt;&lt;property id=&quot;20307&quot; value=&quot;263&quot;/&gt;&lt;/object&gt;&lt;object type=&quot;3&quot; unique_id=&quot;10012&quot;&gt;&lt;property id=&quot;20148&quot; value=&quot;5&quot;/&gt;&lt;property id=&quot;20300&quot; value=&quot;Slide 9 - &amp;quot;5. Thương và các bạn nhỏ đã làm gì để cứu cây gạo?&amp;quot;&quot;/&gt;&lt;property id=&quot;20307&quot; value=&quot;264&quot;/&gt;&lt;/object&gt;&lt;object type=&quot;3&quot; unique_id=&quot;10013&quot;&gt;&lt;property id=&quot;20148&quot; value=&quot;5&quot;/&gt;&lt;property id=&quot;20300&quot; value=&quot;Slide 10 - &amp;quot;6. Việc làm của Thương và các bạn nhỏ thể hiện điều gì?&amp;quot;&quot;/&gt;&lt;property id=&quot;20307&quot; value=&quot;265&quot;/&gt;&lt;/object&gt;&lt;object type=&quot;3&quot; unique_id=&quot;10014&quot;&gt;&lt;property id=&quot;20148&quot; value=&quot;5&quot;/&gt;&lt;property id=&quot;20300&quot; value=&quot;Slide 11 - &amp;quot;7. Câu nào dưới đây là câu ghép?&amp;quot;&quot;/&gt;&lt;property id=&quot;20307&quot; value=&quot;266&quot;/&gt;&lt;/object&gt;&lt;object type=&quot;3&quot; unique_id=&quot;10015&quot;&gt;&lt;property id=&quot;20148&quot; value=&quot;5&quot;/&gt;&lt;property id=&quot;20300&quot; value=&quot;Slide 12 - &amp;quot;8. Các vế câu trong câu ghép “Thân nó xù xì, gai góc, mốc meo, vậy mà lá thì xanh mơn mởn, non tươi, dập dờn đùa v&quot;/&gt;&lt;property id=&quot;20307&quot; value=&quot;267&quot;/&gt;&lt;/object&gt;&lt;object type=&quot;3&quot; unique_id=&quot;10016&quot;&gt;&lt;property id=&quot;20148&quot; value=&quot;5&quot;/&gt;&lt;property id=&quot;20300&quot; value=&quot;Slide 13 - &amp;quot;9. Trong chuỗi câu “Chiều nay, đi học về, Thương cùng các bạn ùa ra cây gạo. Nhưng kìa, cả một vạt đất quanh gốc g&quot;/&gt;&lt;property id=&quot;20307&quot; value=&quot;268&quot;/&gt;&lt;/object&gt;&lt;object type=&quot;3&quot; unique_id=&quot;10017&quot;&gt;&lt;property id=&quot;20148&quot; value=&quot;5&quot;/&gt;&lt;property id=&quot;20300&quot; value=&quot;Slide 14 - &amp;quot;10. Dấu phẩy trong câu Thân nó xù xì, gai góc, mốc meo. có tác dụng gì?&amp;quot;&quot;/&gt;&lt;property id=&quot;20307&quot; value=&quot;269&quot;/&gt;&lt;/object&gt;&lt;object type=&quot;3&quot; unique_id=&quot;10018&quot;&gt;&lt;property id=&quot;20148&quot; value=&quot;5&quot;/&gt;&lt;property id=&quot;20300&quot; value=&quot;Slide 15&quot;/&gt;&lt;property id=&quot;20307&quot; value=&quot;270&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671</Words>
  <Application>Microsoft Office PowerPoint</Application>
  <PresentationFormat>On-screen Show (4:3)</PresentationFormat>
  <Paragraphs>50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A. ĐỌC THẦM </vt:lpstr>
      <vt:lpstr>PowerPoint Presentation</vt:lpstr>
      <vt:lpstr>b. Dựa vào nội dung bài đọc, chọn ý trả lời đúng</vt:lpstr>
      <vt:lpstr>1. Những chi tiết nào cho biết cây gạo ngoài bến sông đã có từ lâu?</vt:lpstr>
      <vt:lpstr>2. Dấu hiệu nào giúp Thương và các bạn biết cây gạo lớn thêm một tuổi?</vt:lpstr>
      <vt:lpstr>3. Trong chuỗi câu “Vào mùa hoa, cây gạo như đám lửa đỏ ngang trời hừng hực cháy. Bến sông bừng lên đẹp lạ kì.”, từ bừng nói lên điều gì?</vt:lpstr>
      <vt:lpstr>4. Vì sao cây gạo buồn thiu, những chiếc lá cụp xuống, ủ ê?</vt:lpstr>
      <vt:lpstr>5. Thương và các bạn nhỏ đã làm gì để cứu cây gạo?</vt:lpstr>
      <vt:lpstr>6. Việc làm của Thương và các bạn nhỏ thể hiện điều gì?</vt:lpstr>
      <vt:lpstr>7. Câu nào dưới đây là câu ghép?</vt:lpstr>
      <vt:lpstr>8. Các vế câu trong câu ghép “Thân nó xù xì, gai góc, mốc meo, vậy mà lá thì xanh mơn mởn, non tươi, dập dờn đùa với gió.” được nối với nhau bằng cách nào?</vt:lpstr>
      <vt:lpstr>9. Trong chuỗi câu “Chiều nay, đi học về, Thương cùng các bạn ùa ra cây gạo. Nhưng kìa, cả một vạt đất quanh gốc gạo phía mặt sông lở thành hố sâu hoắm…”, câu in đậm liên kết với câu đứng trước nó bằng cách nào?</vt:lpstr>
      <vt:lpstr>10. Dấu phẩy trong câu Thân nó xù xì, gai góc, mốc meo. có tác dụng gì?</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MTC</dc:creator>
  <cp:lastModifiedBy>MTC</cp:lastModifiedBy>
  <cp:revision>7</cp:revision>
  <dcterms:created xsi:type="dcterms:W3CDTF">2020-06-17T00:53:46Z</dcterms:created>
  <dcterms:modified xsi:type="dcterms:W3CDTF">2020-06-17T03:00:25Z</dcterms:modified>
</cp:coreProperties>
</file>