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embeddedFontLst>
    <p:embeddedFont>
      <p:font typeface="Libre Franklin"/>
      <p:regular r:id="rId20"/>
      <p:bold r:id="rId21"/>
      <p:italic r:id="rId22"/>
      <p:boldItalic r:id="rId23"/>
    </p:embeddedFont>
    <p:embeddedFont>
      <p:font typeface="Arial Narrow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8" roundtripDataSignature="AMtx7mgczqvfkzAid8sQHG6hv1UY9F5l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regular.fntdata"/><Relationship Id="rId22" Type="http://schemas.openxmlformats.org/officeDocument/2006/relationships/font" Target="fonts/LibreFranklin-italic.fntdata"/><Relationship Id="rId21" Type="http://schemas.openxmlformats.org/officeDocument/2006/relationships/font" Target="fonts/LibreFranklin-bold.fntdata"/><Relationship Id="rId24" Type="http://schemas.openxmlformats.org/officeDocument/2006/relationships/font" Target="fonts/ArialNarrow-regular.fntdata"/><Relationship Id="rId23" Type="http://schemas.openxmlformats.org/officeDocument/2006/relationships/font" Target="fonts/LibreFranklin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ArialNarrow-italic.fntdata"/><Relationship Id="rId25" Type="http://schemas.openxmlformats.org/officeDocument/2006/relationships/font" Target="fonts/ArialNarrow-bold.fntdata"/><Relationship Id="rId28" Type="http://customschemas.google.com/relationships/presentationmetadata" Target="metadata"/><Relationship Id="rId27" Type="http://schemas.openxmlformats.org/officeDocument/2006/relationships/font" Target="fonts/ArialNarrow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49" name="Google Shape;14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1" name="Google Shape;4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7" name="Google Shape;47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8" name="Google Shape;4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8" name="Google Shape;68;p2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9" name="Google Shape;69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Libre Franklin"/>
              <a:buNone/>
              <a:defRPr b="0" i="0" sz="1200" u="none" cap="none" strike="noStrike">
                <a:solidFill>
                  <a:srgbClr val="898989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7.png"/><Relationship Id="rId9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11.png"/><Relationship Id="rId7" Type="http://schemas.openxmlformats.org/officeDocument/2006/relationships/image" Target="../media/image13.png"/><Relationship Id="rId8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1.png"/><Relationship Id="rId4" Type="http://schemas.openxmlformats.org/officeDocument/2006/relationships/image" Target="../media/image24.png"/><Relationship Id="rId5" Type="http://schemas.openxmlformats.org/officeDocument/2006/relationships/image" Target="../media/image2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7.png"/><Relationship Id="rId4" Type="http://schemas.openxmlformats.org/officeDocument/2006/relationships/image" Target="../media/image23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12.png"/><Relationship Id="rId5" Type="http://schemas.openxmlformats.org/officeDocument/2006/relationships/image" Target="../media/image8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3733800" y="2212975"/>
            <a:ext cx="3048000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 học Lớp: 4</a:t>
            </a:r>
            <a:endParaRPr b="1" i="0" sz="3200" u="none" cap="none" strike="noStrike">
              <a:solidFill>
                <a:srgbClr val="FF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1" i="1" sz="3200" u="none" cap="none" strike="noStrike">
              <a:solidFill>
                <a:srgbClr val="FF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Times New Roman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descr="ag00373_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2800" y="5146675"/>
            <a:ext cx="1981200" cy="1711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10"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228600" y="4953000"/>
            <a:ext cx="18288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ME00024"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200" y="1314450"/>
            <a:ext cx="1371600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ME00024" id="92" name="Google Shape;9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772400" y="1295400"/>
            <a:ext cx="1371600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inh nguoi" id="93" name="Google Shape;9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19400" y="5762625"/>
            <a:ext cx="914400" cy="1095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inh nguoi" id="94" name="Google Shape;9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flipH="1">
            <a:off x="5040312" y="5762625"/>
            <a:ext cx="990600" cy="1095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men-pflanzen108" id="95" name="Google Shape;95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10000" y="5800725"/>
            <a:ext cx="121920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un14[1]" id="96" name="Google Shape;9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0"/>
            <a:ext cx="1600200" cy="138588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>
            <a:off x="1284287" y="901700"/>
            <a:ext cx="6705600" cy="10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600"/>
              <a:buFont typeface="Times New Roman"/>
              <a:buNone/>
            </a:pPr>
            <a:r>
              <a:rPr b="1" i="0" lang="en-US" sz="2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GD&amp;ĐT QUẬN LONG BIÊN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rgbClr val="0000FF"/>
              </a:buClr>
              <a:buSzPts val="2600"/>
              <a:buFont typeface="Times New Roman"/>
              <a:buNone/>
            </a:pPr>
            <a:r>
              <a:rPr b="1" i="0" lang="en-US" sz="26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TRƯỜNG TIỂU HỌC ÁI MỘ B</a:t>
            </a:r>
            <a:endParaRPr/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162800" y="0"/>
            <a:ext cx="19812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 txBox="1"/>
          <p:nvPr/>
        </p:nvSpPr>
        <p:spPr>
          <a:xfrm>
            <a:off x="2284412" y="3360737"/>
            <a:ext cx="49022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None/>
            </a:pPr>
            <a:r>
              <a:rPr b="1" i="0" lang="en-US" sz="3200" u="sng" cap="none" strike="noStrik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5: Thực hành tổng hợp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Câu 2: Em vào đâu để tạo hiệu ứng cho nội dung văn bản trong trang trình chiếu?</a:t>
            </a:r>
            <a:endParaRPr/>
          </a:p>
        </p:txBody>
      </p:sp>
      <p:pic>
        <p:nvPicPr>
          <p:cNvPr id="201" name="Google Shape;20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3505200"/>
            <a:ext cx="4094162" cy="849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0362" y="2401887"/>
            <a:ext cx="3678237" cy="90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1000" y="4800600"/>
            <a:ext cx="4216400" cy="738187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0"/>
          <p:cNvSpPr/>
          <p:nvPr/>
        </p:nvSpPr>
        <p:spPr>
          <a:xfrm>
            <a:off x="174625" y="4800600"/>
            <a:ext cx="552450" cy="65405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"/>
          <p:cNvSpPr txBox="1"/>
          <p:nvPr/>
        </p:nvSpPr>
        <p:spPr>
          <a:xfrm>
            <a:off x="152400" y="2514600"/>
            <a:ext cx="8686800" cy="1508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Trao đổi với bạn, tìm hiểu chức năng của các công cụ WordArt, Date &amp; Time trong thẻ Insert.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0" name="Google Shape;21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143000"/>
            <a:ext cx="1600200" cy="1076325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1"/>
          <p:cNvSpPr txBox="1"/>
          <p:nvPr/>
        </p:nvSpPr>
        <p:spPr>
          <a:xfrm>
            <a:off x="457200" y="5334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0" marL="5143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HOẠT ĐỘNG ỨNG DỤNG, MỞ RỘNG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12"/>
          <p:cNvGrpSpPr/>
          <p:nvPr/>
        </p:nvGrpSpPr>
        <p:grpSpPr>
          <a:xfrm>
            <a:off x="1981200" y="100012"/>
            <a:ext cx="4354512" cy="1292225"/>
            <a:chOff x="192" y="873"/>
            <a:chExt cx="2630" cy="814"/>
          </a:xfrm>
        </p:grpSpPr>
        <p:grpSp>
          <p:nvGrpSpPr>
            <p:cNvPr id="217" name="Google Shape;217;p12"/>
            <p:cNvGrpSpPr/>
            <p:nvPr/>
          </p:nvGrpSpPr>
          <p:grpSpPr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218" name="Google Shape;218;p12"/>
              <p:cNvSpPr/>
              <p:nvPr/>
            </p:nvSpPr>
            <p:spPr>
              <a:xfrm>
                <a:off x="2781" y="1981"/>
                <a:ext cx="64" cy="524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19" name="Google Shape;219;p12"/>
              <p:cNvSpPr/>
              <p:nvPr/>
            </p:nvSpPr>
            <p:spPr>
              <a:xfrm>
                <a:off x="2783" y="1981"/>
                <a:ext cx="64" cy="524"/>
              </a:xfrm>
              <a:prstGeom prst="ellipse">
                <a:avLst/>
              </a:prstGeom>
              <a:solidFill>
                <a:srgbClr val="00FF00">
                  <a:alpha val="31764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0" name="Google Shape;220;p12"/>
              <p:cNvSpPr/>
              <p:nvPr/>
            </p:nvSpPr>
            <p:spPr>
              <a:xfrm>
                <a:off x="2163" y="1983"/>
                <a:ext cx="1300" cy="524"/>
              </a:xfrm>
              <a:prstGeom prst="ellipse">
                <a:avLst/>
              </a:prstGeom>
              <a:gradFill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1" name="Google Shape;221;p12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2" name="Google Shape;222;p12"/>
              <p:cNvSpPr/>
              <p:nvPr/>
            </p:nvSpPr>
            <p:spPr>
              <a:xfrm>
                <a:off x="2228" y="1983"/>
                <a:ext cx="1170" cy="524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3" name="Google Shape;223;p12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4" name="Google Shape;224;p12"/>
              <p:cNvSpPr txBox="1"/>
              <p:nvPr/>
            </p:nvSpPr>
            <p:spPr>
              <a:xfrm rot="5400000">
                <a:off x="2391" y="1841"/>
                <a:ext cx="802" cy="8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5" name="Google Shape;225;p1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2"/>
              <p:cNvSpPr txBox="1"/>
              <p:nvPr/>
            </p:nvSpPr>
            <p:spPr>
              <a:xfrm rot="5400000">
                <a:off x="2412" y="1837"/>
                <a:ext cx="781" cy="7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7" name="Google Shape;227;p12"/>
              <p:cNvSpPr/>
              <p:nvPr/>
            </p:nvSpPr>
            <p:spPr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lt1">
                  <a:alpha val="4745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8" name="Google Shape;228;p12"/>
              <p:cNvSpPr txBox="1"/>
              <p:nvPr/>
            </p:nvSpPr>
            <p:spPr>
              <a:xfrm rot="5400000">
                <a:off x="2411" y="1819"/>
                <a:ext cx="730" cy="7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229" name="Google Shape;229;p12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C0C0C0">
                      <a:alpha val="37647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2"/>
              <p:cNvSpPr txBox="1"/>
              <p:nvPr/>
            </p:nvSpPr>
            <p:spPr>
              <a:xfrm rot="5400000">
                <a:off x="2497" y="1813"/>
                <a:ext cx="593" cy="6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231" name="Google Shape;231;p12"/>
            <p:cNvSpPr txBox="1"/>
            <p:nvPr/>
          </p:nvSpPr>
          <p:spPr>
            <a:xfrm>
              <a:off x="493" y="1008"/>
              <a:ext cx="2034" cy="6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333FF"/>
                </a:buClr>
                <a:buSzPts val="3200"/>
                <a:buFont typeface="Times New Roman"/>
                <a:buNone/>
              </a:pPr>
              <a:r>
                <a:rPr b="1" i="0" lang="en-US" sz="3200" u="none">
                  <a:solidFill>
                    <a:srgbClr val="3333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Em cần ghi nhớ</a:t>
              </a:r>
              <a:endParaRPr/>
            </a:p>
          </p:txBody>
        </p:sp>
      </p:grpSp>
      <p:sp>
        <p:nvSpPr>
          <p:cNvPr id="232" name="Google Shape;232;p12"/>
          <p:cNvSpPr/>
          <p:nvPr/>
        </p:nvSpPr>
        <p:spPr>
          <a:xfrm>
            <a:off x="228600" y="762000"/>
            <a:ext cx="8915400" cy="6096000"/>
          </a:xfrm>
          <a:custGeom>
            <a:rect b="b" l="l" r="r" t="t"/>
            <a:pathLst>
              <a:path extrusionOk="0" h="43200" w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extrusionOk="0" fill="none" h="43200" w="43200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3" name="Google Shape;233;p12"/>
          <p:cNvSpPr txBox="1"/>
          <p:nvPr/>
        </p:nvSpPr>
        <p:spPr>
          <a:xfrm>
            <a:off x="1524000" y="1905000"/>
            <a:ext cx="6858000" cy="403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Một bài trình chiếu gồm nhiều trang.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Trang đầu thường ghi thông tin về tiêu đề, tác giả của bài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Thông tin mỗi trang cần ngắn gọn, nên kèm theo hình minh họa.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Trang cuối nên có lời cảm ơn người theo dõi.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3"/>
          <p:cNvSpPr txBox="1"/>
          <p:nvPr/>
        </p:nvSpPr>
        <p:spPr>
          <a:xfrm>
            <a:off x="152400" y="8382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Libre Franklin"/>
              <a:buNone/>
            </a:pPr>
            <a:r>
              <a:rPr b="1" i="0" lang="en-US" sz="4000" u="none">
                <a:solidFill>
                  <a:srgbClr val="0000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DẶN DÒ</a:t>
            </a:r>
            <a:endParaRPr/>
          </a:p>
        </p:txBody>
      </p:sp>
      <p:sp>
        <p:nvSpPr>
          <p:cNvPr id="239" name="Google Shape;239;p13"/>
          <p:cNvSpPr/>
          <p:nvPr/>
        </p:nvSpPr>
        <p:spPr>
          <a:xfrm>
            <a:off x="228600" y="2057400"/>
            <a:ext cx="8534400" cy="2895600"/>
          </a:xfrm>
          <a:prstGeom prst="plaque">
            <a:avLst>
              <a:gd fmla="val 16667" name="adj"/>
            </a:avLst>
          </a:prstGeom>
          <a:solidFill>
            <a:srgbClr val="95B3D7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Về nhà em xem lại nội dung đã học về thiết kế bài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Học thuộc ghi nhớ.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Chuẩn bị yêu cầu 3 (HĐTH) để tiết sau thực hành tiếp.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0" name="Google Shape;240;p13"/>
          <p:cNvSpPr txBox="1"/>
          <p:nvPr/>
        </p:nvSpPr>
        <p:spPr>
          <a:xfrm>
            <a:off x="7010400" y="6669087"/>
            <a:ext cx="2133600" cy="188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ibre Franklin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  <p:pic>
        <p:nvPicPr>
          <p:cNvPr descr="Logo" id="241" name="Google Shape;24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838200"/>
            <a:ext cx="1143000" cy="60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ower[1][1][1][1]" id="246" name="Google Shape;24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-3028950" y="3028950"/>
            <a:ext cx="66294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ower[1][1][1][1]" id="247" name="Google Shape;24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ower[1][1][1][1]" id="248" name="Google Shape;24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347662" y="0"/>
            <a:ext cx="8437562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ower[1][1][1][1]" id="249" name="Google Shape;24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7487" y="6096000"/>
            <a:ext cx="86868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4"/>
          <p:cNvSpPr/>
          <p:nvPr/>
        </p:nvSpPr>
        <p:spPr>
          <a:xfrm>
            <a:off x="2000250" y="1143000"/>
            <a:ext cx="5314950" cy="1524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flat" cmpd="sng" w="12700">
                  <a:solidFill>
                    <a:srgbClr val="80008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660033">
                    <a:alpha val="49803"/>
                  </a:srgbClr>
                </a:solidFill>
                <a:latin typeface="Times New Roman"/>
              </a:rPr>
              <a:t>CHÚC SỨC KHỎE QUÝ THẦY CÔ   </a:t>
            </a:r>
          </a:p>
        </p:txBody>
      </p:sp>
      <p:pic>
        <p:nvPicPr>
          <p:cNvPr descr="phao hoa 1" id="251" name="Google Shape;25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2" name="Google Shape;25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4440000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3" name="Google Shape;253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6720000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4" name="Google Shape;25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5" name="Google Shape;25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3000000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6" name="Google Shape;25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780000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7" name="Google Shape;25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7320000">
            <a:off x="1390650" y="13525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8" name="Google Shape;25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hao hoa 1" id="259" name="Google Shape;25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4500000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4"/>
          <p:cNvSpPr/>
          <p:nvPr/>
        </p:nvSpPr>
        <p:spPr>
          <a:xfrm>
            <a:off x="304800" y="2971800"/>
            <a:ext cx="8475397" cy="769441"/>
          </a:xfrm>
          <a:prstGeom prst="rect">
            <a:avLst/>
          </a:prstGeom>
          <a:noFill/>
          <a:ln>
            <a:noFill/>
          </a:ln>
          <a:effectLst>
            <a:reflection blurRad="0" dir="0" dist="0" endA="300" endPos="55000" fadeDir="5400000" kx="0" rotWithShape="0" algn="bl" stA="50000" stPos="0" sy="-100000" ky="0"/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Times New Roman"/>
              <a:buNone/>
            </a:pPr>
            <a:r>
              <a:rPr b="1" i="0" lang="en-US" sz="4400" u="none" cap="none" strike="noStrike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Chúc các em chăm ngoan, học giỏi</a:t>
            </a:r>
            <a:endParaRPr/>
          </a:p>
        </p:txBody>
      </p:sp>
      <p:pic>
        <p:nvPicPr>
          <p:cNvPr id="261" name="Google Shape;261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43400" y="4343400"/>
            <a:ext cx="304800" cy="30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/>
        </p:nvSpPr>
        <p:spPr>
          <a:xfrm>
            <a:off x="2819400" y="485775"/>
            <a:ext cx="3505200" cy="49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2600"/>
              <a:buFont typeface="Times New Roman"/>
              <a:buNone/>
            </a:pPr>
            <a:r>
              <a:rPr b="1" i="0" lang="en-US" sz="2600" u="sng" cap="none" strike="noStrike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Môn:</a:t>
            </a:r>
            <a:r>
              <a:rPr b="1" i="0" lang="en-US" sz="2600" u="none" cap="none" strike="noStrike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Tin học</a:t>
            </a:r>
            <a:endParaRPr/>
          </a:p>
        </p:txBody>
      </p:sp>
      <p:grpSp>
        <p:nvGrpSpPr>
          <p:cNvPr id="105" name="Google Shape;105;p2"/>
          <p:cNvGrpSpPr/>
          <p:nvPr/>
        </p:nvGrpSpPr>
        <p:grpSpPr>
          <a:xfrm>
            <a:off x="576262" y="1352550"/>
            <a:ext cx="3709987" cy="1039812"/>
            <a:chOff x="192" y="873"/>
            <a:chExt cx="2630" cy="655"/>
          </a:xfrm>
        </p:grpSpPr>
        <p:grpSp>
          <p:nvGrpSpPr>
            <p:cNvPr id="106" name="Google Shape;106;p2"/>
            <p:cNvGrpSpPr/>
            <p:nvPr/>
          </p:nvGrpSpPr>
          <p:grpSpPr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07" name="Google Shape;107;p2"/>
              <p:cNvSpPr/>
              <p:nvPr/>
            </p:nvSpPr>
            <p:spPr>
              <a:xfrm>
                <a:off x="2781" y="1981"/>
                <a:ext cx="64" cy="524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783" y="1981"/>
                <a:ext cx="64" cy="524"/>
              </a:xfrm>
              <a:prstGeom prst="ellipse">
                <a:avLst/>
              </a:prstGeom>
              <a:solidFill>
                <a:srgbClr val="00FF00">
                  <a:alpha val="31764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2163" y="1983"/>
                <a:ext cx="1300" cy="524"/>
              </a:xfrm>
              <a:prstGeom prst="ellipse">
                <a:avLst/>
              </a:prstGeom>
              <a:gradFill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2228" y="1983"/>
                <a:ext cx="1170" cy="524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2"/>
              <p:cNvSpPr txBox="1"/>
              <p:nvPr/>
            </p:nvSpPr>
            <p:spPr>
              <a:xfrm rot="5400000">
                <a:off x="2391" y="1841"/>
                <a:ext cx="802" cy="8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2"/>
              <p:cNvSpPr txBox="1"/>
              <p:nvPr/>
            </p:nvSpPr>
            <p:spPr>
              <a:xfrm rot="5400000">
                <a:off x="2412" y="1837"/>
                <a:ext cx="781" cy="7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lt1">
                  <a:alpha val="4745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2"/>
              <p:cNvSpPr txBox="1"/>
              <p:nvPr/>
            </p:nvSpPr>
            <p:spPr>
              <a:xfrm rot="5400000">
                <a:off x="2411" y="1819"/>
                <a:ext cx="730" cy="7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100000">
                    <a:srgbClr val="C0C0C0">
                      <a:alpha val="37647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2"/>
              <p:cNvSpPr txBox="1"/>
              <p:nvPr/>
            </p:nvSpPr>
            <p:spPr>
              <a:xfrm rot="5400000">
                <a:off x="2497" y="1813"/>
                <a:ext cx="593" cy="6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120" name="Google Shape;120;p2"/>
            <p:cNvSpPr txBox="1"/>
            <p:nvPr/>
          </p:nvSpPr>
          <p:spPr>
            <a:xfrm>
              <a:off x="557" y="1008"/>
              <a:ext cx="1843" cy="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333FF"/>
                </a:buClr>
                <a:buSzPts val="2600"/>
                <a:buFont typeface="Times New Roman"/>
                <a:buNone/>
              </a:pPr>
              <a:r>
                <a:rPr b="1" i="0" lang="en-US" sz="2600" u="none">
                  <a:solidFill>
                    <a:srgbClr val="3333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Khởi động</a:t>
              </a:r>
              <a:endParaRPr/>
            </a:p>
          </p:txBody>
        </p:sp>
      </p:grpSp>
      <p:pic>
        <p:nvPicPr>
          <p:cNvPr descr="Logo" id="121" name="Google Shape;12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514600"/>
            <a:ext cx="1143000" cy="828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"/>
          <p:cNvSpPr txBox="1"/>
          <p:nvPr/>
        </p:nvSpPr>
        <p:spPr>
          <a:xfrm>
            <a:off x="685800" y="2362200"/>
            <a:ext cx="8001000" cy="1557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TRÒ CHƠI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342900" lvl="0" marL="342900" marR="0" rtl="0" algn="ct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HỘP QUÀ BÍ MẬT</a:t>
            </a:r>
            <a:endParaRPr/>
          </a:p>
        </p:txBody>
      </p:sp>
      <p:pic>
        <p:nvPicPr>
          <p:cNvPr descr="C:\Users\ADMIN\Documents\hop-qua-dinh-pha-le-va-25-bong-hoa-hong-25.jpg" id="123" name="Google Shape;12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0" y="4038600"/>
            <a:ext cx="3108325" cy="21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idx="4294967295" type="title"/>
          </p:nvPr>
        </p:nvSpPr>
        <p:spPr>
          <a:xfrm>
            <a:off x="457200" y="274638"/>
            <a:ext cx="8229600" cy="2163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4400"/>
              </a:buClr>
              <a:buSzPts val="4800"/>
              <a:buFont typeface="Calibri"/>
              <a:buNone/>
            </a:pPr>
            <a:r>
              <a:rPr b="1" i="0" lang="en-US" sz="4800" u="none" cap="none" strike="noStrik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Câu 1: </a:t>
            </a:r>
            <a:r>
              <a:rPr b="1" i="0" lang="en-US" sz="4400" u="none" cap="none" strike="noStrike">
                <a:solidFill>
                  <a:srgbClr val="974806"/>
                </a:solidFill>
                <a:latin typeface="Calibri"/>
                <a:ea typeface="Calibri"/>
                <a:cs typeface="Calibri"/>
                <a:sym typeface="Calibri"/>
              </a:rPr>
              <a:t>Để mở phần mềm trình chiếu Powerpoint, em nháy đúp chuột vào biểu tượng nào?</a:t>
            </a:r>
            <a:endParaRPr b="1" i="0" sz="4800" u="none" cap="none" strike="noStrike">
              <a:solidFill>
                <a:srgbClr val="9748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0275" y="3532187"/>
            <a:ext cx="1355725" cy="1184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36975" y="3397250"/>
            <a:ext cx="1760537" cy="1217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84925" y="3425825"/>
            <a:ext cx="188753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3"/>
          <p:cNvSpPr/>
          <p:nvPr/>
        </p:nvSpPr>
        <p:spPr>
          <a:xfrm>
            <a:off x="696912" y="4078287"/>
            <a:ext cx="552450" cy="65405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descr="HÃ¬nh áº£nh cÃ³ liÃªn quan" id="133" name="Google Shape;133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19200" y="3505200"/>
            <a:ext cx="1066800" cy="106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114800" y="3505200"/>
            <a:ext cx="11430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858000" y="3429000"/>
            <a:ext cx="1295400" cy="1081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>
            <p:ph type="title"/>
          </p:nvPr>
        </p:nvSpPr>
        <p:spPr>
          <a:xfrm>
            <a:off x="304800" y="274626"/>
            <a:ext cx="8610600" cy="20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Câu 2: Em vào thẻ nào để tạo hiệu ứng ch</a:t>
            </a:r>
            <a:r>
              <a:rPr b="1" lang="en-US" sz="4000"/>
              <a:t>uyển động cho </a:t>
            </a:r>
            <a:r>
              <a:rPr b="1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hình ảnh trong trang trình chiếu?</a:t>
            </a:r>
            <a:endParaRPr/>
          </a:p>
        </p:txBody>
      </p:sp>
      <p:sp>
        <p:nvSpPr>
          <p:cNvPr id="141" name="Google Shape;141;p4"/>
          <p:cNvSpPr/>
          <p:nvPr/>
        </p:nvSpPr>
        <p:spPr>
          <a:xfrm>
            <a:off x="884898" y="3739388"/>
            <a:ext cx="861600" cy="6525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884900" y="2335150"/>
            <a:ext cx="735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1229025" y="2900525"/>
            <a:ext cx="7354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lphaUcPeriod"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Transitions</a:t>
            </a:r>
            <a:endParaRPr b="1"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 txBox="1"/>
          <p:nvPr/>
        </p:nvSpPr>
        <p:spPr>
          <a:xfrm>
            <a:off x="1548575" y="3957475"/>
            <a:ext cx="7354500" cy="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1229025" y="3773138"/>
            <a:ext cx="7354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B. Animation- Motion Paths</a:t>
            </a:r>
            <a:endParaRPr b="1"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1229025" y="4645750"/>
            <a:ext cx="7354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latin typeface="Calibri"/>
                <a:ea typeface="Calibri"/>
                <a:cs typeface="Calibri"/>
                <a:sym typeface="Calibri"/>
              </a:rPr>
              <a:t>C. Animation - Add Effect</a:t>
            </a:r>
            <a:endParaRPr b="1"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/>
        </p:nvSpPr>
        <p:spPr>
          <a:xfrm>
            <a:off x="2286000" y="485775"/>
            <a:ext cx="3505200" cy="58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 học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1447800" y="1066800"/>
            <a:ext cx="6477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5: Thực hành tổng hợp</a:t>
            </a:r>
            <a:endParaRPr/>
          </a:p>
        </p:txBody>
      </p:sp>
      <p:pic>
        <p:nvPicPr>
          <p:cNvPr id="154" name="Google Shape;15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79375" y="1901825"/>
            <a:ext cx="9382125" cy="3694112"/>
          </a:xfrm>
          <a:prstGeom prst="rect">
            <a:avLst/>
          </a:prstGeom>
          <a:noFill/>
          <a:ln>
            <a:noFill/>
          </a:ln>
        </p:spPr>
      </p:pic>
      <p:sp>
        <p:nvSpPr>
          <p:cNvPr descr="White marble" id="155" name="Google Shape;155;p5"/>
          <p:cNvSpPr txBox="1"/>
          <p:nvPr/>
        </p:nvSpPr>
        <p:spPr>
          <a:xfrm>
            <a:off x="1752600" y="1612900"/>
            <a:ext cx="5105400" cy="58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Font typeface="Arial"/>
              <a:buNone/>
            </a:pPr>
            <a:r>
              <a:rPr b="1" i="0" lang="en-US" sz="3200" u="sng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MỤC TIÊU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2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"/>
          <p:cNvSpPr txBox="1"/>
          <p:nvPr/>
        </p:nvSpPr>
        <p:spPr>
          <a:xfrm>
            <a:off x="228600" y="990600"/>
            <a:ext cx="8382000" cy="7786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Thực hiện nhấn các tổ hợp phím để kiểm tra các chức năng tương ứng.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N: Khởi tạo một Powerpoint mới.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M: Thêm một trang trình chiếu mới.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B: Bật/ tắt chế độ in đậm.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I: Bật/ tắt chế độ in nghiêng.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U: Bật/ tắt chế độ gạch chân.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P: In ra bài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Ctrl + S: Lưu bài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F5: Bắt đầu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ESC: Thoát khỏi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descr="Logo" id="162" name="Google Shape;16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825" y="228600"/>
            <a:ext cx="981075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 txBox="1"/>
          <p:nvPr/>
        </p:nvSpPr>
        <p:spPr>
          <a:xfrm>
            <a:off x="0" y="647700"/>
            <a:ext cx="9144000" cy="8956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Trao đổi với bạn rồi thực hiện các yêu cầu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Thiết kế bài trình chiếu có chủ đề “Giới thiệu nhóm và các thành viên”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Trang 1: Giới thiệu tên nhóm, tên các bạn trong nhóm.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Các trang tiếp theo giới thiệu từng thành viên trong nhóm, bao gồm các thông tin.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Họ và tên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Hình ảnh cá nhân (nếu có)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Sinh nhật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Sở thích.....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Trang cuối: cảm ơn người theo dõi.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Chọn màu nền, màu chữ trong các trang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c) Tạo hiệu ứng cho nội dung và hình ảnh trong các trang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d) Ghi thông tin người soạn, số trang cho bài trình chiếu.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e) Đặt tên cho bài trình chiếu rồi lưu bài trình chiếu vào thư mục của em trên máy tính.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g) Sử dụng bài trình chiếu để thuyết trình trước nhóm.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t/>
            </a:r>
            <a:endParaRPr b="0" i="0" sz="3200" u="non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id="169" name="Google Shape;16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0"/>
            <a:ext cx="981075" cy="64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/>
          <p:nvPr/>
        </p:nvSpPr>
        <p:spPr>
          <a:xfrm>
            <a:off x="2209800" y="0"/>
            <a:ext cx="4724400" cy="1219200"/>
          </a:xfrm>
          <a:prstGeom prst="pentagon">
            <a:avLst>
              <a:gd fmla="val 105146" name="hf"/>
              <a:gd fmla="val 110557" name="vf"/>
            </a:avLst>
          </a:prstGeom>
          <a:solidFill>
            <a:srgbClr val="C6D9F1"/>
          </a:solidFill>
          <a:ln cap="flat" cmpd="sng" w="9525">
            <a:solidFill>
              <a:srgbClr val="46AAC5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CỦNG CỐ</a:t>
            </a:r>
            <a:endParaRPr/>
          </a:p>
        </p:txBody>
      </p:sp>
      <p:sp>
        <p:nvSpPr>
          <p:cNvPr id="175" name="Google Shape;175;p8"/>
          <p:cNvSpPr/>
          <p:nvPr/>
        </p:nvSpPr>
        <p:spPr>
          <a:xfrm rot="-718086">
            <a:off x="-134378" y="1625627"/>
            <a:ext cx="9495080" cy="4108826"/>
          </a:xfrm>
          <a:prstGeom prst="irregularSeal2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57150">
            <a:solidFill>
              <a:srgbClr val="FF006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5400"/>
              <a:buFont typeface="Calibri"/>
              <a:buNone/>
            </a:pPr>
            <a:r>
              <a:rPr b="1" i="0" lang="en-US" sz="5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Trò chơi Ai nhanh, ai đúng ???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/>
          <p:nvPr/>
        </p:nvSpPr>
        <p:spPr>
          <a:xfrm>
            <a:off x="2209800" y="0"/>
            <a:ext cx="4724400" cy="1219200"/>
          </a:xfrm>
          <a:prstGeom prst="pentagon">
            <a:avLst>
              <a:gd fmla="val 105146" name="hf"/>
              <a:gd fmla="val 110557" name="vf"/>
            </a:avLst>
          </a:prstGeom>
          <a:solidFill>
            <a:srgbClr val="C6D9F1"/>
          </a:solidFill>
          <a:ln cap="flat" cmpd="sng" w="9525">
            <a:solidFill>
              <a:srgbClr val="46AAC5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CỦNG CỐ</a:t>
            </a:r>
            <a:endParaRPr/>
          </a:p>
        </p:txBody>
      </p:sp>
      <p:sp>
        <p:nvSpPr>
          <p:cNvPr id="181" name="Google Shape;181;p9"/>
          <p:cNvSpPr txBox="1"/>
          <p:nvPr/>
        </p:nvSpPr>
        <p:spPr>
          <a:xfrm>
            <a:off x="228600" y="1350962"/>
            <a:ext cx="7620000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66"/>
              </a:buClr>
              <a:buSzPts val="3600"/>
              <a:buFont typeface="Times New Roman"/>
              <a:buNone/>
            </a:pPr>
            <a:r>
              <a:rPr b="1" i="0" lang="en-US" sz="3600" u="none">
                <a:solidFill>
                  <a:srgbClr val="00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1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Để lưu bài trình chiếu, em nhấn tổ hợp phím nào?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AutoNum type="alphaUcPeriod"/>
            </a:pPr>
            <a:r>
              <a:rPr b="1" i="0" lang="en-US" sz="36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Ctrl + B</a:t>
            </a:r>
            <a:endParaRPr b="1" i="0" sz="36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AutoNum type="alphaUcPeriod"/>
            </a:pPr>
            <a:r>
              <a:rPr b="1" i="0" lang="en-US" sz="36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Ctrl + S</a:t>
            </a:r>
            <a:endParaRPr b="1" i="0" sz="36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AutoNum type="alphaUcPeriod"/>
            </a:pPr>
            <a:r>
              <a:rPr b="0" i="0" lang="en-US" sz="36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Ctrl + M</a:t>
            </a:r>
            <a:endParaRPr/>
          </a:p>
        </p:txBody>
      </p:sp>
      <p:grpSp>
        <p:nvGrpSpPr>
          <p:cNvPr id="182" name="Google Shape;182;p9"/>
          <p:cNvGrpSpPr/>
          <p:nvPr/>
        </p:nvGrpSpPr>
        <p:grpSpPr>
          <a:xfrm>
            <a:off x="3489325" y="5084762"/>
            <a:ext cx="2174875" cy="762000"/>
            <a:chOff x="2383" y="3216"/>
            <a:chExt cx="1896" cy="672"/>
          </a:xfrm>
        </p:grpSpPr>
        <p:sp>
          <p:nvSpPr>
            <p:cNvPr id="183" name="Google Shape;183;p9"/>
            <p:cNvSpPr/>
            <p:nvPr/>
          </p:nvSpPr>
          <p:spPr>
            <a:xfrm>
              <a:off x="2383" y="3216"/>
              <a:ext cx="1896" cy="672"/>
            </a:xfrm>
            <a:prstGeom prst="roundRect">
              <a:avLst>
                <a:gd fmla="val 2352" name="adj"/>
              </a:avLst>
            </a:prstGeom>
            <a:gradFill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dir="2928844" dist="135002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84" name="Google Shape;184;p9"/>
            <p:cNvSpPr txBox="1"/>
            <p:nvPr/>
          </p:nvSpPr>
          <p:spPr>
            <a:xfrm>
              <a:off x="2653" y="3321"/>
              <a:ext cx="906" cy="461"/>
            </a:xfrm>
            <a:prstGeom prst="rect">
              <a:avLst/>
            </a:prstGeom>
            <a:noFill/>
            <a:ln>
              <a:noFill/>
            </a:ln>
            <a:effectLst>
              <a:outerShdw blurRad="63500" dir="2700000" dist="35921">
                <a:schemeClr val="dk1"/>
              </a:outerShdw>
            </a:effectLst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EB4E3"/>
                </a:buClr>
                <a:buSzPts val="2800"/>
                <a:buFont typeface="Calibri"/>
                <a:buNone/>
              </a:pPr>
              <a:r>
                <a:rPr b="0" i="0" lang="en-US" sz="2800" u="none">
                  <a:solidFill>
                    <a:srgbClr val="8EB4E3"/>
                  </a:solidFill>
                  <a:latin typeface="Calibri"/>
                  <a:ea typeface="Calibri"/>
                  <a:cs typeface="Calibri"/>
                  <a:sym typeface="Calibri"/>
                </a:rPr>
                <a:t>Đáp án:</a:t>
              </a:r>
              <a:endParaRPr/>
            </a:p>
          </p:txBody>
        </p:sp>
      </p:grpSp>
      <p:sp>
        <p:nvSpPr>
          <p:cNvPr id="185" name="Google Shape;185;p9"/>
          <p:cNvSpPr/>
          <p:nvPr/>
        </p:nvSpPr>
        <p:spPr>
          <a:xfrm>
            <a:off x="6708775" y="6096000"/>
            <a:ext cx="838200" cy="550862"/>
          </a:xfrm>
          <a:prstGeom prst="ellipse">
            <a:avLst/>
          </a:prstGeom>
          <a:gradFill>
            <a:gsLst>
              <a:gs pos="0">
                <a:srgbClr val="CC66FF"/>
              </a:gs>
              <a:gs pos="50000">
                <a:schemeClr val="lt1"/>
              </a:gs>
              <a:gs pos="100000">
                <a:srgbClr val="CC66FF"/>
              </a:gs>
            </a:gsLst>
            <a:lin ang="5400000" scaled="0"/>
          </a:gradFill>
          <a:ln cap="flat" cmpd="sng" w="28575">
            <a:solidFill>
              <a:srgbClr val="66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Times New Roman"/>
              <a:buNone/>
            </a:pPr>
            <a:r>
              <a:rPr b="1" i="0" lang="en-US" sz="1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 án</a:t>
            </a:r>
            <a:endParaRPr/>
          </a:p>
        </p:txBody>
      </p:sp>
      <p:sp>
        <p:nvSpPr>
          <p:cNvPr id="186" name="Google Shape;186;p9"/>
          <p:cNvSpPr/>
          <p:nvPr/>
        </p:nvSpPr>
        <p:spPr>
          <a:xfrm>
            <a:off x="2895600" y="5922962"/>
            <a:ext cx="1143000" cy="914400"/>
          </a:xfrm>
          <a:prstGeom prst="star16">
            <a:avLst>
              <a:gd fmla="val 37500" name="adj"/>
            </a:avLst>
          </a:prstGeom>
          <a:gradFill>
            <a:gsLst>
              <a:gs pos="0">
                <a:schemeClr val="lt1"/>
              </a:gs>
              <a:gs pos="100000">
                <a:srgbClr val="FC4254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87" name="Google Shape;187;p9"/>
          <p:cNvSpPr/>
          <p:nvPr/>
        </p:nvSpPr>
        <p:spPr>
          <a:xfrm>
            <a:off x="2895600" y="5922962"/>
            <a:ext cx="1143000" cy="914400"/>
          </a:xfrm>
          <a:prstGeom prst="star16">
            <a:avLst>
              <a:gd fmla="val 37500" name="adj"/>
            </a:avLst>
          </a:prstGeom>
          <a:gradFill>
            <a:gsLst>
              <a:gs pos="0">
                <a:schemeClr val="lt1"/>
              </a:gs>
              <a:gs pos="100000">
                <a:srgbClr val="FC4254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88" name="Google Shape;188;p9"/>
          <p:cNvSpPr/>
          <p:nvPr/>
        </p:nvSpPr>
        <p:spPr>
          <a:xfrm>
            <a:off x="2895600" y="5922962"/>
            <a:ext cx="1143000" cy="914400"/>
          </a:xfrm>
          <a:prstGeom prst="star16">
            <a:avLst>
              <a:gd fmla="val 37500" name="adj"/>
            </a:avLst>
          </a:prstGeom>
          <a:gradFill>
            <a:gsLst>
              <a:gs pos="0">
                <a:schemeClr val="lt1"/>
              </a:gs>
              <a:gs pos="100000">
                <a:srgbClr val="FC4254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189" name="Google Shape;189;p9"/>
          <p:cNvSpPr/>
          <p:nvPr/>
        </p:nvSpPr>
        <p:spPr>
          <a:xfrm>
            <a:off x="2895600" y="5922962"/>
            <a:ext cx="1143000" cy="914400"/>
          </a:xfrm>
          <a:prstGeom prst="star16">
            <a:avLst>
              <a:gd fmla="val 37500" name="adj"/>
            </a:avLst>
          </a:prstGeom>
          <a:gradFill>
            <a:gsLst>
              <a:gs pos="0">
                <a:schemeClr val="lt1"/>
              </a:gs>
              <a:gs pos="100000">
                <a:srgbClr val="FC4254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grpSp>
        <p:nvGrpSpPr>
          <p:cNvPr id="190" name="Google Shape;190;p9"/>
          <p:cNvGrpSpPr/>
          <p:nvPr/>
        </p:nvGrpSpPr>
        <p:grpSpPr>
          <a:xfrm>
            <a:off x="2714625" y="2878137"/>
            <a:ext cx="2409825" cy="1981200"/>
            <a:chOff x="912" y="2592"/>
            <a:chExt cx="3072" cy="960"/>
          </a:xfrm>
        </p:grpSpPr>
        <p:sp>
          <p:nvSpPr>
            <p:cNvPr id="191" name="Google Shape;191;p9"/>
            <p:cNvSpPr/>
            <p:nvPr/>
          </p:nvSpPr>
          <p:spPr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cap="flat" cmpd="sng" w="9525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1488" y="2880"/>
              <a:ext cx="1884" cy="408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0" i="1">
                  <a:ln cap="flat" cmpd="sng" w="12700">
                    <a:solidFill>
                      <a:srgbClr val="FFFF00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  <a:solidFill>
                    <a:srgbClr val="FF0000"/>
                  </a:solidFill>
                  <a:latin typeface="Times New Roman"/>
                </a:rPr>
                <a:t>HÕt giê </a:t>
              </a:r>
            </a:p>
          </p:txBody>
        </p:sp>
      </p:grpSp>
      <p:sp>
        <p:nvSpPr>
          <p:cNvPr id="193" name="Google Shape;193;p9"/>
          <p:cNvSpPr txBox="1"/>
          <p:nvPr/>
        </p:nvSpPr>
        <p:spPr>
          <a:xfrm>
            <a:off x="2532062" y="5111750"/>
            <a:ext cx="545465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D1D"/>
              </a:buClr>
              <a:buSzPts val="3400"/>
              <a:buFont typeface="Libre Franklin"/>
              <a:buNone/>
            </a:pPr>
            <a:r>
              <a:rPr b="1" i="0" lang="en-US" sz="3400" u="none">
                <a:solidFill>
                  <a:srgbClr val="FF1D1D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B. </a:t>
            </a:r>
            <a:endParaRPr/>
          </a:p>
        </p:txBody>
      </p:sp>
      <p:sp>
        <p:nvSpPr>
          <p:cNvPr id="194" name="Google Shape;194;p9"/>
          <p:cNvSpPr/>
          <p:nvPr/>
        </p:nvSpPr>
        <p:spPr>
          <a:xfrm>
            <a:off x="4776787" y="6096000"/>
            <a:ext cx="1128712" cy="557212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8B049"/>
              </a:gs>
              <a:gs pos="8999">
                <a:srgbClr val="B43E85"/>
              </a:gs>
              <a:gs pos="15499">
                <a:srgbClr val="C50849"/>
              </a:gs>
              <a:gs pos="16499">
                <a:srgbClr val="F952A0"/>
              </a:gs>
              <a:gs pos="18499">
                <a:srgbClr val="FEE7F2"/>
              </a:gs>
              <a:gs pos="39500">
                <a:srgbClr val="F8B049"/>
              </a:gs>
              <a:gs pos="43499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0">
                <a:srgbClr val="F8B049"/>
              </a:gs>
              <a:gs pos="81500">
                <a:srgbClr val="FEE7F2"/>
              </a:gs>
              <a:gs pos="83500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2700000" dist="35921">
              <a:schemeClr val="lt2"/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 Narrow"/>
              <a:buNone/>
            </a:pPr>
            <a:r>
              <a:rPr b="1" i="0" lang="en-US" sz="1800" u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Thêi gian</a:t>
            </a:r>
            <a:endParaRPr/>
          </a:p>
        </p:txBody>
      </p:sp>
      <p:sp>
        <p:nvSpPr>
          <p:cNvPr id="195" name="Google Shape;195;p9"/>
          <p:cNvSpPr/>
          <p:nvPr/>
        </p:nvSpPr>
        <p:spPr>
          <a:xfrm rot="-718086">
            <a:off x="-42124" y="1932408"/>
            <a:ext cx="9228247" cy="2993185"/>
          </a:xfrm>
          <a:prstGeom prst="irregularSeal2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57150">
            <a:solidFill>
              <a:srgbClr val="FF006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5400"/>
              <a:buFont typeface="Calibri"/>
              <a:buNone/>
            </a:pPr>
            <a:r>
              <a:rPr b="1" i="0" lang="en-US" sz="5400" u="none" cap="none" strike="noStrik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Trò chơi Ai sẽ đúng ???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2017-10-29T02:30:12Z</dcterms:created>
  <dc:creator>Admin</dc:creator>
</cp:coreProperties>
</file>