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35" r:id="rId1"/>
  </p:sldMasterIdLst>
  <p:notesMasterIdLst>
    <p:notesMasterId r:id="rId14"/>
  </p:notesMasterIdLst>
  <p:sldIdLst>
    <p:sldId id="330" r:id="rId2"/>
    <p:sldId id="332" r:id="rId3"/>
    <p:sldId id="333" r:id="rId4"/>
    <p:sldId id="335" r:id="rId5"/>
    <p:sldId id="336" r:id="rId6"/>
    <p:sldId id="317" r:id="rId7"/>
    <p:sldId id="337" r:id="rId8"/>
    <p:sldId id="338" r:id="rId9"/>
    <p:sldId id="339" r:id="rId10"/>
    <p:sldId id="340" r:id="rId11"/>
    <p:sldId id="334" r:id="rId12"/>
    <p:sldId id="277" r:id="rId13"/>
  </p:sldIdLst>
  <p:sldSz cx="12192000" cy="6858000"/>
  <p:notesSz cx="6858000" cy="9144000"/>
  <p:custDataLst>
    <p:tags r:id="rId15"/>
  </p:custDataLst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32" autoAdjust="0"/>
    <p:restoredTop sz="94660"/>
  </p:normalViewPr>
  <p:slideViewPr>
    <p:cSldViewPr snapToGrid="0">
      <p:cViewPr>
        <p:scale>
          <a:sx n="66" d="100"/>
          <a:sy n="66" d="100"/>
        </p:scale>
        <p:origin x="-822" y="-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3CA0F4-B284-4D60-8265-B537EBA72122}" type="datetimeFigureOut">
              <a:rPr lang="en-US"/>
              <a:pPr>
                <a:defRPr/>
              </a:pPr>
              <a:t>22/02/2019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75E1033-07A4-4BDB-A70C-4A695DD94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180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825279-D822-41C1-8EAB-9E722D0C5337}" type="datetimeFigureOut">
              <a:rPr lang="en-US" smtClean="0"/>
              <a:pPr>
                <a:defRPr/>
              </a:pPr>
              <a:t>22/02/2019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B8FAE-0175-426D-A35A-D50FF68C2DB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BDA9D0-B5C9-48CB-B9EF-A782E723B923}" type="datetimeFigureOut">
              <a:rPr lang="en-US" smtClean="0"/>
              <a:pPr>
                <a:defRPr/>
              </a:pPr>
              <a:t>22/02/2019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8C8D0B-5093-4609-A2FE-6ADC3747BB3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D28C50-3D30-4F18-87D6-5177C93129F6}" type="datetimeFigureOut">
              <a:rPr lang="en-US" smtClean="0"/>
              <a:pPr>
                <a:defRPr/>
              </a:pPr>
              <a:t>22/02/2019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BFC32E-2502-41CC-8DC2-C1334045250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FEFBB3-D7D4-408D-BAFC-F0CB42F85388}" type="datetimeFigureOut">
              <a:rPr lang="en-US" smtClean="0"/>
              <a:pPr>
                <a:defRPr/>
              </a:pPr>
              <a:t>22/02/2019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411A2-BF5B-4F84-8A36-941A846E23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4A828B-3A33-4823-AC9B-7BDC8D312F7B}" type="datetimeFigureOut">
              <a:rPr lang="en-US" smtClean="0"/>
              <a:pPr>
                <a:defRPr/>
              </a:pPr>
              <a:t>22/02/2019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F53C9D-7352-4500-807D-A1301416163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189D63-B0D8-4EB5-B628-D7A04F52A7C0}" type="datetimeFigureOut">
              <a:rPr lang="en-US" smtClean="0"/>
              <a:pPr>
                <a:defRPr/>
              </a:pPr>
              <a:t>22/02/2019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C1CABE-AB4E-41C0-A257-D28AD1D20A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79A4CA-CD19-48DD-9E97-77C74BC01032}" type="datetimeFigureOut">
              <a:rPr lang="en-US" smtClean="0"/>
              <a:pPr>
                <a:defRPr/>
              </a:pPr>
              <a:t>22/02/2019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C6D9BA-B98E-4D39-9FB7-E79B41BFE7B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9EAF09-1108-4057-AB4B-E11B95B35D6B}" type="datetimeFigureOut">
              <a:rPr lang="en-US" smtClean="0"/>
              <a:pPr>
                <a:defRPr/>
              </a:pPr>
              <a:t>22/02/2019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BF4C09-187E-492C-815A-FC880149E8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4F4DD8-63AA-4D30-B1E7-B614CC3960AF}" type="datetimeFigureOut">
              <a:rPr lang="en-US" smtClean="0"/>
              <a:pPr>
                <a:defRPr/>
              </a:pPr>
              <a:t>22/02/2019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1FCC85-D578-4A13-9312-95379F4927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5D6A1E-B38F-463E-882E-A8C9AD53729A}" type="datetimeFigureOut">
              <a:rPr lang="en-US" smtClean="0"/>
              <a:pPr>
                <a:defRPr/>
              </a:pPr>
              <a:t>22/02/2019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CF0C6-5F84-4491-B9AD-07BA6B85F4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D26D06-FF68-4BEE-86E3-576C4BC980A1}" type="datetimeFigureOut">
              <a:rPr lang="en-US" smtClean="0"/>
              <a:pPr>
                <a:defRPr/>
              </a:pPr>
              <a:t>22/02/2019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pPr>
              <a:defRPr/>
            </a:pPr>
            <a:fld id="{89D56D19-6FAF-47A5-916A-5418073688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b="0" i="0" u="none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C88FE711-4949-44C0-8A3F-29888A321251}" type="datetimeFigureOut">
              <a:rPr lang="en-US" smtClean="0"/>
              <a:pPr>
                <a:defRPr/>
              </a:pPr>
              <a:t>22/02/2019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732B9AC-045D-4572-8A12-0E164A22AAA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6" r:id="rId1"/>
    <p:sldLayoutId id="2147484137" r:id="rId2"/>
    <p:sldLayoutId id="2147484138" r:id="rId3"/>
    <p:sldLayoutId id="2147484139" r:id="rId4"/>
    <p:sldLayoutId id="2147484140" r:id="rId5"/>
    <p:sldLayoutId id="2147484141" r:id="rId6"/>
    <p:sldLayoutId id="2147484142" r:id="rId7"/>
    <p:sldLayoutId id="2147484143" r:id="rId8"/>
    <p:sldLayoutId id="2147484144" r:id="rId9"/>
    <p:sldLayoutId id="2147484145" r:id="rId10"/>
    <p:sldLayoutId id="2147484146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i="0" u="none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gif"/><Relationship Id="rId7" Type="http://schemas.openxmlformats.org/officeDocument/2006/relationships/image" Target="../media/image7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B&#233;%20B&#224;o%20Ng&#432;%20&#8211;%20S&#7855;p%20&#272;&#7871;n%20T&#7871;t%20R&#7891;i%20.mp3" TargetMode="External"/><Relationship Id="rId6" Type="http://schemas.openxmlformats.org/officeDocument/2006/relationships/image" Target="../media/image28.png"/><Relationship Id="rId5" Type="http://schemas.openxmlformats.org/officeDocument/2006/relationships/image" Target="../media/image27.gif"/><Relationship Id="rId4" Type="http://schemas.openxmlformats.org/officeDocument/2006/relationships/image" Target="../media/image26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image" Target="../media/image2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4978400" y="2213428"/>
            <a:ext cx="3373967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3200" b="1" dirty="0" smtClean="0">
                <a:solidFill>
                  <a:srgbClr val="FF33CC"/>
                </a:solidFill>
                <a:latin typeface="Times New Roman" pitchFamily="18" charset="0"/>
              </a:rPr>
              <a:t>Tin </a:t>
            </a:r>
            <a:r>
              <a:rPr lang="en-US" sz="3200" b="1" dirty="0" err="1" smtClean="0">
                <a:solidFill>
                  <a:srgbClr val="FF33CC"/>
                </a:solidFill>
                <a:latin typeface="Times New Roman" pitchFamily="18" charset="0"/>
              </a:rPr>
              <a:t>học</a:t>
            </a:r>
            <a:r>
              <a:rPr lang="en-US" sz="3200" b="1" dirty="0" smtClean="0">
                <a:solidFill>
                  <a:srgbClr val="FF33CC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33CC"/>
                </a:solidFill>
                <a:latin typeface="Times New Roman" pitchFamily="18" charset="0"/>
              </a:rPr>
              <a:t>Lớp</a:t>
            </a:r>
            <a:r>
              <a:rPr lang="en-US" sz="3200" b="1" dirty="0" smtClean="0">
                <a:solidFill>
                  <a:srgbClr val="FF33CC"/>
                </a:solidFill>
                <a:latin typeface="Times New Roman" pitchFamily="18" charset="0"/>
              </a:rPr>
              <a:t>: </a:t>
            </a:r>
            <a:r>
              <a:rPr lang="en-US" sz="3200" b="1" dirty="0" smtClean="0">
                <a:solidFill>
                  <a:srgbClr val="FF33CC"/>
                </a:solidFill>
                <a:latin typeface="Times New Roman" pitchFamily="18" charset="0"/>
              </a:rPr>
              <a:t>4</a:t>
            </a:r>
            <a:endParaRPr lang="en-US" sz="3200" b="1" dirty="0">
              <a:solidFill>
                <a:srgbClr val="FF33CC"/>
              </a:solidFill>
              <a:latin typeface="Times New Roman" pitchFamily="18" charset="0"/>
            </a:endParaRPr>
          </a:p>
          <a:p>
            <a:pPr eaLnBrk="0" hangingPunct="0"/>
            <a:endParaRPr lang="en-US" sz="3200" b="1" i="1" dirty="0">
              <a:solidFill>
                <a:srgbClr val="FF33CC"/>
              </a:solidFill>
              <a:latin typeface="Times New Roman" pitchFamily="18" charset="0"/>
            </a:endParaRPr>
          </a:p>
          <a:p>
            <a:pPr eaLnBrk="0" hangingPunct="0"/>
            <a:r>
              <a:rPr lang="en-US" sz="3200" b="1" i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</a:p>
        </p:txBody>
      </p:sp>
      <p:pic>
        <p:nvPicPr>
          <p:cNvPr id="2052" name="Picture 7" descr="ag00373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50400" y="5146676"/>
            <a:ext cx="2641600" cy="171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9" descr="11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04800" y="4953000"/>
            <a:ext cx="2438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10" descr="BLUME0002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1600" y="1314450"/>
            <a:ext cx="18288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11" descr="BLUME0002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363200" y="1295400"/>
            <a:ext cx="18288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5" descr="hinh nguoi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59200" y="5762626"/>
            <a:ext cx="12192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6" descr="hinh nguoi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6720417" y="5762626"/>
            <a:ext cx="13208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7" descr="blumen-pflanzen108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80000" y="5800726"/>
            <a:ext cx="162560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7" descr="sun14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2133600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1" name="Text Box 14"/>
          <p:cNvSpPr txBox="1">
            <a:spLocks noChangeArrowheads="1"/>
          </p:cNvSpPr>
          <p:nvPr/>
        </p:nvSpPr>
        <p:spPr bwMode="auto">
          <a:xfrm>
            <a:off x="1712686" y="901021"/>
            <a:ext cx="8940800" cy="10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 b="1" dirty="0" smtClean="0">
                <a:solidFill>
                  <a:srgbClr val="0000FF"/>
                </a:solidFill>
                <a:latin typeface="Times New Roman" pitchFamily="18" charset="0"/>
              </a:rPr>
              <a:t>PHÒNG GD&amp;ĐT QUẬN LONG BIÊN </a:t>
            </a:r>
          </a:p>
          <a:p>
            <a:pPr algn="ctr">
              <a:spcBef>
                <a:spcPct val="50000"/>
              </a:spcBef>
            </a:pPr>
            <a:r>
              <a:rPr lang="en-US" sz="2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TRƯỜNG TIỂU HỌC </a:t>
            </a:r>
            <a:r>
              <a:rPr lang="en-US" sz="2600" b="1" dirty="0" smtClean="0">
                <a:solidFill>
                  <a:srgbClr val="0000FF"/>
                </a:solidFill>
                <a:latin typeface="Times New Roman" pitchFamily="18" charset="0"/>
              </a:rPr>
              <a:t>ÁI MỘ B</a:t>
            </a:r>
            <a:endParaRPr lang="en-US" sz="26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2064" name="Picture 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9550400" y="0"/>
            <a:ext cx="2641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1234665" y="3360449"/>
            <a:ext cx="101581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u="sng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0000CC"/>
                </a:solidFill>
                <a:latin typeface="Times New Roman" pitchFamily="18" charset="0"/>
              </a:rPr>
              <a:t> 4: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Tạo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hiệu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ứng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hình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ảnh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trong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trang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trình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chiếu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22" y="297688"/>
            <a:ext cx="109728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B. HOẠT </a:t>
            </a: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ĐỘNG THỰC </a:t>
            </a:r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HÀNH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4272" y="1500052"/>
            <a:ext cx="10972800" cy="4389120"/>
          </a:xfrm>
        </p:spPr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Tạo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bài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trình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chiếu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chủ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thao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gồm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3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chiếu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khảo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mẫu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Lưu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bài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trình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chiếu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tên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Thể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thao</a:t>
            </a:r>
            <a:endParaRPr lang="en-US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07" y="3008086"/>
            <a:ext cx="3599544" cy="2706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0536" y="3008086"/>
            <a:ext cx="3511750" cy="2706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8999" y="3008086"/>
            <a:ext cx="3743823" cy="2706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266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8000" b="1" smtClean="0">
                <a:solidFill>
                  <a:srgbClr val="FF0000"/>
                </a:solidFill>
              </a:rPr>
              <a:t>Ghi </a:t>
            </a:r>
            <a:r>
              <a:rPr lang="en-US" sz="8200" b="1" smtClean="0">
                <a:solidFill>
                  <a:srgbClr val="FF0000"/>
                </a:solidFill>
              </a:rPr>
              <a:t>nhớ</a:t>
            </a:r>
            <a:endParaRPr lang="en-US" sz="8200" b="1">
              <a:solidFill>
                <a:srgbClr val="FF00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62000" y="2365829"/>
            <a:ext cx="10914743" cy="1843314"/>
          </a:xfrm>
          <a:prstGeom prst="rect">
            <a:avLst/>
          </a:prstGeom>
        </p:spPr>
        <p:txBody>
          <a:bodyPr vert="horz" lIns="91440" tIns="45720" rIns="91440" bIns="45720" rtlCol="0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4400" b="1" i="0" u="none" strike="noStrike" kern="1200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</a:rPr>
              <a:t> </a:t>
            </a:r>
            <a:r>
              <a:rPr kumimoji="0" lang="en-US" sz="4400" b="1" i="0" u="none" strike="noStrike" kern="1200" spc="50" normalizeH="0" baseline="0" noProof="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</a:rPr>
              <a:t>Trong</a:t>
            </a:r>
            <a:r>
              <a:rPr kumimoji="0" lang="en-US" sz="4400" b="1" i="0" u="none" strike="noStrike" kern="1200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</a:rPr>
              <a:t> </a:t>
            </a:r>
            <a:r>
              <a:rPr kumimoji="0" lang="en-US" sz="4400" b="1" i="0" u="none" strike="noStrike" kern="1200" spc="50" normalizeH="0" baseline="0" noProof="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</a:rPr>
              <a:t>trang</a:t>
            </a:r>
            <a:r>
              <a:rPr kumimoji="0" lang="en-US" sz="4400" b="1" i="0" u="none" strike="noStrike" kern="1200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</a:rPr>
              <a:t> </a:t>
            </a:r>
            <a:r>
              <a:rPr kumimoji="0" lang="en-US" sz="4400" b="1" i="0" u="none" strike="noStrike" kern="1200" spc="50" normalizeH="0" baseline="0" noProof="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</a:rPr>
              <a:t>trình</a:t>
            </a:r>
            <a:r>
              <a:rPr kumimoji="0" lang="en-US" sz="4400" b="1" i="0" u="none" strike="noStrike" kern="1200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</a:rPr>
              <a:t> </a:t>
            </a:r>
            <a:r>
              <a:rPr kumimoji="0" lang="en-US" sz="4400" b="1" i="0" u="none" strike="noStrike" kern="1200" spc="50" normalizeH="0" baseline="0" noProof="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</a:rPr>
              <a:t>chiếu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,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em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có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thể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tạo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hiệu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ứng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chuyển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động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từ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 </a:t>
            </a:r>
            <a:r>
              <a:rPr lang="en-US" sz="4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Animations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và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chọn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hướng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chuyển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động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mặc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định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theo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đường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thẳng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,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đường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xiên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…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+mn-lt"/>
              </a:rPr>
              <a:t>cho</a:t>
            </a:r>
            <a:r>
              <a:rPr kumimoji="0" lang="en-US" sz="4400" b="1" i="0" u="none" strike="noStrike" kern="1200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</a:rPr>
              <a:t> </a:t>
            </a:r>
            <a:r>
              <a:rPr kumimoji="0" lang="en-US" sz="4400" b="1" i="0" u="none" strike="noStrike" kern="1200" spc="50" normalizeH="0" baseline="0" noProof="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</a:rPr>
              <a:t>hình</a:t>
            </a:r>
            <a:r>
              <a:rPr kumimoji="0" lang="en-US" sz="4400" b="1" i="0" u="none" strike="noStrike" kern="1200" spc="50" normalizeH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</a:rPr>
              <a:t> </a:t>
            </a:r>
            <a:r>
              <a:rPr kumimoji="0" lang="en-US" sz="4400" b="1" i="0" u="none" strike="noStrike" kern="1200" spc="50" normalizeH="0" noProof="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</a:rPr>
              <a:t>ảnh</a:t>
            </a:r>
            <a:r>
              <a:rPr kumimoji="0" lang="en-US" sz="4400" b="1" i="0" u="none" strike="noStrike" kern="1200" spc="50" normalizeH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</a:rPr>
              <a:t>, </a:t>
            </a:r>
            <a:r>
              <a:rPr kumimoji="0" lang="en-US" sz="4400" b="1" i="0" u="none" strike="noStrike" kern="1200" spc="50" normalizeH="0" noProof="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</a:rPr>
              <a:t>văn</a:t>
            </a:r>
            <a:r>
              <a:rPr kumimoji="0" lang="en-US" sz="4400" b="1" i="0" u="none" strike="noStrike" kern="1200" spc="50" normalizeH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</a:rPr>
              <a:t> </a:t>
            </a:r>
            <a:r>
              <a:rPr kumimoji="0" lang="en-US" sz="4400" b="1" i="0" u="none" strike="noStrike" kern="1200" spc="50" normalizeH="0" noProof="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uLnTx/>
                <a:uFillTx/>
                <a:latin typeface="+mn-lt"/>
              </a:rPr>
              <a:t>bản</a:t>
            </a:r>
            <a:endParaRPr kumimoji="0" lang="en-US" sz="44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uLnTx/>
              <a:uFillTx/>
              <a:latin typeface="+mn-lt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1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1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1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100" b="1" i="0" u="none" strike="noStrike" kern="1200" spc="50" normalizeH="0" baseline="0" noProof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100" b="1" i="0" u="none" strike="noStrike" kern="1200" spc="50" normalizeH="0" baseline="0" noProof="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442857" y="3690259"/>
            <a:ext cx="6473371" cy="1752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704113" y="4122057"/>
            <a:ext cx="6125029" cy="14949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1" i="0" u="none" strike="noStrike" kern="1200" spc="50" normalizeH="0" baseline="0" noProof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8" descr="flower[1][1][1]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-2933700" y="2933700"/>
            <a:ext cx="6629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8" descr="flower[1][1][1]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8496300" y="3162300"/>
            <a:ext cx="6629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Picture 8" descr="flower[1][1][1]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464457" y="0"/>
            <a:ext cx="1124857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5" name="Picture 8" descr="flower[1][1][1]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0287" y="6096000"/>
            <a:ext cx="1158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WordArt 12"/>
          <p:cNvSpPr>
            <a:spLocks noChangeArrowheads="1" noChangeShapeType="1" noTextEdit="1"/>
          </p:cNvSpPr>
          <p:nvPr/>
        </p:nvSpPr>
        <p:spPr bwMode="auto">
          <a:xfrm>
            <a:off x="2667000" y="1143000"/>
            <a:ext cx="7086600" cy="1524000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660033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CHÚC SỨC KHỎE QUÝ THẦY CÔ  </a:t>
            </a:r>
          </a:p>
        </p:txBody>
      </p:sp>
      <p:pic>
        <p:nvPicPr>
          <p:cNvPr id="40967" name="Picture 148" descr="phao hoa 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5400000">
            <a:off x="2133600" y="-609600"/>
            <a:ext cx="1676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8" name="Picture 149" descr="phao hoa 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4417057">
            <a:off x="6781800" y="3810000"/>
            <a:ext cx="1676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9" name="Picture 150" descr="phao hoa 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6731978">
            <a:off x="4953000" y="4267200"/>
            <a:ext cx="1676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0" name="Picture 151" descr="phao hoa 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5400000">
            <a:off x="8191500" y="3390900"/>
            <a:ext cx="2057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1" name="Picture 152" descr="phao hoa 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2983422">
            <a:off x="2362200" y="3962400"/>
            <a:ext cx="1676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2" name="Picture 153" descr="phao hoa 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6766835">
            <a:off x="8001000" y="-1447800"/>
            <a:ext cx="16764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3" name="Picture 154" descr="phao hoa 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7298871">
            <a:off x="2133600" y="990600"/>
            <a:ext cx="1676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4" name="Picture 155" descr="phao hoa 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5400000">
            <a:off x="8839200" y="685800"/>
            <a:ext cx="1676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5" name="Picture 156" descr="phao hoa 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4450003">
            <a:off x="5029200" y="-304800"/>
            <a:ext cx="1676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1671296" y="2838627"/>
            <a:ext cx="9230411" cy="830997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B0F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Chúc các em chăm ngoan, học giỏi</a:t>
            </a:r>
          </a:p>
        </p:txBody>
      </p:sp>
      <p:pic>
        <p:nvPicPr>
          <p:cNvPr id="3" name="Bé Bào Ngư – Sắp Đến Tết Rồi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9245600" y="6400800"/>
            <a:ext cx="431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 nodeType="clickPar">
                      <p:stCondLst>
                        <p:cond delay="0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10236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4343" grpId="0" animBg="1"/>
      <p:bldP spid="14343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6"/>
          <p:cNvGrpSpPr>
            <a:grpSpLocks/>
          </p:cNvGrpSpPr>
          <p:nvPr/>
        </p:nvGrpSpPr>
        <p:grpSpPr bwMode="auto">
          <a:xfrm>
            <a:off x="1117600" y="762001"/>
            <a:ext cx="4946651" cy="1039813"/>
            <a:chOff x="192" y="873"/>
            <a:chExt cx="2630" cy="655"/>
          </a:xfrm>
        </p:grpSpPr>
        <p:grpSp>
          <p:nvGrpSpPr>
            <p:cNvPr id="3" name="Group 55"/>
            <p:cNvGrpSpPr>
              <a:grpSpLocks/>
            </p:cNvGrpSpPr>
            <p:nvPr/>
          </p:nvGrpSpPr>
          <p:grpSpPr bwMode="auto">
            <a:xfrm>
              <a:off x="192" y="873"/>
              <a:ext cx="2630" cy="655"/>
              <a:chOff x="2160" y="1678"/>
              <a:chExt cx="1303" cy="1134"/>
            </a:xfrm>
          </p:grpSpPr>
          <p:sp>
            <p:nvSpPr>
              <p:cNvPr id="3083" name="Oval 56"/>
              <p:cNvSpPr>
                <a:spLocks noChangeArrowheads="1"/>
              </p:cNvSpPr>
              <p:nvPr/>
            </p:nvSpPr>
            <p:spPr bwMode="gray">
              <a:xfrm>
                <a:off x="2781" y="1981"/>
                <a:ext cx="68" cy="56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rgbClr val="FCDF06"/>
                  </a:gs>
                  <a:gs pos="100000">
                    <a:srgbClr val="FFFFFF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84" name="Oval 57"/>
              <p:cNvSpPr>
                <a:spLocks noChangeArrowheads="1"/>
              </p:cNvSpPr>
              <p:nvPr/>
            </p:nvSpPr>
            <p:spPr bwMode="gray">
              <a:xfrm>
                <a:off x="2783" y="1981"/>
                <a:ext cx="68" cy="566"/>
              </a:xfrm>
              <a:prstGeom prst="ellipse">
                <a:avLst/>
              </a:prstGeom>
              <a:solidFill>
                <a:srgbClr val="00FF00">
                  <a:alpha val="32156"/>
                </a:srgbClr>
              </a:solidFill>
              <a:ln w="38100" algn="ctr">
                <a:noFill/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85" name="Oval 58"/>
              <p:cNvSpPr>
                <a:spLocks noChangeArrowheads="1"/>
              </p:cNvSpPr>
              <p:nvPr/>
            </p:nvSpPr>
            <p:spPr bwMode="gray">
              <a:xfrm>
                <a:off x="2163" y="1983"/>
                <a:ext cx="1300" cy="566"/>
              </a:xfrm>
              <a:prstGeom prst="ellipse">
                <a:avLst/>
              </a:prstGeom>
              <a:gradFill rotWithShape="1">
                <a:gsLst>
                  <a:gs pos="0">
                    <a:srgbClr val="887903"/>
                  </a:gs>
                  <a:gs pos="50000">
                    <a:srgbClr val="FCDF06"/>
                  </a:gs>
                  <a:gs pos="100000">
                    <a:srgbClr val="887903"/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86" name="Oval 59"/>
              <p:cNvSpPr>
                <a:spLocks noChangeArrowheads="1"/>
              </p:cNvSpPr>
              <p:nvPr/>
            </p:nvSpPr>
            <p:spPr bwMode="gray">
              <a:xfrm>
                <a:off x="2160" y="1948"/>
                <a:ext cx="1300" cy="566"/>
              </a:xfrm>
              <a:prstGeom prst="ellipse">
                <a:avLst/>
              </a:prstGeom>
              <a:solidFill>
                <a:srgbClr val="FF00FF">
                  <a:alpha val="0"/>
                </a:srgbClr>
              </a:solidFill>
              <a:ln w="3810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87" name="Oval 60"/>
              <p:cNvSpPr>
                <a:spLocks noChangeArrowheads="1"/>
              </p:cNvSpPr>
              <p:nvPr/>
            </p:nvSpPr>
            <p:spPr bwMode="gray">
              <a:xfrm>
                <a:off x="2228" y="1983"/>
                <a:ext cx="1170" cy="566"/>
              </a:xfrm>
              <a:prstGeom prst="ellipse">
                <a:avLst/>
              </a:prstGeom>
              <a:solidFill>
                <a:srgbClr val="FF00FF"/>
              </a:solidFill>
              <a:ln w="38100" algn="ctr">
                <a:noFill/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88" name="Oval 61"/>
              <p:cNvSpPr>
                <a:spLocks noChangeArrowheads="1"/>
              </p:cNvSpPr>
              <p:nvPr/>
            </p:nvSpPr>
            <p:spPr bwMode="gray">
              <a:xfrm>
                <a:off x="2246" y="1678"/>
                <a:ext cx="1134" cy="1134"/>
              </a:xfrm>
              <a:prstGeom prst="ellipse">
                <a:avLst/>
              </a:prstGeom>
              <a:gradFill rotWithShape="1">
                <a:gsLst>
                  <a:gs pos="0">
                    <a:srgbClr val="595959"/>
                  </a:gs>
                  <a:gs pos="100000">
                    <a:srgbClr val="C0C0C0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3089" name="Oval 62"/>
              <p:cNvSpPr>
                <a:spLocks noChangeArrowheads="1"/>
              </p:cNvSpPr>
              <p:nvPr/>
            </p:nvSpPr>
            <p:spPr bwMode="gray">
              <a:xfrm>
                <a:off x="2261" y="1685"/>
                <a:ext cx="1105" cy="1105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alpha val="0"/>
                    </a:srgbClr>
                  </a:gs>
                  <a:gs pos="100000">
                    <a:srgbClr val="E9E9E9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3090" name="Oval 63"/>
              <p:cNvSpPr>
                <a:spLocks noChangeArrowheads="1"/>
              </p:cNvSpPr>
              <p:nvPr/>
            </p:nvSpPr>
            <p:spPr bwMode="gray">
              <a:xfrm>
                <a:off x="2273" y="1696"/>
                <a:ext cx="1052" cy="1032"/>
              </a:xfrm>
              <a:prstGeom prst="ellipse">
                <a:avLst/>
              </a:prstGeom>
              <a:solidFill>
                <a:schemeClr val="bg1">
                  <a:alpha val="47842"/>
                </a:schemeClr>
              </a:soli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3091" name="Oval 64"/>
              <p:cNvSpPr>
                <a:spLocks noChangeArrowheads="1"/>
              </p:cNvSpPr>
              <p:nvPr/>
            </p:nvSpPr>
            <p:spPr bwMode="gray">
              <a:xfrm>
                <a:off x="2279" y="1858"/>
                <a:ext cx="936" cy="838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0C0C0">
                      <a:alpha val="37999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/>
              </a:p>
            </p:txBody>
          </p:sp>
        </p:grpSp>
        <p:sp>
          <p:nvSpPr>
            <p:cNvPr id="3082" name="Text Box 65"/>
            <p:cNvSpPr txBox="1">
              <a:spLocks noChangeArrowheads="1"/>
            </p:cNvSpPr>
            <p:nvPr/>
          </p:nvSpPr>
          <p:spPr bwMode="auto">
            <a:xfrm>
              <a:off x="557" y="1008"/>
              <a:ext cx="1843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600" b="1">
                  <a:solidFill>
                    <a:srgbClr val="3333FF"/>
                  </a:solidFill>
                  <a:latin typeface="Times New Roman" pitchFamily="18" charset="0"/>
                </a:rPr>
                <a:t>Khởi động</a:t>
              </a:r>
            </a:p>
          </p:txBody>
        </p:sp>
      </p:grpSp>
      <p:sp>
        <p:nvSpPr>
          <p:cNvPr id="3075" name="Text Box 67"/>
          <p:cNvSpPr txBox="1">
            <a:spLocks noChangeArrowheads="1"/>
          </p:cNvSpPr>
          <p:nvPr/>
        </p:nvSpPr>
        <p:spPr bwMode="auto">
          <a:xfrm>
            <a:off x="812800" y="1981200"/>
            <a:ext cx="106680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lnSpc>
                <a:spcPct val="150000"/>
              </a:lnSpc>
              <a:spcBef>
                <a:spcPts val="600"/>
              </a:spcBef>
            </a:pPr>
            <a:r>
              <a:rPr lang="en-US" sz="3500" b="1" u="sng">
                <a:solidFill>
                  <a:srgbClr val="FF0000"/>
                </a:solidFill>
                <a:latin typeface="Times New Roman" pitchFamily="18" charset="0"/>
              </a:rPr>
              <a:t>TRÒ CHƠI</a:t>
            </a:r>
            <a:r>
              <a:rPr lang="en-US" sz="3500" b="1">
                <a:solidFill>
                  <a:srgbClr val="FF0000"/>
                </a:solidFill>
                <a:latin typeface="Times New Roman" pitchFamily="18" charset="0"/>
              </a:rPr>
              <a:t>: </a:t>
            </a:r>
          </a:p>
          <a:p>
            <a:pPr marL="342900" indent="-342900" algn="ctr">
              <a:lnSpc>
                <a:spcPct val="150000"/>
              </a:lnSpc>
              <a:spcBef>
                <a:spcPts val="600"/>
              </a:spcBef>
            </a:pPr>
            <a:r>
              <a:rPr lang="en-US" sz="3500" b="1">
                <a:solidFill>
                  <a:srgbClr val="FF0000"/>
                </a:solidFill>
                <a:latin typeface="Times New Roman" pitchFamily="18" charset="0"/>
              </a:rPr>
              <a:t>HỘP QUÀ BÍ MẬT</a:t>
            </a:r>
          </a:p>
        </p:txBody>
      </p:sp>
      <p:pic>
        <p:nvPicPr>
          <p:cNvPr id="3076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6350"/>
            <a:ext cx="1703917" cy="127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163274">
            <a:off x="211139" y="5371043"/>
            <a:ext cx="1279525" cy="1697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10488085" y="5584826"/>
            <a:ext cx="1703916" cy="127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40" descr="j019538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69600" y="0"/>
            <a:ext cx="1422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0" descr="C:\Users\ADMIN\Documents\hop-qua-dinh-pha-le-va-25-bong-hoa-hong-2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67201" y="3810000"/>
            <a:ext cx="414443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2163762"/>
          </a:xfrm>
        </p:spPr>
        <p:txBody>
          <a:bodyPr>
            <a:noAutofit/>
          </a:bodyPr>
          <a:lstStyle/>
          <a:p>
            <a:r>
              <a:rPr lang="en-US" sz="48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Câu 1: Để tạo hiệu ứng chuyển động cho văn bản, em chọn nút lệnh nào?</a:t>
            </a:r>
            <a:endParaRPr lang="en-US" sz="4800" b="1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40971" y="3531846"/>
            <a:ext cx="1807028" cy="1185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82256" y="3397476"/>
            <a:ext cx="2347458" cy="1218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13083" y="3425599"/>
            <a:ext cx="2517775" cy="1218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928914" y="4078514"/>
            <a:ext cx="736600" cy="653143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smtClean="0"/>
              <a:t>Câu 2: Em vào thẻ nào để tạo hiệu ứng nâng cao trong trang trình chiếu</a:t>
            </a:r>
            <a:endParaRPr lang="en-US" b="1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459" y="2159342"/>
            <a:ext cx="5950856" cy="93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0007" y="3296785"/>
            <a:ext cx="7258049" cy="781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7611" y="4545921"/>
            <a:ext cx="6053818" cy="809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261257" y="3309257"/>
            <a:ext cx="736600" cy="653143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smtClean="0"/>
              <a:t>Câu 2: Em vào đâu để tạo hiệu ứng âm thanh trong trang trình chiếu</a:t>
            </a:r>
            <a:endParaRPr lang="en-US" b="1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2631" y="4826001"/>
            <a:ext cx="5457598" cy="849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1013" y="2402567"/>
            <a:ext cx="4903787" cy="906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3581" y="3674156"/>
            <a:ext cx="5621790" cy="738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232228" y="4905829"/>
            <a:ext cx="736600" cy="653143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-1"/>
            <a:ext cx="25690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alt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569029" cy="17417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0" y="1582057"/>
            <a:ext cx="121920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800" b="1" u="sng" dirty="0" smtClean="0">
                <a:solidFill>
                  <a:srgbClr val="FF0000"/>
                </a:solidFill>
                <a:latin typeface="Times New Roman" pitchFamily="18" charset="0"/>
              </a:rPr>
              <a:t>Tin </a:t>
            </a:r>
            <a:r>
              <a:rPr lang="en-US" sz="48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học</a:t>
            </a:r>
            <a:endParaRPr lang="en-US" sz="4800" b="1" u="sng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 algn="ctr"/>
            <a:endParaRPr lang="en-US" sz="3200" b="1" u="sng" dirty="0">
              <a:solidFill>
                <a:srgbClr val="FF0000"/>
              </a:solidFill>
              <a:latin typeface="Times New Roman" pitchFamily="18" charset="0"/>
            </a:endParaRPr>
          </a:p>
          <a:p>
            <a:pPr algn="ctr"/>
            <a:r>
              <a:rPr lang="en-US" sz="3600" b="1" u="sng" dirty="0" err="1" smtClean="0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3600" b="1" u="sng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u="sng" dirty="0" smtClean="0">
                <a:solidFill>
                  <a:srgbClr val="0000CC"/>
                </a:solidFill>
                <a:latin typeface="Times New Roman" pitchFamily="18" charset="0"/>
              </a:rPr>
              <a:t>4: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Tạo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hiệu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ứng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hình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ảnh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trong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trang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trình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</a:rPr>
              <a:t>chiếu</a:t>
            </a:r>
            <a:endParaRPr lang="en-US" sz="3600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67657" y="730795"/>
            <a:ext cx="10972800" cy="4389120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A. HOẠT ĐỘNG CƠ BẢN</a:t>
            </a:r>
          </a:p>
          <a:p>
            <a:pPr marL="514350" indent="-514350">
              <a:buAutoNum type="arabicPeriod"/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Em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hãy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hiện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cầu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Tr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87)</a:t>
            </a:r>
          </a:p>
          <a:p>
            <a:pPr marL="514350" indent="-514350">
              <a:buAutoNum type="arabicPeriod"/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Tạo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hiệu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ứng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ảnh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2865"/>
            <a:ext cx="12192000" cy="616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4615539" y="3541485"/>
            <a:ext cx="2569028" cy="2206172"/>
            <a:chOff x="4615543" y="2960914"/>
            <a:chExt cx="2569028" cy="2206172"/>
          </a:xfrm>
        </p:grpSpPr>
        <p:sp>
          <p:nvSpPr>
            <p:cNvPr id="10" name="Rectangle 9"/>
            <p:cNvSpPr/>
            <p:nvPr/>
          </p:nvSpPr>
          <p:spPr>
            <a:xfrm>
              <a:off x="4615543" y="3265714"/>
              <a:ext cx="2569028" cy="1901372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4615543" y="2960914"/>
              <a:ext cx="333828" cy="3048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074080" y="0"/>
            <a:ext cx="1284514" cy="783770"/>
            <a:chOff x="4561797" y="3955854"/>
            <a:chExt cx="1284514" cy="1167972"/>
          </a:xfrm>
        </p:grpSpPr>
        <p:sp>
          <p:nvSpPr>
            <p:cNvPr id="13" name="Rectangle 12"/>
            <p:cNvSpPr/>
            <p:nvPr/>
          </p:nvSpPr>
          <p:spPr>
            <a:xfrm>
              <a:off x="4561797" y="4538843"/>
              <a:ext cx="1284514" cy="584983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4561797" y="3955854"/>
              <a:ext cx="486231" cy="60462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53145" y="405732"/>
            <a:ext cx="7228111" cy="958612"/>
            <a:chOff x="4536021" y="3891966"/>
            <a:chExt cx="1310290" cy="1428521"/>
          </a:xfrm>
        </p:grpSpPr>
        <p:sp>
          <p:nvSpPr>
            <p:cNvPr id="16" name="Rectangle 15"/>
            <p:cNvSpPr/>
            <p:nvPr/>
          </p:nvSpPr>
          <p:spPr>
            <a:xfrm>
              <a:off x="4536021" y="4455317"/>
              <a:ext cx="1310290" cy="865170"/>
            </a:xfrm>
            <a:prstGeom prst="rect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5690541" y="3891966"/>
              <a:ext cx="155770" cy="668509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3</a:t>
              </a:r>
              <a:endPara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13267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Tạo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hiệu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ứng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chuyển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ảnh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B1: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Chọn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ảnh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B2: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thẻ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Animations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chọn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Motion Paths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B3: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Chọn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hiệu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ứng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có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sẵn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danh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sách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B4: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Quan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sát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ảnh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chuyển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động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hướng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đã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chọn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hiển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thị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trang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trình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chiếu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71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24&quot;&gt;&lt;property id=&quot;20148&quot; value=&quot;5&quot;/&gt;&lt;property id=&quot;20300&quot; value=&quot;Slide 12&quot;/&gt;&lt;property id=&quot;20307&quot; value=&quot;277&quot;/&gt;&lt;/object&gt;&lt;object type=&quot;3&quot; unique_id=&quot;11815&quot;&gt;&lt;property id=&quot;20148&quot; value=&quot;5&quot;/&gt;&lt;property id=&quot;20300&quot; value=&quot;Slide 6&quot;/&gt;&lt;property id=&quot;20307&quot; value=&quot;317&quot;/&gt;&lt;/object&gt;&lt;object type=&quot;3&quot; unique_id=&quot;12702&quot;&gt;&lt;property id=&quot;20148&quot; value=&quot;5&quot;/&gt;&lt;property id=&quot;20300&quot; value=&quot;Slide 1&quot;/&gt;&lt;property id=&quot;20307&quot; value=&quot;330&quot;/&gt;&lt;/object&gt;&lt;object type=&quot;3&quot; unique_id=&quot;12703&quot;&gt;&lt;property id=&quot;20148&quot; value=&quot;5&quot;/&gt;&lt;property id=&quot;20300&quot; value=&quot;Slide 2&quot;/&gt;&lt;property id=&quot;20307&quot; value=&quot;332&quot;/&gt;&lt;/object&gt;&lt;object type=&quot;3&quot; unique_id=&quot;12704&quot;&gt;&lt;property id=&quot;20148&quot; value=&quot;5&quot;/&gt;&lt;property id=&quot;20300&quot; value=&quot;Slide 3 - &amp;quot;Câu 1: Để tạo hiệu ứng chuyển động cho văn bản, em chọn nút lệnh nào?&amp;quot;&quot;/&gt;&lt;property id=&quot;20307&quot; value=&quot;333&quot;/&gt;&lt;/object&gt;&lt;object type=&quot;3&quot; unique_id=&quot;12705&quot;&gt;&lt;property id=&quot;20148&quot; value=&quot;5&quot;/&gt;&lt;property id=&quot;20300&quot; value=&quot;Slide 4 - &amp;quot;Câu 2: Em vào thẻ nào để tạo hiệu ứng nâng cao trong trang trình chiếu&amp;quot;&quot;/&gt;&lt;property id=&quot;20307&quot; value=&quot;335&quot;/&gt;&lt;/object&gt;&lt;object type=&quot;3&quot; unique_id=&quot;12706&quot;&gt;&lt;property id=&quot;20148&quot; value=&quot;5&quot;/&gt;&lt;property id=&quot;20300&quot; value=&quot;Slide 5 - &amp;quot;Câu 2: Em vào đâu để tạo hiệu ứng âm thanh trong trang trình chiếu&amp;quot;&quot;/&gt;&lt;property id=&quot;20307&quot; value=&quot;336&quot;/&gt;&lt;/object&gt;&lt;object type=&quot;3&quot; unique_id=&quot;12707&quot;&gt;&lt;property id=&quot;20148&quot; value=&quot;5&quot;/&gt;&lt;property id=&quot;20300&quot; value=&quot;Slide 7&quot;/&gt;&lt;property id=&quot;20307&quot; value=&quot;337&quot;/&gt;&lt;/object&gt;&lt;object type=&quot;3&quot; unique_id=&quot;12708&quot;&gt;&lt;property id=&quot;20148&quot; value=&quot;5&quot;/&gt;&lt;property id=&quot;20300&quot; value=&quot;Slide 11 - &amp;quot;Ghi nhớ&amp;quot;&quot;/&gt;&lt;property id=&quot;20307&quot; value=&quot;334&quot;/&gt;&lt;/object&gt;&lt;object type=&quot;3&quot; unique_id=&quot;12774&quot;&gt;&lt;property id=&quot;20148&quot; value=&quot;5&quot;/&gt;&lt;property id=&quot;20300&quot; value=&quot;Slide 8&quot;/&gt;&lt;property id=&quot;20307&quot; value=&quot;338&quot;/&gt;&lt;/object&gt;&lt;object type=&quot;3&quot; unique_id=&quot;12847&quot;&gt;&lt;property id=&quot;20148&quot; value=&quot;5&quot;/&gt;&lt;property id=&quot;20300&quot; value=&quot;Slide 9 - &amp;quot;Tạo hiệu ứng chuyển động cho hình ảnh&amp;quot;&quot;/&gt;&lt;property id=&quot;20307&quot; value=&quot;339&quot;/&gt;&lt;/object&gt;&lt;object type=&quot;3&quot; unique_id=&quot;12897&quot;&gt;&lt;property id=&quot;20148&quot; value=&quot;5&quot;/&gt;&lt;property id=&quot;20300&quot; value=&quot;Slide 10 - &amp;quot;B. HOẠT ĐỘNG THỰC HÀNH &amp;quot;&quot;/&gt;&lt;property id=&quot;20307&quot; value=&quot;340&quot;/&gt;&lt;/object&gt;&lt;/object&gt;&lt;object type=&quot;8&quot; unique_id=&quot;10048&quot;&gt;&lt;/object&gt;&lt;/object&gt;&lt;/database&gt;"/>
  <p:tag name="ISPRING_RESOURCE_PATHS_HASH_PRESENTER" val="29bb4adb53bcf1c92321c723571b25d49d842d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SlideThumbPath val=&quot;Slide3.PNG&quot;/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2507</TotalTime>
  <Words>270</Words>
  <Application>Microsoft Office PowerPoint</Application>
  <PresentationFormat>Custom</PresentationFormat>
  <Paragraphs>42</Paragraphs>
  <Slides>12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PowerPoint Presentation</vt:lpstr>
      <vt:lpstr>PowerPoint Presentation</vt:lpstr>
      <vt:lpstr>Câu 1: Để tạo hiệu ứng chuyển động cho văn bản, em chọn nút lệnh nào?</vt:lpstr>
      <vt:lpstr>Câu 2: Em vào thẻ nào để tạo hiệu ứng nâng cao trong trang trình chiếu</vt:lpstr>
      <vt:lpstr>Câu 2: Em vào đâu để tạo hiệu ứng âm thanh trong trang trình chiếu</vt:lpstr>
      <vt:lpstr>PowerPoint Presentation</vt:lpstr>
      <vt:lpstr>PowerPoint Presentation</vt:lpstr>
      <vt:lpstr>PowerPoint Presentation</vt:lpstr>
      <vt:lpstr>Tạo hiệu ứng chuyển động cho hình ảnh</vt:lpstr>
      <vt:lpstr>B. HOẠT ĐỘNG THỰC HÀNH </vt:lpstr>
      <vt:lpstr>Ghi nhớ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THAMB</cp:lastModifiedBy>
  <cp:revision>212</cp:revision>
  <dcterms:created xsi:type="dcterms:W3CDTF">2015-01-27T02:31:58Z</dcterms:created>
  <dcterms:modified xsi:type="dcterms:W3CDTF">2019-02-22T10:56:34Z</dcterms:modified>
</cp:coreProperties>
</file>