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841" r:id="rId1"/>
  </p:sldMasterIdLst>
  <p:notesMasterIdLst>
    <p:notesMasterId r:id="rId20"/>
  </p:notesMasterIdLst>
  <p:handoutMasterIdLst>
    <p:handoutMasterId r:id="rId21"/>
  </p:handoutMasterIdLst>
  <p:sldIdLst>
    <p:sldId id="319" r:id="rId2"/>
    <p:sldId id="257" r:id="rId3"/>
    <p:sldId id="276" r:id="rId4"/>
    <p:sldId id="290" r:id="rId5"/>
    <p:sldId id="300" r:id="rId6"/>
    <p:sldId id="298" r:id="rId7"/>
    <p:sldId id="320" r:id="rId8"/>
    <p:sldId id="321" r:id="rId9"/>
    <p:sldId id="302" r:id="rId10"/>
    <p:sldId id="318" r:id="rId11"/>
    <p:sldId id="304" r:id="rId12"/>
    <p:sldId id="313" r:id="rId13"/>
    <p:sldId id="311" r:id="rId14"/>
    <p:sldId id="296" r:id="rId15"/>
    <p:sldId id="279" r:id="rId16"/>
    <p:sldId id="315" r:id="rId17"/>
    <p:sldId id="322" r:id="rId18"/>
    <p:sldId id="285" r:id="rId19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00"/>
    <a:srgbClr val="006600"/>
    <a:srgbClr val="000066"/>
    <a:srgbClr val="3399FF"/>
    <a:srgbClr val="800000"/>
    <a:srgbClr val="660033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27" autoAdjust="0"/>
    <p:restoredTop sz="99820" autoAdjust="0"/>
  </p:normalViewPr>
  <p:slideViewPr>
    <p:cSldViewPr>
      <p:cViewPr>
        <p:scale>
          <a:sx n="53" d="100"/>
          <a:sy n="53" d="100"/>
        </p:scale>
        <p:origin x="-498" y="-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microsoft.com/office/2015/10/relationships/revisionInfo" Target="revisionInfo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916B2790-8F4D-43AA-98DD-4668BFBA68F1}" type="datetimeFigureOut">
              <a:rPr lang="en-US"/>
              <a:pPr/>
              <a:t>9/8/2020</a:t>
            </a:fld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E01762D-E3AA-4843-ACE6-8C98EA21C5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0460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80C56DE-7760-4854-AA52-9B14489907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83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FF644-ADDC-42E2-9031-72F6096C47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4E713-754F-4E17-A5D8-A49CB85432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C84D9-D793-441C-86D1-144904CD12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C20374-DBD5-4543-81F4-3126FAED91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6716F-15A5-4F04-A511-DCAFD2C2F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A4A62-696A-4514-8A69-F1887BF16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98FBE-F3B8-4A45-B940-72191EF6A0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4AFE9-9891-439D-BE8C-168FFE6577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926B4-930C-459B-B6EA-CA640C6ACF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9B67E-9CBD-497D-B8E5-A26F638430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A0F42-309B-4798-9C09-36D1E84BBC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1638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A6FF1-A1D7-495B-8098-5D5D2CC46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1" r:id="rId2"/>
    <p:sldLayoutId id="2147483850" r:id="rId3"/>
    <p:sldLayoutId id="2147483849" r:id="rId4"/>
    <p:sldLayoutId id="2147483848" r:id="rId5"/>
    <p:sldLayoutId id="2147483847" r:id="rId6"/>
    <p:sldLayoutId id="2147483846" r:id="rId7"/>
    <p:sldLayoutId id="2147483845" r:id="rId8"/>
    <p:sldLayoutId id="2147483844" r:id="rId9"/>
    <p:sldLayoutId id="2147483843" r:id="rId10"/>
    <p:sldLayoutId id="21474838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5"/>
          <p:cNvSpPr>
            <a:spLocks noChangeArrowheads="1" noChangeShapeType="1" noTextEdit="1"/>
          </p:cNvSpPr>
          <p:nvPr/>
        </p:nvSpPr>
        <p:spPr bwMode="auto">
          <a:xfrm>
            <a:off x="2133600" y="2209800"/>
            <a:ext cx="4516438" cy="1257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70C0"/>
                </a:solidFill>
                <a:latin typeface="Times New Roman"/>
                <a:cs typeface="Times New Roman"/>
              </a:rPr>
              <a:t>TẬP LÀM VĂN</a:t>
            </a:r>
          </a:p>
        </p:txBody>
      </p:sp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534988" y="914400"/>
            <a:ext cx="82375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 VÀ  ĐÀO TẠO QUẬN LONG BIÊN</a:t>
            </a:r>
          </a:p>
          <a:p>
            <a:pPr algn="ctr"/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sp>
        <p:nvSpPr>
          <p:cNvPr id="2052" name="TextBox 3"/>
          <p:cNvSpPr txBox="1">
            <a:spLocks noChangeArrowheads="1"/>
          </p:cNvSpPr>
          <p:nvPr/>
        </p:nvSpPr>
        <p:spPr bwMode="auto">
          <a:xfrm>
            <a:off x="304800" y="3886200"/>
            <a:ext cx="8610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en-US" altLang="en-US" sz="4800" b="1" dirty="0" err="1" smtClean="0">
                <a:solidFill>
                  <a:srgbClr val="CC3300"/>
                </a:solidFill>
                <a:latin typeface="Times New Roman" pitchFamily="18" charset="0"/>
                <a:cs typeface="Arial" charset="0"/>
              </a:rPr>
              <a:t>Kể</a:t>
            </a:r>
            <a:r>
              <a:rPr lang="en-US" altLang="en-US" sz="4800" b="1" dirty="0" smtClean="0">
                <a:solidFill>
                  <a:srgbClr val="CC33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4800" b="1" dirty="0" err="1" smtClean="0">
                <a:solidFill>
                  <a:srgbClr val="CC3300"/>
                </a:solidFill>
                <a:latin typeface="Times New Roman" pitchFamily="18" charset="0"/>
                <a:cs typeface="Arial" charset="0"/>
              </a:rPr>
              <a:t>lại</a:t>
            </a:r>
            <a:r>
              <a:rPr lang="en-US" altLang="en-US" sz="4800" b="1" dirty="0" smtClean="0">
                <a:solidFill>
                  <a:srgbClr val="CC33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4800" b="1" dirty="0" err="1" smtClean="0">
                <a:solidFill>
                  <a:srgbClr val="CC3300"/>
                </a:solidFill>
                <a:latin typeface="Times New Roman" pitchFamily="18" charset="0"/>
                <a:cs typeface="Arial" charset="0"/>
              </a:rPr>
              <a:t>lời</a:t>
            </a:r>
            <a:r>
              <a:rPr lang="en-US" altLang="en-US" sz="4800" b="1" dirty="0" smtClean="0">
                <a:solidFill>
                  <a:srgbClr val="CC33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4800" b="1" dirty="0" err="1" smtClean="0">
                <a:solidFill>
                  <a:srgbClr val="CC3300"/>
                </a:solidFill>
                <a:latin typeface="Times New Roman" pitchFamily="18" charset="0"/>
                <a:cs typeface="Arial" charset="0"/>
              </a:rPr>
              <a:t>nói</a:t>
            </a:r>
            <a:r>
              <a:rPr lang="en-US" altLang="en-US" sz="4800" b="1" dirty="0" smtClean="0">
                <a:solidFill>
                  <a:srgbClr val="CC3300"/>
                </a:solidFill>
                <a:latin typeface="Times New Roman" pitchFamily="18" charset="0"/>
                <a:cs typeface="Arial" charset="0"/>
              </a:rPr>
              <a:t>, ý </a:t>
            </a:r>
            <a:r>
              <a:rPr lang="en-US" altLang="en-US" sz="4800" b="1" dirty="0" err="1" smtClean="0">
                <a:solidFill>
                  <a:srgbClr val="CC3300"/>
                </a:solidFill>
                <a:latin typeface="Times New Roman" pitchFamily="18" charset="0"/>
                <a:cs typeface="Arial" charset="0"/>
              </a:rPr>
              <a:t>nghĩ</a:t>
            </a:r>
            <a:r>
              <a:rPr lang="en-US" altLang="en-US" sz="4800" b="1" dirty="0" smtClean="0">
                <a:solidFill>
                  <a:srgbClr val="CC3300"/>
                </a:solidFill>
                <a:latin typeface="Times New Roman" pitchFamily="18" charset="0"/>
                <a:cs typeface="Arial" charset="0"/>
              </a:rPr>
              <a:t> </a:t>
            </a:r>
          </a:p>
          <a:p>
            <a:pPr algn="ctr" eaLnBrk="1" hangingPunct="1"/>
            <a:r>
              <a:rPr lang="en-US" altLang="en-US" sz="4800" b="1" dirty="0" err="1" smtClean="0">
                <a:solidFill>
                  <a:srgbClr val="CC3300"/>
                </a:solidFill>
                <a:latin typeface="Times New Roman" pitchFamily="18" charset="0"/>
                <a:cs typeface="Arial" charset="0"/>
              </a:rPr>
              <a:t>của</a:t>
            </a:r>
            <a:r>
              <a:rPr lang="en-US" altLang="en-US" sz="4800" b="1" dirty="0" smtClean="0">
                <a:solidFill>
                  <a:srgbClr val="CC33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4800" b="1" dirty="0" err="1" smtClean="0">
                <a:solidFill>
                  <a:srgbClr val="CC3300"/>
                </a:solidFill>
                <a:latin typeface="Times New Roman" pitchFamily="18" charset="0"/>
                <a:cs typeface="Arial" charset="0"/>
              </a:rPr>
              <a:t>nhân</a:t>
            </a:r>
            <a:r>
              <a:rPr lang="en-US" altLang="en-US" sz="4800" b="1" dirty="0" smtClean="0">
                <a:solidFill>
                  <a:srgbClr val="CC330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altLang="en-US" sz="4800" b="1" dirty="0" err="1" smtClean="0">
                <a:solidFill>
                  <a:srgbClr val="CC3300"/>
                </a:solidFill>
                <a:latin typeface="Times New Roman" pitchFamily="18" charset="0"/>
                <a:cs typeface="Arial" charset="0"/>
              </a:rPr>
              <a:t>vật</a:t>
            </a:r>
            <a:endParaRPr lang="en-US" altLang="en-US" sz="4800" b="1" dirty="0">
              <a:solidFill>
                <a:srgbClr val="CC3300"/>
              </a:solidFill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611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kelailoinoi.jpg"/>
          <p:cNvPicPr>
            <a:picLocks noGrp="1" noChangeAspect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8" name="Rectangle 10"/>
          <p:cNvSpPr>
            <a:spLocks noGrp="1" noChangeArrowheads="1"/>
          </p:cNvSpPr>
          <p:nvPr>
            <p:ph idx="1"/>
          </p:nvPr>
        </p:nvSpPr>
        <p:spPr>
          <a:xfrm>
            <a:off x="381000" y="609600"/>
            <a:ext cx="8229600" cy="58674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sz="3000" i="1" dirty="0" smtClean="0">
                <a:solidFill>
                  <a:srgbClr val="FF3300"/>
                </a:solidFill>
                <a:latin typeface="Times New Roman" pitchFamily="18" charset="0"/>
              </a:rPr>
              <a:t>1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.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Tìm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dẫn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trực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tiếp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và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dẫn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gián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tiếp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trong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đoạn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văn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sau</a:t>
            </a: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000" b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Ba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rủ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mải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khá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muộn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 Ba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khỏi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mắng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dối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sói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buFontTx/>
              <a:buChar char="-"/>
            </a:pP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buFontTx/>
              <a:buChar char="-"/>
            </a:pP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.-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000" dirty="0">
              <a:solidFill>
                <a:schemeClr val="hlin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8" name="Rectangle 10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229600" cy="38862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b="1" dirty="0" smtClean="0">
                <a:solidFill>
                  <a:srgbClr val="FF3300"/>
                </a:solidFill>
                <a:latin typeface="Times New Roman" pitchFamily="18" charset="0"/>
              </a:rPr>
              <a:t>1</a:t>
            </a:r>
            <a:r>
              <a:rPr lang="en-US" i="1" dirty="0">
                <a:solidFill>
                  <a:srgbClr val="FF3300"/>
                </a:solidFill>
                <a:latin typeface="Times New Roman" pitchFamily="18" charset="0"/>
              </a:rPr>
              <a:t>. + </a:t>
            </a:r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</a:rPr>
              <a:t>dẫn</a:t>
            </a:r>
            <a:r>
              <a:rPr 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</a:rPr>
              <a:t>gián</a:t>
            </a:r>
            <a:r>
              <a:rPr 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</a:rPr>
              <a:t>tiếp</a:t>
            </a:r>
            <a:r>
              <a:rPr lang="en-US" i="1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  <a:r>
              <a:rPr lang="en-US" i="1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(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Cậu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bé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thứ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nhất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định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nói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dối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)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bị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chó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sói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đuổi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găp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tớ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solidFill>
                <a:srgbClr val="00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1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81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812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8" name="Rectangle 10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4196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sz="3000" b="1" u="sng" dirty="0" err="1" smtClean="0">
                <a:solidFill>
                  <a:srgbClr val="FF3300"/>
                </a:solidFill>
                <a:latin typeface="Times New Roman" pitchFamily="18" charset="0"/>
              </a:rPr>
              <a:t>Bài</a:t>
            </a:r>
            <a:r>
              <a:rPr lang="en-US" sz="3000" b="1" u="sng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u="sng" dirty="0">
                <a:solidFill>
                  <a:srgbClr val="FF3300"/>
                </a:solidFill>
                <a:latin typeface="Times New Roman" pitchFamily="18" charset="0"/>
              </a:rPr>
              <a:t>2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.</a:t>
            </a: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Chuyển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dẫn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gián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tiếp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trong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đoạn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văn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sau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thành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dẫn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trực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FF3300"/>
                </a:solidFill>
                <a:latin typeface="Times New Roman" pitchFamily="18" charset="0"/>
              </a:rPr>
              <a:t>tiếp</a:t>
            </a:r>
            <a:r>
              <a:rPr lang="en-US" sz="3000" i="1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000" b="1" dirty="0">
                <a:solidFill>
                  <a:srgbClr val="000066"/>
                </a:solidFill>
                <a:latin typeface="Times New Roman" pitchFamily="18" charset="0"/>
              </a:rPr>
              <a:t>      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Vua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nhìn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thấy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miếng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trầu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têm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rất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khéo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bèn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hỏi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bà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hàng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nước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xem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trầu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đó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ai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têm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.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Bà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lão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bảo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chính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tay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bà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têm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.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Vua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gặng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hỏi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mãi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bà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lão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đành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nói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thật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là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con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gái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bà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têm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  <a:r>
              <a:rPr lang="en-US" sz="3000" dirty="0">
                <a:latin typeface="Times New Roman" pitchFamily="18" charset="0"/>
              </a:rPr>
              <a:t> </a:t>
            </a:r>
          </a:p>
          <a:p>
            <a:pPr algn="r" eaLnBrk="1" hangingPunct="1">
              <a:buFontTx/>
              <a:buNone/>
            </a:pPr>
            <a:r>
              <a:rPr lang="en-US" sz="3000" dirty="0" err="1">
                <a:latin typeface="Times New Roman" pitchFamily="18" charset="0"/>
              </a:rPr>
              <a:t>Truyện</a:t>
            </a:r>
            <a:r>
              <a:rPr lang="en-US" sz="3000" dirty="0">
                <a:latin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</a:rPr>
              <a:t>Tấm</a:t>
            </a:r>
            <a:r>
              <a:rPr lang="en-US" sz="3000" dirty="0">
                <a:latin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</a:rPr>
              <a:t>Cám</a:t>
            </a:r>
            <a:endParaRPr lang="en-US" sz="3000" dirty="0">
              <a:solidFill>
                <a:srgbClr val="0000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0" y="304800"/>
            <a:ext cx="7010400" cy="1036638"/>
          </a:xfrm>
        </p:spPr>
        <p:txBody>
          <a:bodyPr/>
          <a:lstStyle/>
          <a:p>
            <a:pPr eaLnBrk="1" hangingPunct="1"/>
            <a:r>
              <a:rPr lang="en-US" sz="360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22118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0" y="304800"/>
            <a:ext cx="4572000" cy="6019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000" b="1" dirty="0" err="1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3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3300"/>
                </a:solidFill>
                <a:latin typeface="Times New Roman" pitchFamily="18" charset="0"/>
              </a:rPr>
              <a:t>dẫn</a:t>
            </a:r>
            <a:r>
              <a:rPr lang="en-US" sz="3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3300"/>
                </a:solidFill>
                <a:latin typeface="Times New Roman" pitchFamily="18" charset="0"/>
              </a:rPr>
              <a:t>gián</a:t>
            </a:r>
            <a:r>
              <a:rPr lang="en-US" sz="3000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FF3300"/>
                </a:solidFill>
                <a:latin typeface="Times New Roman" pitchFamily="18" charset="0"/>
              </a:rPr>
              <a:t>tiếp</a:t>
            </a:r>
            <a:endParaRPr lang="en-US" sz="3000" b="1" dirty="0">
              <a:solidFill>
                <a:srgbClr val="FF3300"/>
              </a:solidFill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0000FF"/>
                </a:solidFill>
                <a:latin typeface="Times New Roman" pitchFamily="18" charset="0"/>
              </a:rPr>
              <a:t>Vua</a:t>
            </a: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0000FF"/>
                </a:solidFill>
                <a:latin typeface="Times New Roman" pitchFamily="18" charset="0"/>
              </a:rPr>
              <a:t>nhìn</a:t>
            </a: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0000FF"/>
                </a:solidFill>
                <a:latin typeface="Times New Roman" pitchFamily="18" charset="0"/>
              </a:rPr>
              <a:t>thấy</a:t>
            </a: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0000FF"/>
                </a:solidFill>
                <a:latin typeface="Times New Roman" pitchFamily="18" charset="0"/>
              </a:rPr>
              <a:t>miếng</a:t>
            </a: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0000FF"/>
                </a:solidFill>
                <a:latin typeface="Times New Roman" pitchFamily="18" charset="0"/>
              </a:rPr>
              <a:t>trầu</a:t>
            </a: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0000FF"/>
                </a:solidFill>
                <a:latin typeface="Times New Roman" pitchFamily="18" charset="0"/>
              </a:rPr>
              <a:t>têm</a:t>
            </a: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0000FF"/>
                </a:solidFill>
                <a:latin typeface="Times New Roman" pitchFamily="18" charset="0"/>
              </a:rPr>
              <a:t>rất</a:t>
            </a: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0000FF"/>
                </a:solidFill>
                <a:latin typeface="Times New Roman" pitchFamily="18" charset="0"/>
              </a:rPr>
              <a:t>khéo</a:t>
            </a: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0000FF"/>
                </a:solidFill>
                <a:latin typeface="Times New Roman" pitchFamily="18" charset="0"/>
              </a:rPr>
              <a:t>bèn</a:t>
            </a: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0000FF"/>
                </a:solidFill>
                <a:latin typeface="Times New Roman" pitchFamily="18" charset="0"/>
              </a:rPr>
              <a:t>hỏi</a:t>
            </a: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0000FF"/>
                </a:solidFill>
                <a:latin typeface="Times New Roman" pitchFamily="18" charset="0"/>
              </a:rPr>
              <a:t>bà</a:t>
            </a: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0000FF"/>
                </a:solidFill>
                <a:latin typeface="Times New Roman" pitchFamily="18" charset="0"/>
              </a:rPr>
              <a:t>hàng</a:t>
            </a: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i="1" dirty="0" err="1">
                <a:solidFill>
                  <a:srgbClr val="0000FF"/>
                </a:solidFill>
                <a:latin typeface="Times New Roman" pitchFamily="18" charset="0"/>
              </a:rPr>
              <a:t>nước</a:t>
            </a:r>
            <a:r>
              <a:rPr lang="en-US" sz="3000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latin typeface="Times New Roman" pitchFamily="18" charset="0"/>
              </a:rPr>
              <a:t>xem</a:t>
            </a:r>
            <a:r>
              <a:rPr lang="en-US" sz="3000" b="1" i="1" dirty="0">
                <a:latin typeface="Times New Roman" pitchFamily="18" charset="0"/>
              </a:rPr>
              <a:t> </a:t>
            </a:r>
            <a:r>
              <a:rPr lang="en-US" sz="3000" b="1" i="1" dirty="0" err="1">
                <a:latin typeface="Times New Roman" pitchFamily="18" charset="0"/>
              </a:rPr>
              <a:t>trầu</a:t>
            </a:r>
            <a:r>
              <a:rPr lang="en-US" sz="3000" b="1" i="1" dirty="0">
                <a:latin typeface="Times New Roman" pitchFamily="18" charset="0"/>
              </a:rPr>
              <a:t> </a:t>
            </a:r>
            <a:r>
              <a:rPr lang="en-US" sz="3000" b="1" i="1" dirty="0" err="1">
                <a:latin typeface="Times New Roman" pitchFamily="18" charset="0"/>
              </a:rPr>
              <a:t>đó</a:t>
            </a:r>
            <a:r>
              <a:rPr lang="en-US" sz="3000" b="1" i="1" dirty="0">
                <a:latin typeface="Times New Roman" pitchFamily="18" charset="0"/>
              </a:rPr>
              <a:t> </a:t>
            </a:r>
            <a:r>
              <a:rPr lang="en-US" sz="3000" b="1" i="1" dirty="0" err="1">
                <a:latin typeface="Times New Roman" pitchFamily="18" charset="0"/>
              </a:rPr>
              <a:t>ai</a:t>
            </a:r>
            <a:r>
              <a:rPr lang="en-US" sz="3000" b="1" i="1" dirty="0">
                <a:latin typeface="Times New Roman" pitchFamily="18" charset="0"/>
              </a:rPr>
              <a:t> </a:t>
            </a:r>
            <a:r>
              <a:rPr lang="en-US" sz="3000" b="1" i="1" dirty="0" err="1">
                <a:latin typeface="Times New Roman" pitchFamily="18" charset="0"/>
              </a:rPr>
              <a:t>têm</a:t>
            </a:r>
            <a:r>
              <a:rPr lang="en-US" sz="3000" b="1" i="1" dirty="0">
                <a:latin typeface="Times New Roman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sz="3000" b="1" dirty="0">
              <a:solidFill>
                <a:srgbClr val="FF3300"/>
              </a:solidFill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000" b="1" i="1" dirty="0" err="1">
                <a:solidFill>
                  <a:srgbClr val="0000FF"/>
                </a:solidFill>
                <a:latin typeface="Times New Roman" pitchFamily="18" charset="0"/>
              </a:rPr>
              <a:t>Bà</a:t>
            </a:r>
            <a:r>
              <a:rPr lang="en-US" sz="30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00FF"/>
                </a:solidFill>
                <a:latin typeface="Times New Roman" pitchFamily="18" charset="0"/>
              </a:rPr>
              <a:t>lão</a:t>
            </a:r>
            <a:r>
              <a:rPr lang="en-US" sz="30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00FF"/>
                </a:solidFill>
                <a:latin typeface="Times New Roman" pitchFamily="18" charset="0"/>
              </a:rPr>
              <a:t>bảo</a:t>
            </a:r>
            <a:r>
              <a:rPr lang="en-US" sz="30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latin typeface="Times New Roman" pitchFamily="18" charset="0"/>
              </a:rPr>
              <a:t>chính</a:t>
            </a:r>
            <a:r>
              <a:rPr lang="en-US" sz="3000" b="1" i="1" dirty="0">
                <a:latin typeface="Times New Roman" pitchFamily="18" charset="0"/>
              </a:rPr>
              <a:t> </a:t>
            </a:r>
            <a:r>
              <a:rPr lang="en-US" sz="3000" b="1" i="1" dirty="0" err="1">
                <a:latin typeface="Times New Roman" pitchFamily="18" charset="0"/>
              </a:rPr>
              <a:t>tay</a:t>
            </a:r>
            <a:r>
              <a:rPr lang="en-US" sz="3000" b="1" i="1" dirty="0">
                <a:latin typeface="Times New Roman" pitchFamily="18" charset="0"/>
              </a:rPr>
              <a:t> </a:t>
            </a:r>
            <a:r>
              <a:rPr lang="en-US" sz="3000" b="1" i="1" dirty="0" err="1">
                <a:latin typeface="Times New Roman" pitchFamily="18" charset="0"/>
              </a:rPr>
              <a:t>bà</a:t>
            </a:r>
            <a:r>
              <a:rPr lang="en-US" sz="3000" b="1" i="1" dirty="0">
                <a:latin typeface="Times New Roman" pitchFamily="18" charset="0"/>
              </a:rPr>
              <a:t> </a:t>
            </a:r>
            <a:r>
              <a:rPr lang="en-US" sz="3000" b="1" i="1" dirty="0" err="1">
                <a:latin typeface="Times New Roman" pitchFamily="18" charset="0"/>
              </a:rPr>
              <a:t>têm</a:t>
            </a:r>
            <a:r>
              <a:rPr lang="en-US" sz="3000" b="1" i="1" dirty="0">
                <a:latin typeface="Times New Roman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sz="3000" dirty="0">
              <a:solidFill>
                <a:srgbClr val="FF3300"/>
              </a:solidFill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n-US" sz="30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sz="3000" b="1" i="1" dirty="0" err="1">
                <a:solidFill>
                  <a:srgbClr val="0000FF"/>
                </a:solidFill>
                <a:latin typeface="Times New Roman" pitchFamily="18" charset="0"/>
              </a:rPr>
              <a:t>Vua</a:t>
            </a:r>
            <a:r>
              <a:rPr lang="en-US" sz="30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00FF"/>
                </a:solidFill>
                <a:latin typeface="Times New Roman" pitchFamily="18" charset="0"/>
              </a:rPr>
              <a:t>gặng</a:t>
            </a:r>
            <a:r>
              <a:rPr lang="en-US" sz="30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00FF"/>
                </a:solidFill>
                <a:latin typeface="Times New Roman" pitchFamily="18" charset="0"/>
              </a:rPr>
              <a:t>hỏi</a:t>
            </a:r>
            <a:r>
              <a:rPr lang="en-US" sz="30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00FF"/>
                </a:solidFill>
                <a:latin typeface="Times New Roman" pitchFamily="18" charset="0"/>
              </a:rPr>
              <a:t>mãi</a:t>
            </a:r>
            <a:r>
              <a:rPr lang="en-US" sz="3000" b="1" i="1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sz="3000" b="1" i="1" dirty="0" err="1">
                <a:solidFill>
                  <a:srgbClr val="0000FF"/>
                </a:solidFill>
                <a:latin typeface="Times New Roman" pitchFamily="18" charset="0"/>
              </a:rPr>
              <a:t>bà</a:t>
            </a:r>
            <a:r>
              <a:rPr lang="en-US" sz="30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00FF"/>
                </a:solidFill>
                <a:latin typeface="Times New Roman" pitchFamily="18" charset="0"/>
              </a:rPr>
              <a:t>lão</a:t>
            </a:r>
            <a:r>
              <a:rPr lang="en-US" sz="30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00FF"/>
                </a:solidFill>
                <a:latin typeface="Times New Roman" pitchFamily="18" charset="0"/>
              </a:rPr>
              <a:t>đành</a:t>
            </a:r>
            <a:r>
              <a:rPr lang="en-US" sz="30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00FF"/>
                </a:solidFill>
                <a:latin typeface="Times New Roman" pitchFamily="18" charset="0"/>
              </a:rPr>
              <a:t>nói</a:t>
            </a:r>
            <a:r>
              <a:rPr lang="en-US" sz="30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0000FF"/>
                </a:solidFill>
                <a:latin typeface="Times New Roman" pitchFamily="18" charset="0"/>
              </a:rPr>
              <a:t>thật</a:t>
            </a:r>
            <a:r>
              <a:rPr lang="en-US" sz="3000" b="1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latin typeface="Times New Roman" pitchFamily="18" charset="0"/>
              </a:rPr>
              <a:t>là</a:t>
            </a:r>
            <a:r>
              <a:rPr lang="en-US" sz="3000" b="1" i="1" dirty="0">
                <a:latin typeface="Times New Roman" pitchFamily="18" charset="0"/>
              </a:rPr>
              <a:t> con </a:t>
            </a:r>
            <a:r>
              <a:rPr lang="en-US" sz="3000" b="1" i="1" dirty="0" err="1">
                <a:latin typeface="Times New Roman" pitchFamily="18" charset="0"/>
              </a:rPr>
              <a:t>gái</a:t>
            </a:r>
            <a:r>
              <a:rPr lang="en-US" sz="3000" b="1" i="1" dirty="0">
                <a:latin typeface="Times New Roman" pitchFamily="18" charset="0"/>
              </a:rPr>
              <a:t> </a:t>
            </a:r>
            <a:r>
              <a:rPr lang="en-US" sz="3000" b="1" i="1" dirty="0" err="1">
                <a:latin typeface="Times New Roman" pitchFamily="18" charset="0"/>
              </a:rPr>
              <a:t>bà</a:t>
            </a:r>
            <a:r>
              <a:rPr lang="en-US" sz="3000" b="1" i="1" dirty="0">
                <a:latin typeface="Times New Roman" pitchFamily="18" charset="0"/>
              </a:rPr>
              <a:t> </a:t>
            </a:r>
            <a:r>
              <a:rPr lang="en-US" sz="3000" b="1" i="1" dirty="0" err="1">
                <a:latin typeface="Times New Roman" pitchFamily="18" charset="0"/>
              </a:rPr>
              <a:t>têm</a:t>
            </a:r>
            <a:r>
              <a:rPr lang="en-US" sz="3000" b="1" i="1" dirty="0">
                <a:latin typeface="Times New Roman" pitchFamily="18" charset="0"/>
              </a:rPr>
              <a:t>.</a:t>
            </a:r>
          </a:p>
        </p:txBody>
      </p:sp>
      <p:sp>
        <p:nvSpPr>
          <p:cNvPr id="221190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572000" y="381000"/>
            <a:ext cx="4419600" cy="62484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</a:rPr>
              <a:t>dẫn</a:t>
            </a:r>
            <a:r>
              <a:rPr 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</a:rPr>
              <a:t>trực</a:t>
            </a:r>
            <a:r>
              <a:rPr lang="en-US" b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</a:rPr>
              <a:t>tiếp</a:t>
            </a:r>
            <a:endParaRPr lang="en-US" b="1" dirty="0">
              <a:solidFill>
                <a:srgbClr val="FF3300"/>
              </a:solidFill>
              <a:latin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Vua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nhìn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thấy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những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i="1" dirty="0" err="1" smtClean="0">
                <a:solidFill>
                  <a:srgbClr val="0000FF"/>
                </a:solidFill>
                <a:latin typeface="Times New Roman" pitchFamily="18" charset="0"/>
              </a:rPr>
              <a:t>miếng</a:t>
            </a:r>
            <a:r>
              <a:rPr lang="en-US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trầu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têm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rất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khéo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bèn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hỏi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bà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hàng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i="1" dirty="0" err="1">
                <a:solidFill>
                  <a:srgbClr val="0000FF"/>
                </a:solidFill>
                <a:latin typeface="Times New Roman" pitchFamily="18" charset="0"/>
              </a:rPr>
              <a:t>nước</a:t>
            </a: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i="1" dirty="0">
                <a:solidFill>
                  <a:srgbClr val="0000FF"/>
                </a:solidFill>
                <a:latin typeface="Times New Roman" pitchFamily="18" charset="0"/>
              </a:rPr>
              <a:t>   </a:t>
            </a:r>
            <a:r>
              <a:rPr lang="en-US" b="1" i="1" dirty="0">
                <a:latin typeface="Times New Roman" pitchFamily="18" charset="0"/>
              </a:rPr>
              <a:t>- </a:t>
            </a:r>
            <a:r>
              <a:rPr lang="en-US" b="1" i="1" dirty="0" err="1">
                <a:latin typeface="Times New Roman" pitchFamily="18" charset="0"/>
              </a:rPr>
              <a:t>Xin</a:t>
            </a:r>
            <a:r>
              <a:rPr lang="en-US" b="1" i="1" dirty="0">
                <a:latin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</a:rPr>
              <a:t>cụ</a:t>
            </a:r>
            <a:r>
              <a:rPr lang="en-US" b="1" i="1" dirty="0">
                <a:latin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</a:rPr>
              <a:t>cho</a:t>
            </a:r>
            <a:r>
              <a:rPr lang="en-US" b="1" i="1" dirty="0">
                <a:latin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</a:rPr>
              <a:t>biết</a:t>
            </a:r>
            <a:r>
              <a:rPr lang="en-US" b="1" i="1" dirty="0">
                <a:latin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</a:rPr>
              <a:t>ai</a:t>
            </a:r>
            <a:r>
              <a:rPr lang="en-US" b="1" i="1" dirty="0">
                <a:latin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</a:rPr>
              <a:t>đã</a:t>
            </a:r>
            <a:r>
              <a:rPr lang="en-US" b="1" i="1" dirty="0">
                <a:latin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</a:rPr>
              <a:t>têm</a:t>
            </a:r>
            <a:r>
              <a:rPr lang="en-US" b="1" i="1" dirty="0">
                <a:latin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</a:rPr>
              <a:t>trầu</a:t>
            </a:r>
            <a:r>
              <a:rPr lang="en-US" b="1" i="1" dirty="0">
                <a:latin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</a:rPr>
              <a:t>này</a:t>
            </a:r>
            <a:r>
              <a:rPr lang="en-US" b="1" i="1" dirty="0">
                <a:latin typeface="Times New Roman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Bà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lão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bảo</a:t>
            </a:r>
            <a:r>
              <a:rPr lang="en-US" dirty="0">
                <a:solidFill>
                  <a:srgbClr val="000066"/>
                </a:solidFill>
                <a:latin typeface="Times New Roman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rgbClr val="000066"/>
                </a:solidFill>
                <a:latin typeface="Times New Roman" pitchFamily="18" charset="0"/>
              </a:rPr>
              <a:t>    </a:t>
            </a:r>
            <a:r>
              <a:rPr lang="en-US" b="1" dirty="0">
                <a:latin typeface="Times New Roman" pitchFamily="18" charset="0"/>
              </a:rPr>
              <a:t>- </a:t>
            </a:r>
            <a:r>
              <a:rPr lang="en-US" b="1" dirty="0" err="1">
                <a:latin typeface="Times New Roman" pitchFamily="18" charset="0"/>
              </a:rPr>
              <a:t>Tâu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bệ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hạ</a:t>
            </a:r>
            <a:r>
              <a:rPr lang="en-US" b="1" dirty="0">
                <a:latin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</a:rPr>
              <a:t>trầu</a:t>
            </a:r>
            <a:r>
              <a:rPr lang="en-US" b="1" dirty="0">
                <a:latin typeface="Times New Roman" pitchFamily="18" charset="0"/>
              </a:rPr>
              <a:t> do </a:t>
            </a:r>
            <a:r>
              <a:rPr lang="en-US" b="1" dirty="0" err="1">
                <a:latin typeface="Times New Roman" pitchFamily="18" charset="0"/>
              </a:rPr>
              <a:t>chính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già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têm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đấy</a:t>
            </a:r>
            <a:r>
              <a:rPr lang="en-US" b="1" dirty="0">
                <a:latin typeface="Times New Roman" pitchFamily="18" charset="0"/>
              </a:rPr>
              <a:t> ạ!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Nhà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vua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k</a:t>
            </a:r>
            <a:r>
              <a:rPr lang="en-US" dirty="0" err="1" smtClean="0">
                <a:solidFill>
                  <a:srgbClr val="0000FF"/>
                </a:solidFill>
                <a:latin typeface="Times New Roman" pitchFamily="18" charset="0"/>
              </a:rPr>
              <a:t>hông</a:t>
            </a: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tin,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gặng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hỏi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mãi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bà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lão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đành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nói</a:t>
            </a: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Times New Roman" pitchFamily="18" charset="0"/>
              </a:rPr>
              <a:t>thật</a:t>
            </a:r>
            <a:r>
              <a:rPr lang="en-US" b="1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lang="en-US" dirty="0">
                <a:solidFill>
                  <a:srgbClr val="0000FF"/>
                </a:solidFill>
                <a:latin typeface="Times New Roman" pitchFamily="18" charset="0"/>
              </a:rPr>
              <a:t>    - </a:t>
            </a:r>
            <a:r>
              <a:rPr lang="en-US" b="1" dirty="0" err="1">
                <a:latin typeface="Times New Roman" pitchFamily="18" charset="0"/>
              </a:rPr>
              <a:t>Thưa</a:t>
            </a:r>
            <a:r>
              <a:rPr lang="en-US" b="1" dirty="0">
                <a:latin typeface="Times New Roman" pitchFamily="18" charset="0"/>
              </a:rPr>
              <a:t>, </a:t>
            </a:r>
            <a:r>
              <a:rPr lang="en-US" b="1" dirty="0" err="1">
                <a:latin typeface="Times New Roman" pitchFamily="18" charset="0"/>
              </a:rPr>
              <a:t>đó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là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trầu</a:t>
            </a:r>
            <a:r>
              <a:rPr lang="en-US" b="1" dirty="0">
                <a:latin typeface="Times New Roman" pitchFamily="18" charset="0"/>
              </a:rPr>
              <a:t> do con </a:t>
            </a:r>
            <a:r>
              <a:rPr lang="en-US" b="1" dirty="0" err="1">
                <a:latin typeface="Times New Roman" pitchFamily="18" charset="0"/>
              </a:rPr>
              <a:t>gái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già</a:t>
            </a:r>
            <a:r>
              <a:rPr lang="en-US" b="1" dirty="0">
                <a:latin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</a:rPr>
              <a:t>têm</a:t>
            </a:r>
            <a:r>
              <a:rPr lang="en-US" b="1" dirty="0">
                <a:latin typeface="Times New Roman" pitchFamily="18" charset="0"/>
              </a:rPr>
              <a:t>.</a:t>
            </a:r>
          </a:p>
        </p:txBody>
      </p:sp>
      <p:cxnSp>
        <p:nvCxnSpPr>
          <p:cNvPr id="12" name="Straight Connector 11"/>
          <p:cNvCxnSpPr/>
          <p:nvPr/>
        </p:nvCxnSpPr>
        <p:spPr bwMode="auto">
          <a:xfrm rot="5400000" flipH="1" flipV="1">
            <a:off x="1372394" y="3656806"/>
            <a:ext cx="6400800" cy="1588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1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1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11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1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1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1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1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1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11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21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1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1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1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1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11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21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1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11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21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1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11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221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1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119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7"/>
          <p:cNvSpPr txBox="1">
            <a:spLocks noChangeArrowheads="1"/>
          </p:cNvSpPr>
          <p:nvPr/>
        </p:nvSpPr>
        <p:spPr bwMode="auto">
          <a:xfrm>
            <a:off x="304800" y="304800"/>
            <a:ext cx="8839200" cy="76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400" b="1">
                <a:solidFill>
                  <a:srgbClr val="0000FF"/>
                </a:solidFill>
              </a:rPr>
              <a:t>           </a:t>
            </a:r>
            <a:endParaRPr lang="en-US" sz="4000" b="1">
              <a:solidFill>
                <a:srgbClr val="800000"/>
              </a:solidFill>
            </a:endParaRPr>
          </a:p>
        </p:txBody>
      </p:sp>
      <p:sp>
        <p:nvSpPr>
          <p:cNvPr id="183307" name="Rectangle 11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3276600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en-US" sz="3000" b="1" dirty="0" err="1">
                <a:solidFill>
                  <a:srgbClr val="FF3300"/>
                </a:solidFill>
                <a:latin typeface="Times New Roman" pitchFamily="18" charset="0"/>
              </a:rPr>
              <a:t>Bài</a:t>
            </a:r>
            <a:r>
              <a:rPr lang="en-US" sz="3000" b="1" dirty="0">
                <a:solidFill>
                  <a:srgbClr val="FF3300"/>
                </a:solidFill>
                <a:latin typeface="Times New Roman" pitchFamily="18" charset="0"/>
              </a:rPr>
              <a:t> 3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: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Chuyển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dẫn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trực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tiếp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trong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đoạn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văn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sau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thành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dẫn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gián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tiếp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Bác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thợ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hỏi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Hòe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     -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Cháu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thích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thợ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xây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không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?</a:t>
            </a:r>
          </a:p>
          <a:p>
            <a:pPr algn="just" eaLnBrk="1" hangingPunct="1">
              <a:buFontTx/>
              <a:buNone/>
            </a:pP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    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Hòe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đáp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     -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Cháu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thích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rgbClr val="0000FF"/>
                </a:solidFill>
                <a:latin typeface="Times New Roman" pitchFamily="18" charset="0"/>
              </a:rPr>
              <a:t>lắm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!</a:t>
            </a:r>
            <a:endParaRPr lang="en-US" sz="3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13" name="Group 2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9923988"/>
              </p:ext>
            </p:extLst>
          </p:nvPr>
        </p:nvGraphicFramePr>
        <p:xfrm>
          <a:off x="381000" y="1295400"/>
          <a:ext cx="8153400" cy="4114800"/>
        </p:xfrm>
        <a:graphic>
          <a:graphicData uri="http://schemas.openxmlformats.org/drawingml/2006/table">
            <a:tbl>
              <a:tblPr/>
              <a:tblGrid>
                <a:gridCol w="3810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Lời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dẫn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trực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tiếp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Lời dẫn gián tiếp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Bác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thợ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Hòe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Cháu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thợ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xây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Hòe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đáp</a:t>
                      </a:r>
                      <a:r>
                        <a:rPr kumimoji="0" lang="en-US" sz="28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Cháu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lắm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Bác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thợ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Hòe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cậu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thợ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xây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không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Hòe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đáp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rằng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Hòe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thích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lắm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9274" name="Rectangle 74"/>
          <p:cNvSpPr>
            <a:spLocks noChangeArrowheads="1"/>
          </p:cNvSpPr>
          <p:nvPr/>
        </p:nvSpPr>
        <p:spPr bwMode="auto">
          <a:xfrm>
            <a:off x="914400" y="152400"/>
            <a:ext cx="7620000" cy="914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3200" b="1">
                <a:solidFill>
                  <a:srgbClr val="0000FF"/>
                </a:solidFill>
                <a:cs typeface="Times New Roman" pitchFamily="18" charset="0"/>
              </a:rPr>
              <a:t>Tập làm văn</a:t>
            </a:r>
            <a:br>
              <a:rPr lang="en-US" sz="3200" b="1">
                <a:solidFill>
                  <a:srgbClr val="0000FF"/>
                </a:solidFill>
                <a:cs typeface="Times New Roman" pitchFamily="18" charset="0"/>
              </a:rPr>
            </a:br>
            <a:r>
              <a:rPr lang="en-US" sz="3200" b="1">
                <a:solidFill>
                  <a:srgbClr val="FF3300"/>
                </a:solidFill>
                <a:cs typeface="Times New Roman" pitchFamily="18" charset="0"/>
              </a:rPr>
              <a:t>Kể lại lời nói, ý nghĩ của nhân vật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7"/>
          <p:cNvSpPr txBox="1">
            <a:spLocks noChangeArrowheads="1"/>
          </p:cNvSpPr>
          <p:nvPr/>
        </p:nvSpPr>
        <p:spPr bwMode="auto">
          <a:xfrm>
            <a:off x="152400" y="315402"/>
            <a:ext cx="8839200" cy="76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400" b="1">
                <a:solidFill>
                  <a:srgbClr val="0000FF"/>
                </a:solidFill>
              </a:rPr>
              <a:t>           </a:t>
            </a:r>
            <a:endParaRPr lang="en-US" sz="4000" b="1">
              <a:solidFill>
                <a:srgbClr val="800000"/>
              </a:solidFill>
            </a:endParaRPr>
          </a:p>
        </p:txBody>
      </p:sp>
      <p:sp>
        <p:nvSpPr>
          <p:cNvPr id="183307" name="Rectangle 11"/>
          <p:cNvSpPr>
            <a:spLocks noGrp="1" noChangeArrowheads="1"/>
          </p:cNvSpPr>
          <p:nvPr>
            <p:ph idx="1"/>
          </p:nvPr>
        </p:nvSpPr>
        <p:spPr>
          <a:xfrm>
            <a:off x="457200" y="336479"/>
            <a:ext cx="8229600" cy="3276600"/>
          </a:xfrm>
        </p:spPr>
        <p:txBody>
          <a:bodyPr/>
          <a:lstStyle/>
          <a:p>
            <a:pPr algn="just" eaLnBrk="1" hangingPunct="1">
              <a:buFont typeface="Arial" charset="0"/>
              <a:buNone/>
            </a:pPr>
            <a:r>
              <a:rPr lang="en-US" sz="3000" b="1" dirty="0" err="1">
                <a:solidFill>
                  <a:srgbClr val="FF3300"/>
                </a:solidFill>
                <a:latin typeface="Times New Roman" pitchFamily="18" charset="0"/>
              </a:rPr>
              <a:t>Bài</a:t>
            </a:r>
            <a:r>
              <a:rPr lang="en-US" sz="3000" b="1" dirty="0">
                <a:solidFill>
                  <a:srgbClr val="FF3300"/>
                </a:solidFill>
                <a:latin typeface="Times New Roman" pitchFamily="18" charset="0"/>
              </a:rPr>
              <a:t> 3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: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Chuyển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dẫn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trực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tiếp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 smtClean="0">
                <a:solidFill>
                  <a:srgbClr val="FF3300"/>
                </a:solidFill>
                <a:latin typeface="Times New Roman" pitchFamily="18" charset="0"/>
              </a:rPr>
              <a:t>thành</a:t>
            </a:r>
            <a:r>
              <a:rPr lang="en-US" sz="30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dẫn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gián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tiếp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000" dirty="0">
                <a:solidFill>
                  <a:srgbClr val="0000FF"/>
                </a:solidFill>
                <a:latin typeface="Times New Roman" pitchFamily="18" charset="0"/>
              </a:rPr>
              <a:t>   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</a:rPr>
              <a:t>Bác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</a:rPr>
              <a:t>thợ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</a:rPr>
              <a:t>hỏi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Hòe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là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cậu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</a:rPr>
              <a:t>thích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</a:rPr>
              <a:t>làm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</a:rPr>
              <a:t>thợ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</a:rPr>
              <a:t>xây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</a:rPr>
              <a:t>không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?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Hòe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đáp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rằng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Times New Roman" pitchFamily="18" charset="0"/>
              </a:rPr>
              <a:t>Hòe</a:t>
            </a:r>
            <a:r>
              <a:rPr lang="en-US" sz="3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rgbClr val="0000FF"/>
                </a:solidFill>
                <a:latin typeface="Times New Roman" pitchFamily="18" charset="0"/>
              </a:rPr>
              <a:t>thích</a:t>
            </a:r>
            <a:r>
              <a:rPr lang="en-US" sz="3000" b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00FF"/>
                </a:solidFill>
                <a:latin typeface="Times New Roman" pitchFamily="18" charset="0"/>
              </a:rPr>
              <a:t>lắm</a:t>
            </a:r>
            <a:r>
              <a:rPr lang="en-US" sz="3000" b="1" dirty="0">
                <a:solidFill>
                  <a:srgbClr val="0000FF"/>
                </a:solidFill>
                <a:latin typeface="Times New Roman" pitchFamily="18" charset="0"/>
              </a:rPr>
              <a:t>!</a:t>
            </a:r>
            <a:endParaRPr lang="en-US" sz="3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0581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Picture 2" descr="Picture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6" descr="chu be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00175" y="4876800"/>
            <a:ext cx="1343025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7" descr="chu be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4724400"/>
            <a:ext cx="1343025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19" name="WordArt 7"/>
          <p:cNvSpPr>
            <a:spLocks noChangeArrowheads="1" noChangeShapeType="1" noTextEdit="1"/>
          </p:cNvSpPr>
          <p:nvPr/>
        </p:nvSpPr>
        <p:spPr bwMode="auto">
          <a:xfrm rot="287569">
            <a:off x="1600200" y="3581400"/>
            <a:ext cx="5638800" cy="1155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Front">
                <a:rot lat="20519966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1100" b="1" i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Chào tạm biệt</a:t>
            </a:r>
          </a:p>
        </p:txBody>
      </p:sp>
      <p:sp>
        <p:nvSpPr>
          <p:cNvPr id="10" name="WordArt 16"/>
          <p:cNvSpPr>
            <a:spLocks noChangeArrowheads="1" noChangeShapeType="1" noTextEdit="1"/>
          </p:cNvSpPr>
          <p:nvPr/>
        </p:nvSpPr>
        <p:spPr bwMode="auto">
          <a:xfrm>
            <a:off x="993775" y="1838325"/>
            <a:ext cx="7162800" cy="127382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.VnBahamasBH"/>
              </a:rPr>
              <a:t> </a:t>
            </a:r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FF33"/>
                    </a:gs>
                    <a:gs pos="100000">
                      <a:srgbClr val="FF0000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Kính chúc quý thầy cô giáo và các em mạnh khỏe</a:t>
            </a:r>
            <a:endParaRPr lang="en-US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.VnBahamasBH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  <p:sp>
        <p:nvSpPr>
          <p:cNvPr id="1030" name="Text Box 104"/>
          <p:cNvSpPr txBox="1">
            <a:spLocks noChangeArrowheads="1"/>
          </p:cNvSpPr>
          <p:nvPr/>
        </p:nvSpPr>
        <p:spPr bwMode="auto">
          <a:xfrm>
            <a:off x="533400" y="3929063"/>
            <a:ext cx="7848600" cy="13112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marL="800100" lvl="1" indent="-342900" eaLnBrk="0" hangingPunct="0">
              <a:spcBef>
                <a:spcPct val="50000"/>
              </a:spcBef>
              <a:buFontTx/>
              <a:buAutoNum type="alphaLcPeriod"/>
            </a:pPr>
            <a:endParaRPr lang="en-US" sz="3200" b="1">
              <a:solidFill>
                <a:srgbClr val="006600"/>
              </a:solidFill>
            </a:endParaRPr>
          </a:p>
          <a:p>
            <a:pPr marL="800100" lvl="1" indent="-342900" eaLnBrk="0" hangingPunct="0">
              <a:spcBef>
                <a:spcPct val="50000"/>
              </a:spcBef>
            </a:pPr>
            <a:endParaRPr lang="en-US" sz="3200" b="1">
              <a:solidFill>
                <a:srgbClr val="006600"/>
              </a:solidFill>
            </a:endParaRPr>
          </a:p>
        </p:txBody>
      </p:sp>
      <p:sp>
        <p:nvSpPr>
          <p:cNvPr id="109680" name="Text Box 112"/>
          <p:cNvSpPr txBox="1">
            <a:spLocks noChangeArrowheads="1"/>
          </p:cNvSpPr>
          <p:nvPr/>
        </p:nvSpPr>
        <p:spPr bwMode="auto">
          <a:xfrm>
            <a:off x="1200150" y="769540"/>
            <a:ext cx="6629400" cy="5794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</a:rPr>
              <a:t>ÔN BÀI CŨ:</a:t>
            </a:r>
          </a:p>
        </p:txBody>
      </p:sp>
      <p:sp>
        <p:nvSpPr>
          <p:cNvPr id="109681" name="Text Box 113"/>
          <p:cNvSpPr txBox="1">
            <a:spLocks noChangeArrowheads="1"/>
          </p:cNvSpPr>
          <p:nvPr/>
        </p:nvSpPr>
        <p:spPr bwMode="auto">
          <a:xfrm>
            <a:off x="423863" y="2118518"/>
            <a:ext cx="8458200" cy="175432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*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Khi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tả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ngoại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hình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nhân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vật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cần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chú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ý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tả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những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gì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?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Lấy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ví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dụ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về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cách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tả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ngoại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hình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nhân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vật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truyện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“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Người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ăn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cs typeface="Times New Roman" pitchFamily="18" charset="0"/>
              </a:rPr>
              <a:t>xin</a:t>
            </a:r>
            <a:r>
              <a:rPr lang="en-US" sz="3600" dirty="0">
                <a:solidFill>
                  <a:schemeClr val="hlink"/>
                </a:solidFill>
                <a:cs typeface="Times New Roman" pitchFamily="18" charset="0"/>
              </a:rPr>
              <a:t>”.</a:t>
            </a:r>
            <a:endParaRPr lang="en-US" sz="3600" b="1" dirty="0">
              <a:solidFill>
                <a:schemeClr val="hlink"/>
              </a:solidFill>
              <a:cs typeface="Times New Roman" pitchFamily="18" charset="0"/>
            </a:endParaRPr>
          </a:p>
        </p:txBody>
      </p:sp>
      <p:graphicFrame>
        <p:nvGraphicFramePr>
          <p:cNvPr id="1026" name="Object 11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4" imgW="114120" imgH="215640" progId="Equation.3">
                  <p:embed/>
                </p:oleObj>
              </mc:Choice>
              <mc:Fallback>
                <p:oleObj name="Equation" r:id="rId4" imgW="114120" imgH="215640" progId="Equation.3">
                  <p:embed/>
                  <p:pic>
                    <p:nvPicPr>
                      <p:cNvPr id="0" name="Object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118"/>
          <p:cNvGraphicFramePr>
            <a:graphicFrameLocks noChangeAspect="1"/>
          </p:cNvGraphicFramePr>
          <p:nvPr/>
        </p:nvGraphicFramePr>
        <p:xfrm>
          <a:off x="4168775" y="2667000"/>
          <a:ext cx="484188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6" imgW="114120" imgH="215640" progId="Equation.3">
                  <p:embed/>
                </p:oleObj>
              </mc:Choice>
              <mc:Fallback>
                <p:oleObj name="Equation" r:id="rId6" imgW="114120" imgH="215640" progId="Equation.3">
                  <p:embed/>
                  <p:pic>
                    <p:nvPicPr>
                      <p:cNvPr id="0" name="Object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8775" y="2667000"/>
                        <a:ext cx="484188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3" name="Rectangle 1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109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68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5" name="Text Box 5"/>
          <p:cNvSpPr txBox="1">
            <a:spLocks noChangeArrowheads="1"/>
          </p:cNvSpPr>
          <p:nvPr/>
        </p:nvSpPr>
        <p:spPr bwMode="auto">
          <a:xfrm>
            <a:off x="1524000" y="593725"/>
            <a:ext cx="7620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endParaRPr lang="en-US" b="1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410" name="Text Box 69"/>
          <p:cNvSpPr txBox="1">
            <a:spLocks noChangeArrowheads="1"/>
          </p:cNvSpPr>
          <p:nvPr/>
        </p:nvSpPr>
        <p:spPr bwMode="auto">
          <a:xfrm>
            <a:off x="1889125" y="6477000"/>
            <a:ext cx="5529263" cy="36671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endParaRPr lang="en-US" sz="1800" b="1">
              <a:solidFill>
                <a:srgbClr val="000000"/>
              </a:solidFill>
            </a:endParaRPr>
          </a:p>
        </p:txBody>
      </p:sp>
      <p:sp>
        <p:nvSpPr>
          <p:cNvPr id="179275" name="Rectangle 75"/>
          <p:cNvSpPr>
            <a:spLocks noGrp="1" noChangeArrowheads="1"/>
          </p:cNvSpPr>
          <p:nvPr>
            <p:ph type="subTitle" idx="1"/>
          </p:nvPr>
        </p:nvSpPr>
        <p:spPr>
          <a:xfrm>
            <a:off x="310356" y="859997"/>
            <a:ext cx="8686800" cy="3657600"/>
          </a:xfrm>
        </p:spPr>
        <p:txBody>
          <a:bodyPr>
            <a:noAutofit/>
          </a:bodyPr>
          <a:lstStyle/>
          <a:p>
            <a:pPr marL="1489075" indent="-1489075" algn="l" eaLnBrk="1" hangingPunct="1">
              <a:lnSpc>
                <a:spcPct val="110000"/>
              </a:lnSpc>
            </a:pPr>
            <a:r>
              <a:rPr lang="en-US" sz="3600" b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600" b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b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3600" b="1" u="sng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489075" indent="-1489075" algn="l" eaLnBrk="1" hangingPunct="1">
              <a:lnSpc>
                <a:spcPct val="110000"/>
              </a:lnSpc>
            </a:pP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489075" indent="-1489075" algn="just" eaLnBrk="1" hangingPunct="1">
              <a:lnSpc>
                <a:spcPct val="110000"/>
              </a:lnSpc>
            </a:pP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1489075" indent="-1489075" algn="just" eaLnBrk="1" hangingPunct="1">
              <a:lnSpc>
                <a:spcPct val="110000"/>
              </a:lnSpc>
            </a:pP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7" name="Rectangle 11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458200" cy="4495800"/>
          </a:xfrm>
        </p:spPr>
        <p:txBody>
          <a:bodyPr>
            <a:normAutofit/>
          </a:bodyPr>
          <a:lstStyle/>
          <a:p>
            <a:pPr marL="514350" indent="-514350" eaLnBrk="1" hangingPunct="1">
              <a:lnSpc>
                <a:spcPct val="80000"/>
              </a:lnSpc>
              <a:buFontTx/>
              <a:buAutoNum type="arabicPeriod"/>
            </a:pP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Những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câu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ghi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lại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ý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nghĩ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của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cậu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bé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</a:p>
          <a:p>
            <a:pPr marL="514350" indent="-514350" eaLnBrk="1" hangingPunct="1">
              <a:lnSpc>
                <a:spcPct val="80000"/>
              </a:lnSpc>
              <a:buFontTx/>
              <a:buNone/>
            </a:pP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+ Chao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ôi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!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Cảnh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nghèo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đói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đã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gặm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nát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con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người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đau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khổ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kia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thành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xấu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xí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biết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nhường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nào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.</a:t>
            </a:r>
          </a:p>
          <a:p>
            <a:pPr marL="514350" indent="-514350" eaLnBrk="1" hangingPunct="1">
              <a:lnSpc>
                <a:spcPct val="80000"/>
              </a:lnSpc>
              <a:buFontTx/>
              <a:buNone/>
            </a:pP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+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Cả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tôi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nữa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,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tôi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cũng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vừa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nhận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được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chút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gì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của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ông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lão</a:t>
            </a:r>
            <a:endParaRPr lang="en-US" sz="3000" dirty="0">
              <a:solidFill>
                <a:schemeClr val="hlink"/>
              </a:solidFill>
              <a:latin typeface="Times New Roman" pitchFamily="18" charset="0"/>
            </a:endParaRPr>
          </a:p>
          <a:p>
            <a:pPr marL="514350" indent="-514350" eaLnBrk="1" hangingPunct="1">
              <a:lnSpc>
                <a:spcPct val="80000"/>
              </a:lnSpc>
              <a:buFontTx/>
              <a:buChar char="-"/>
            </a:pP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Câu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ghi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lại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nói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cậu</a:t>
            </a:r>
            <a:r>
              <a:rPr lang="en-US" sz="3000" b="1" i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u="sng" dirty="0" err="1">
                <a:solidFill>
                  <a:srgbClr val="FF3300"/>
                </a:solidFill>
                <a:latin typeface="Times New Roman" pitchFamily="18" charset="0"/>
              </a:rPr>
              <a:t>bé</a:t>
            </a:r>
            <a:r>
              <a:rPr lang="en-US" sz="3000" dirty="0">
                <a:solidFill>
                  <a:srgbClr val="FF3300"/>
                </a:solidFill>
                <a:latin typeface="Times New Roman" pitchFamily="18" charset="0"/>
              </a:rPr>
              <a:t>: </a:t>
            </a:r>
          </a:p>
          <a:p>
            <a:pPr marL="514350" indent="-514350" eaLnBrk="1" hangingPunct="1">
              <a:lnSpc>
                <a:spcPct val="80000"/>
              </a:lnSpc>
              <a:buFontTx/>
              <a:buNone/>
            </a:pP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-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Ông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đừng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giận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cháu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,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cháu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không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có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gì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để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cho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ông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cả</a:t>
            </a:r>
            <a:endParaRPr lang="en-US" sz="3000" dirty="0">
              <a:solidFill>
                <a:schemeClr val="hlink"/>
              </a:solidFill>
              <a:latin typeface="Times New Roman" pitchFamily="18" charset="0"/>
            </a:endParaRPr>
          </a:p>
          <a:p>
            <a:pPr marL="514350" indent="-514350" eaLnBrk="1" hangingPunct="1">
              <a:lnSpc>
                <a:spcPct val="80000"/>
              </a:lnSpc>
              <a:buFontTx/>
              <a:buNone/>
            </a:pP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2.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nói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và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ý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nghĩ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của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cậu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bé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cho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</a:rPr>
              <a:t>thấy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</a:p>
          <a:p>
            <a:pPr marL="514350" indent="-514350" eaLnBrk="1" hangingPunct="1">
              <a:lnSpc>
                <a:spcPct val="80000"/>
              </a:lnSpc>
              <a:buFontTx/>
              <a:buNone/>
            </a:pP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cậu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là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một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người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nhân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hậu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,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giàu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lòng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thương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người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18435" name="Rectangle 14"/>
          <p:cNvSpPr>
            <a:spLocks noChangeArrowheads="1"/>
          </p:cNvSpPr>
          <p:nvPr/>
        </p:nvSpPr>
        <p:spPr bwMode="auto">
          <a:xfrm>
            <a:off x="533400" y="5257800"/>
            <a:ext cx="8229600" cy="11382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endParaRPr lang="en-US" sz="3200">
              <a:solidFill>
                <a:srgbClr val="000066"/>
              </a:solidFill>
            </a:endParaRPr>
          </a:p>
          <a:p>
            <a:pPr eaLnBrk="0" hangingPunct="0"/>
            <a:endParaRPr lang="en-US" sz="3600">
              <a:solidFill>
                <a:srgbClr val="000066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8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8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8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8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8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8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8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8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8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98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8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98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8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8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8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8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8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8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8" name="Rectangle 10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449580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sz="3000" b="1" i="1">
                <a:solidFill>
                  <a:srgbClr val="FF3300"/>
                </a:solidFill>
                <a:latin typeface="Times New Roman" pitchFamily="18" charset="0"/>
              </a:rPr>
              <a:t>3. </a:t>
            </a:r>
            <a:r>
              <a:rPr lang="en-US" sz="3000" b="1" i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Lời nói và ý nghĩ của ông lão ăn xin trong hai cách kể sau đây có gì khác nhau?</a:t>
            </a:r>
          </a:p>
          <a:p>
            <a:pPr eaLnBrk="1" hangingPunct="1">
              <a:lnSpc>
                <a:spcPct val="150000"/>
              </a:lnSpc>
              <a:buFontTx/>
              <a:buAutoNum type="alphaLcParenR"/>
            </a:pPr>
            <a:r>
              <a:rPr lang="en-US" sz="30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– Cháu ơi, cảm ơn cháu! Như vậy là cháu đã cho lão rồi.- Ông lão nói bằng giọng khản đặc.</a:t>
            </a:r>
          </a:p>
          <a:p>
            <a:pPr eaLnBrk="1" hangingPunct="1">
              <a:lnSpc>
                <a:spcPct val="150000"/>
              </a:lnSpc>
              <a:buFontTx/>
              <a:buAutoNum type="alphaLcParenR"/>
            </a:pPr>
            <a:r>
              <a:rPr lang="en-US" sz="300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Bằng giọng khản đặc, ông lão cảm ơn tôi và nói rằng như vậy là tôi đã cho ông rồi.</a:t>
            </a:r>
            <a:endParaRPr lang="en-US" sz="3000">
              <a:solidFill>
                <a:schemeClr val="hlin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8" name="Rectangle 10"/>
          <p:cNvSpPr>
            <a:spLocks noGrp="1" noChangeArrowheads="1"/>
          </p:cNvSpPr>
          <p:nvPr>
            <p:ph idx="1"/>
          </p:nvPr>
        </p:nvSpPr>
        <p:spPr>
          <a:xfrm>
            <a:off x="34247" y="152400"/>
            <a:ext cx="9144000" cy="60960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</a:rPr>
              <a:t>3.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sz="3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sz="3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0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 Do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xưng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dirty="0" err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cháu</a:t>
            </a:r>
            <a:r>
              <a:rPr lang="en-US" sz="30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3000" b="1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000" b="1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xưng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sz="3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0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xưng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b="1" i="1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i="1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endParaRPr lang="en-US" sz="3000" dirty="0">
              <a:solidFill>
                <a:schemeClr val="hlin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812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812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7" name="Rectangle 11"/>
          <p:cNvSpPr>
            <a:spLocks noGrp="1" noChangeArrowheads="1"/>
          </p:cNvSpPr>
          <p:nvPr>
            <p:ph idx="1"/>
          </p:nvPr>
        </p:nvSpPr>
        <p:spPr>
          <a:xfrm>
            <a:off x="419100" y="762000"/>
            <a:ext cx="8458200" cy="4495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Cần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kể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lại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nói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, ý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nghĩ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của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nhân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vật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để</a:t>
            </a:r>
            <a:endParaRPr lang="en-US" sz="3600" b="1" i="1" dirty="0" smtClean="0">
              <a:solidFill>
                <a:srgbClr val="FF3300"/>
              </a:solidFill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b="1" i="1" dirty="0" smtClean="0">
              <a:solidFill>
                <a:srgbClr val="FF3300"/>
              </a:solidFill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làm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gì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?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b="1" i="1" dirty="0">
              <a:solidFill>
                <a:srgbClr val="FF3300"/>
              </a:solidFill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b="1" i="1" dirty="0" smtClean="0">
              <a:solidFill>
                <a:srgbClr val="FF3300"/>
              </a:solidFill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Để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thấy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rõ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tính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cách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nhân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vật</a:t>
            </a:r>
            <a:endParaRPr lang="en-US" sz="3600" b="1" i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b="1" i="1" dirty="0">
              <a:solidFill>
                <a:srgbClr val="FF3300"/>
              </a:solidFill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b="1" i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8435" name="Rectangle 14"/>
          <p:cNvSpPr>
            <a:spLocks noChangeArrowheads="1"/>
          </p:cNvSpPr>
          <p:nvPr/>
        </p:nvSpPr>
        <p:spPr bwMode="auto">
          <a:xfrm>
            <a:off x="533400" y="5257800"/>
            <a:ext cx="8229600" cy="11382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endParaRPr lang="en-US" sz="3200">
              <a:solidFill>
                <a:srgbClr val="000066"/>
              </a:solidFill>
            </a:endParaRPr>
          </a:p>
          <a:p>
            <a:pPr eaLnBrk="0" hangingPunct="0"/>
            <a:endParaRPr lang="en-US" sz="360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2606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8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8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8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7" name="Rectangle 11"/>
          <p:cNvSpPr>
            <a:spLocks noGrp="1" noChangeArrowheads="1"/>
          </p:cNvSpPr>
          <p:nvPr>
            <p:ph idx="1"/>
          </p:nvPr>
        </p:nvSpPr>
        <p:spPr>
          <a:xfrm>
            <a:off x="419100" y="762000"/>
            <a:ext cx="8458200" cy="44958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Có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mấy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cách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kể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lại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lời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nói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, ý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nghĩ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của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nhân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b="1" i="1" dirty="0">
              <a:solidFill>
                <a:srgbClr val="FF3300"/>
              </a:solidFill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</a:rPr>
              <a:t>vật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?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b="1" i="1" dirty="0">
              <a:solidFill>
                <a:srgbClr val="FF3300"/>
              </a:solidFill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b="1" i="1" dirty="0" smtClean="0">
              <a:solidFill>
                <a:srgbClr val="FF3300"/>
              </a:solidFill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Có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2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cách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: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Kể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lời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dẫn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trực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tiếp</a:t>
            </a:r>
            <a:endParaRPr lang="en-US" sz="3600" b="1" i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Kể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lời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dẫn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gián</a:t>
            </a:r>
            <a:r>
              <a:rPr lang="en-US" sz="3600" b="1" i="1" dirty="0" smtClean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0000FF"/>
                </a:solidFill>
                <a:latin typeface="Times New Roman" pitchFamily="18" charset="0"/>
              </a:rPr>
              <a:t>tiếp</a:t>
            </a:r>
            <a:endParaRPr lang="en-US" sz="3600" b="1" i="1" dirty="0" smtClean="0">
              <a:solidFill>
                <a:srgbClr val="0000FF"/>
              </a:solidFill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</a:rPr>
              <a:t> 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b="1" i="1" dirty="0">
              <a:solidFill>
                <a:srgbClr val="FF3300"/>
              </a:solidFill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b="1" i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18435" name="Rectangle 14"/>
          <p:cNvSpPr>
            <a:spLocks noChangeArrowheads="1"/>
          </p:cNvSpPr>
          <p:nvPr/>
        </p:nvSpPr>
        <p:spPr bwMode="auto">
          <a:xfrm>
            <a:off x="533400" y="5257800"/>
            <a:ext cx="8229600" cy="113823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/>
            <a:endParaRPr lang="en-US" sz="3200">
              <a:solidFill>
                <a:srgbClr val="000066"/>
              </a:solidFill>
            </a:endParaRPr>
          </a:p>
          <a:p>
            <a:pPr eaLnBrk="0" hangingPunct="0"/>
            <a:endParaRPr lang="en-US" sz="360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9222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8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8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8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8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8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8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8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8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8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8" name="Rectangle 10"/>
          <p:cNvSpPr>
            <a:spLocks noGrp="1" noChangeArrowheads="1"/>
          </p:cNvSpPr>
          <p:nvPr>
            <p:ph idx="1"/>
          </p:nvPr>
        </p:nvSpPr>
        <p:spPr>
          <a:xfrm>
            <a:off x="457200" y="762000"/>
            <a:ext cx="8229600" cy="586740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sz="3000" b="1" u="sng" dirty="0">
                <a:solidFill>
                  <a:srgbClr val="FF3300"/>
                </a:solidFill>
                <a:latin typeface="Times New Roman" pitchFamily="18" charset="0"/>
              </a:rPr>
              <a:t>II. </a:t>
            </a:r>
            <a:r>
              <a:rPr lang="en-US" sz="3000" b="1" u="sng" dirty="0" err="1">
                <a:solidFill>
                  <a:srgbClr val="FF3300"/>
                </a:solidFill>
                <a:latin typeface="Times New Roman" pitchFamily="18" charset="0"/>
              </a:rPr>
              <a:t>Ghi</a:t>
            </a:r>
            <a:r>
              <a:rPr lang="en-US" sz="3000" b="1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3000" b="1" u="sng" dirty="0" err="1">
                <a:solidFill>
                  <a:srgbClr val="FF3300"/>
                </a:solidFill>
                <a:latin typeface="Times New Roman" pitchFamily="18" charset="0"/>
              </a:rPr>
              <a:t>nhớ</a:t>
            </a:r>
            <a:r>
              <a:rPr lang="en-US" sz="3000" b="1" dirty="0">
                <a:solidFill>
                  <a:srgbClr val="FF3300"/>
                </a:solidFill>
                <a:latin typeface="Times New Roman" pitchFamily="18" charset="0"/>
              </a:rPr>
              <a:t>:</a:t>
            </a:r>
            <a:r>
              <a:rPr lang="en-US" sz="3000" dirty="0">
                <a:solidFill>
                  <a:srgbClr val="000066"/>
                </a:solidFill>
                <a:latin typeface="Times New Roman" pitchFamily="18" charset="0"/>
              </a:rPr>
              <a:t> </a:t>
            </a:r>
          </a:p>
          <a:p>
            <a:pPr algn="just" eaLnBrk="1" hangingPunct="1">
              <a:buFontTx/>
              <a:buNone/>
            </a:pP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  1.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Trong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bài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văn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kể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chuyện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,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nhiều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khi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ta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phải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kể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lại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lời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nói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và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ý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nghĩ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của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nhân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vật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.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Lời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nói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và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ý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nghĩ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cũng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nói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lên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tính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cách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nhân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vật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và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ý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nghĩa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câu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</a:rPr>
              <a:t>chuyện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</a:rPr>
              <a:t>.</a:t>
            </a:r>
          </a:p>
          <a:p>
            <a:pPr algn="just" eaLnBrk="1" hangingPunct="1">
              <a:buFontTx/>
              <a:buNone/>
            </a:pP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  2.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eaLnBrk="1" hangingPunct="1">
              <a:buFontTx/>
              <a:buNone/>
            </a:pPr>
            <a:r>
              <a:rPr lang="en-US" sz="30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0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 eaLnBrk="1" hangingPunct="1">
              <a:buFontTx/>
              <a:buNone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0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gián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000" dirty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3000" dirty="0">
              <a:solidFill>
                <a:schemeClr val="hlink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2&quot;/&gt;&lt;property id=&quot;20307&quot; value=&quot;257&quot;/&gt;&lt;/object&gt;&lt;object type=&quot;3&quot; unique_id=&quot;10005&quot;&gt;&lt;property id=&quot;20148&quot; value=&quot;5&quot;/&gt;&lt;property id=&quot;20300&quot; value=&quot;Slide 3&quot;/&gt;&lt;property id=&quot;20307&quot; value=&quot;276&quot;/&gt;&lt;/object&gt;&lt;object type=&quot;3&quot; unique_id=&quot;10006&quot;&gt;&lt;property id=&quot;20148&quot; value=&quot;5&quot;/&gt;&lt;property id=&quot;20300&quot; value=&quot;Slide 4&quot;/&gt;&lt;property id=&quot;20307&quot; value=&quot;290&quot;/&gt;&lt;/object&gt;&lt;object type=&quot;3&quot; unique_id=&quot;10007&quot;&gt;&lt;property id=&quot;20148&quot; value=&quot;5&quot;/&gt;&lt;property id=&quot;20300&quot; value=&quot;Slide 5&quot;/&gt;&lt;property id=&quot;20307&quot; value=&quot;300&quot;/&gt;&lt;/object&gt;&lt;object type=&quot;3&quot; unique_id=&quot;10008&quot;&gt;&lt;property id=&quot;20148&quot; value=&quot;5&quot;/&gt;&lt;property id=&quot;20300&quot; value=&quot;Slide 6&quot;/&gt;&lt;property id=&quot;20307&quot; value=&quot;298&quot;/&gt;&lt;/object&gt;&lt;object type=&quot;3&quot; unique_id=&quot;10009&quot;&gt;&lt;property id=&quot;20148&quot; value=&quot;5&quot;/&gt;&lt;property id=&quot;20300&quot; value=&quot;Slide 9&quot;/&gt;&lt;property id=&quot;20307&quot; value=&quot;302&quot;/&gt;&lt;/object&gt;&lt;object type=&quot;3&quot; unique_id=&quot;10010&quot;&gt;&lt;property id=&quot;20148&quot; value=&quot;5&quot;/&gt;&lt;property id=&quot;20300&quot; value=&quot;Slide 10&quot;/&gt;&lt;property id=&quot;20307&quot; value=&quot;318&quot;/&gt;&lt;/object&gt;&lt;object type=&quot;3&quot; unique_id=&quot;10012&quot;&gt;&lt;property id=&quot;20148&quot; value=&quot;5&quot;/&gt;&lt;property id=&quot;20300&quot; value=&quot;Slide 11&quot;/&gt;&lt;property id=&quot;20307&quot; value=&quot;304&quot;/&gt;&lt;/object&gt;&lt;object type=&quot;3&quot; unique_id=&quot;10014&quot;&gt;&lt;property id=&quot;20148&quot; value=&quot;5&quot;/&gt;&lt;property id=&quot;20300&quot; value=&quot;Slide 12&quot;/&gt;&lt;property id=&quot;20307&quot; value=&quot;313&quot;/&gt;&lt;/object&gt;&lt;object type=&quot;3&quot; unique_id=&quot;10015&quot;&gt;&lt;property id=&quot;20148&quot; value=&quot;5&quot;/&gt;&lt;property id=&quot;20300&quot; value=&quot;Slide 13&quot;/&gt;&lt;property id=&quot;20307&quot; value=&quot;311&quot;/&gt;&lt;/object&gt;&lt;object type=&quot;3&quot; unique_id=&quot;10017&quot;&gt;&lt;property id=&quot;20148&quot; value=&quot;5&quot;/&gt;&lt;property id=&quot;20300&quot; value=&quot;Slide 14 - &amp;quot; &amp;quot;&quot;/&gt;&lt;property id=&quot;20307&quot; value=&quot;296&quot;/&gt;&lt;/object&gt;&lt;object type=&quot;3&quot; unique_id=&quot;10018&quot;&gt;&lt;property id=&quot;20148&quot; value=&quot;5&quot;/&gt;&lt;property id=&quot;20300&quot; value=&quot;Slide 15&quot;/&gt;&lt;property id=&quot;20307&quot; value=&quot;279&quot;/&gt;&lt;/object&gt;&lt;object type=&quot;3&quot; unique_id=&quot;10020&quot;&gt;&lt;property id=&quot;20148&quot; value=&quot;5&quot;/&gt;&lt;property id=&quot;20300&quot; value=&quot;Slide 16&quot;/&gt;&lt;property id=&quot;20307&quot; value=&quot;315&quot;/&gt;&lt;/object&gt;&lt;object type=&quot;3&quot; unique_id=&quot;10022&quot;&gt;&lt;property id=&quot;20148&quot; value=&quot;5&quot;/&gt;&lt;property id=&quot;20300&quot; value=&quot;Slide 18&quot;/&gt;&lt;property id=&quot;20307&quot; value=&quot;285&quot;/&gt;&lt;/object&gt;&lt;object type=&quot;3&quot; unique_id=&quot;15355&quot;&gt;&lt;property id=&quot;20148&quot; value=&quot;5&quot;/&gt;&lt;property id=&quot;20300&quot; value=&quot;Slide 1&quot;/&gt;&lt;property id=&quot;20307&quot; value=&quot;319&quot;/&gt;&lt;/object&gt;&lt;object type=&quot;3&quot; unique_id=&quot;15356&quot;&gt;&lt;property id=&quot;20148&quot; value=&quot;5&quot;/&gt;&lt;property id=&quot;20300&quot; value=&quot;Slide 7&quot;/&gt;&lt;property id=&quot;20307&quot; value=&quot;320&quot;/&gt;&lt;/object&gt;&lt;object type=&quot;3&quot; unique_id=&quot;15413&quot;&gt;&lt;property id=&quot;20148&quot; value=&quot;5&quot;/&gt;&lt;property id=&quot;20300&quot; value=&quot;Slide 8&quot;/&gt;&lt;property id=&quot;20307&quot; value=&quot;321&quot;/&gt;&lt;/object&gt;&lt;object type=&quot;3&quot; unique_id=&quot;15453&quot;&gt;&lt;property id=&quot;20148&quot; value=&quot;5&quot;/&gt;&lt;property id=&quot;20300&quot; value=&quot;Slide 17&quot;/&gt;&lt;property id=&quot;20307&quot; value=&quot;322&quot;/&gt;&lt;/object&gt;&lt;/object&gt;&lt;object type=&quot;8&quot; unique_id=&quot;10044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2996</TotalTime>
  <Words>1041</Words>
  <Application>Microsoft Office PowerPoint</Application>
  <PresentationFormat>On-screen Show (4:3)</PresentationFormat>
  <Paragraphs>96</Paragraphs>
  <Slides>18</Slides>
  <Notes>17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</vt:vector>
  </TitlesOfParts>
  <Company>e929_f372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 TRA</dc:creator>
  <cp:lastModifiedBy>A</cp:lastModifiedBy>
  <cp:revision>306</cp:revision>
  <dcterms:created xsi:type="dcterms:W3CDTF">2007-02-28T03:11:48Z</dcterms:created>
  <dcterms:modified xsi:type="dcterms:W3CDTF">2020-09-08T05:15:56Z</dcterms:modified>
</cp:coreProperties>
</file>