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2" r:id="rId1"/>
  </p:sldMasterIdLst>
  <p:notesMasterIdLst>
    <p:notesMasterId r:id="rId12"/>
  </p:notesMasterIdLst>
  <p:handoutMasterIdLst>
    <p:handoutMasterId r:id="rId13"/>
  </p:handoutMasterIdLst>
  <p:sldIdLst>
    <p:sldId id="274" r:id="rId2"/>
    <p:sldId id="283" r:id="rId3"/>
    <p:sldId id="281" r:id="rId4"/>
    <p:sldId id="282" r:id="rId5"/>
    <p:sldId id="284" r:id="rId6"/>
    <p:sldId id="285" r:id="rId7"/>
    <p:sldId id="286" r:id="rId8"/>
    <p:sldId id="287" r:id="rId9"/>
    <p:sldId id="288" r:id="rId10"/>
    <p:sldId id="278" r:id="rId11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00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343" autoAdjust="0"/>
  </p:normalViewPr>
  <p:slideViewPr>
    <p:cSldViewPr snapToGrid="0">
      <p:cViewPr varScale="1">
        <p:scale>
          <a:sx n="75" d="100"/>
          <a:sy n="75" d="100"/>
        </p:scale>
        <p:origin x="300" y="66"/>
      </p:cViewPr>
      <p:guideLst/>
    </p:cSldViewPr>
  </p:slideViewPr>
  <p:outlineViewPr>
    <p:cViewPr>
      <p:scale>
        <a:sx n="33" d="100"/>
        <a:sy n="33" d="100"/>
      </p:scale>
      <p:origin x="0" y="-14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818"/>
    </p:cViewPr>
  </p:sorterViewPr>
  <p:notesViewPr>
    <p:cSldViewPr snapToGrid="0">
      <p:cViewPr>
        <p:scale>
          <a:sx n="93" d="100"/>
          <a:sy n="93" d="100"/>
        </p:scale>
        <p:origin x="66" y="-11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BC200-3814-4299-B011-8F19F0259713}" type="datetimeFigureOut">
              <a:rPr lang="en-US" smtClean="0"/>
              <a:t>05/12/2021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22ADE-77ED-4523-A0E6-92D5B8664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42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00304-078E-4F42-BFC4-EDB98B7356AE}" type="datetimeFigureOut">
              <a:rPr lang="en-US" smtClean="0"/>
              <a:t>05/12/2021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A74B8-E807-42C4-A4AD-2F532B0B1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19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A74B8-E807-42C4-A4AD-2F532B0B14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81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gif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633" y="3343701"/>
            <a:ext cx="9144000" cy="1667516"/>
          </a:xfrm>
        </p:spPr>
        <p:txBody>
          <a:bodyPr anchor="ctr">
            <a:normAutofit/>
          </a:bodyPr>
          <a:lstStyle>
            <a:lvl1pPr algn="l">
              <a:defRPr sz="5400">
                <a:latin typeface="UTM Duepuntozero" panose="0204060305050602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633" y="5119007"/>
            <a:ext cx="9144000" cy="1237343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latin typeface="UTM Duepuntozero" panose="02040603050506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1CA74-CAC5-4020-8697-079ED1D92C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389C3-C83B-4AD5-A21E-522DA13CFE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86" b="93814" l="9756" r="9512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948" y="4909688"/>
            <a:ext cx="1101981" cy="1340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5000" l="3297" r="93407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2554" y="1672202"/>
            <a:ext cx="1318587" cy="136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47" b="89655" l="9375" r="97917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85" y="-1840438"/>
            <a:ext cx="1246496" cy="1242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24" b="97753" l="5495" r="9780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-2269636"/>
            <a:ext cx="1253758" cy="121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851" l="0" r="96591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241" y="2099867"/>
            <a:ext cx="1261281" cy="1243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155" b="96907" l="2532" r="93671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239" y="2039942"/>
            <a:ext cx="1230995" cy="1303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4" descr="Image result for magician clipart"/>
          <p:cNvPicPr>
            <a:picLocks noChangeAspect="1" noChangeArrowheads="1" noCrop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8773" y="743521"/>
            <a:ext cx="2308225" cy="160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4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0888 2.59259E-6 C 0.12852 2.59259E-6 0.17761 -0.19584 0.17761 -0.35463 L 0.17761 -0.70926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354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0.00717 L 0.29036 -0.0088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54" y="-8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9.97466E-18 L -0.01328 0.4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2236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4 0.04028 C -0.03216 0.06713 0.0056 0.15463 0.06354 0.23588 C 0.12383 0.31782 0.18125 0.36342 0.1931 0.33634 C 0.2056 0.30833 0.26211 0.35301 0.32214 0.43611 C 0.37969 0.51782 0.41875 0.60509 0.40703 0.63333 " pathEditMode="relative" rAng="2280000" ptsTypes="AAA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0" y="296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-0.39779 0.01435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71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555 C -0.00716 -0.01759 -0.03164 -0.0294 -0.04063 -0.0294 C -0.09506 -0.0294 -0.15118 0.15949 -0.15118 0.34861 C -0.15118 0.25347 -0.1793 0.15949 -0.2056 0.15949 C -0.23373 0.15949 -0.26003 0.2544 -0.26003 0.34861 C -0.26003 0.30139 -0.27383 0.25347 -0.28802 0.25347 C -0.30209 0.25347 -0.31615 0.30023 -0.31615 0.34861 C -0.31615 0.32431 -0.32331 0.30139 -0.33021 0.30139 C -0.33724 0.30139 -0.34401 0.3257 -0.34401 0.34861 C -0.34401 0.33611 -0.34753 0.32431 -0.35118 0.32431 C -0.353 0.32431 -0.35821 0.33658 -0.35821 0.34861 C -0.35821 0.34259 -0.36003 0.33611 -0.36159 0.33611 C -0.36159 0.33495 -0.36511 0.34213 -0.36511 0.34861 C -0.36511 0.34514 -0.36511 0.34259 -0.3668 0.34259 C -0.3668 0.34421 -0.36875 0.34583 -0.36875 0.34861 C -0.36875 0.34699 -0.36875 0.34514 -0.36875 0.34421 C -0.37058 0.34421 -0.37058 0.34514 -0.37058 0.34699 C -0.3724 0.34699 -0.3724 0.34583 -0.3724 0.34421 C -0.37409 0.34421 -0.37409 0.34514 -0.37409 0.34699 " pathEditMode="relative" rAng="0" ptsTypes="AAAAAAAAAAAAAAAAAAA">
                                      <p:cBhvr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1" y="1650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1.17487 -4.44444E-6 " pathEditMode="relative" rAng="0" ptsTypes="AA">
                                      <p:cBhvr>
                                        <p:cTn id="18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1CA74-CAC5-4020-8697-079ED1D92C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389C3-C83B-4AD5-A21E-522DA13CFE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95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1CA74-CAC5-4020-8697-079ED1D92C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389C3-C83B-4AD5-A21E-522DA13CFE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38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-Bài 5- Phan 2-Chủ đề A-Nội du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D2B39-EB6D-4221-8FBC-AEF76462664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7AEF0F-3B20-4D09-BCE9-D55428049E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275744" y="795485"/>
            <a:ext cx="9784733" cy="777996"/>
          </a:xfrm>
        </p:spPr>
        <p:txBody>
          <a:bodyPr vert="horz" lIns="91440" tIns="45720" rIns="91440" bIns="45720" rtlCol="0">
            <a:noAutofit/>
          </a:bodyPr>
          <a:lstStyle>
            <a:lvl1pPr algn="ctr">
              <a:def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ctr">
              <a:defRPr lang="en-US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>
              <a:defRPr lang="en-US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>
              <a:defRPr lang="en-US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>
              <a:defRPr 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 algn="ctr"/>
            <a:r>
              <a:rPr lang="en-US" dirty="0" smtClean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886" y="5703452"/>
            <a:ext cx="806314" cy="11369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89350" y="0"/>
            <a:ext cx="1202650" cy="102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25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-Bài 5- Phan 2-Chủ đề B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05/12/2021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510139" y="161842"/>
            <a:ext cx="2424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pPr lvl="0"/>
            <a:r>
              <a:rPr lang="en-US" smtClean="0"/>
              <a:t>Chủ đề B. Microsoft Word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848600" y="170428"/>
            <a:ext cx="2797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pPr lvl="0"/>
            <a:r>
              <a:rPr lang="en-US" smtClean="0"/>
              <a:t>Bài 2. Tớ tạo bố cục cho tài liệu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75744" y="795485"/>
            <a:ext cx="9784733" cy="409860"/>
          </a:xfrm>
        </p:spPr>
        <p:txBody>
          <a:bodyPr vert="horz" lIns="91440" tIns="45720" rIns="91440" bIns="45720" rtlCol="0">
            <a:noAutofit/>
          </a:bodyPr>
          <a:lstStyle>
            <a:lvl1pPr algn="ctr">
              <a:defRPr lang="en-US" sz="2000" smtClean="0">
                <a:solidFill>
                  <a:schemeClr val="bg2"/>
                </a:solidFill>
              </a:defRPr>
            </a:lvl1pPr>
            <a:lvl2pPr algn="ctr">
              <a:defRPr lang="en-US" smtClean="0">
                <a:solidFill>
                  <a:schemeClr val="bg2"/>
                </a:solidFill>
              </a:defRPr>
            </a:lvl2pPr>
            <a:lvl3pPr algn="ctr">
              <a:defRPr lang="en-US" sz="2000" smtClean="0">
                <a:solidFill>
                  <a:schemeClr val="bg2"/>
                </a:solidFill>
              </a:defRPr>
            </a:lvl3pPr>
            <a:lvl4pPr algn="ctr">
              <a:defRPr lang="en-US" sz="2000" smtClean="0">
                <a:solidFill>
                  <a:schemeClr val="bg2"/>
                </a:solidFill>
              </a:defRPr>
            </a:lvl4pPr>
            <a:lvl5pPr algn="ctr">
              <a:defRPr lang="en-US" sz="2000">
                <a:solidFill>
                  <a:schemeClr val="bg2"/>
                </a:solidFill>
              </a:defRPr>
            </a:lvl5pPr>
          </a:lstStyle>
          <a:p>
            <a:pPr lvl="0" algn="ctr"/>
            <a:r>
              <a:rPr lang="en-US" smtClean="0"/>
              <a:t>Click to edit Master text styles</a:t>
            </a:r>
          </a:p>
          <a:p>
            <a:pPr lvl="1" algn="ctr"/>
            <a:r>
              <a:rPr lang="en-US" smtClean="0"/>
              <a:t>Second level</a:t>
            </a:r>
          </a:p>
          <a:p>
            <a:pPr lvl="2" algn="ctr"/>
            <a:r>
              <a:rPr lang="en-US" smtClean="0"/>
              <a:t>Third level</a:t>
            </a:r>
          </a:p>
          <a:p>
            <a:pPr lvl="3" algn="ctr"/>
            <a:r>
              <a:rPr lang="en-US" smtClean="0"/>
              <a:t>Fourth level</a:t>
            </a:r>
          </a:p>
          <a:p>
            <a:pPr lvl="4" algn="ctr"/>
            <a:r>
              <a:rPr lang="en-US" smtClean="0"/>
              <a:t>Fifth level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0139" y="5141242"/>
            <a:ext cx="1333500" cy="12816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3663" y="5414628"/>
            <a:ext cx="1711528" cy="10082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81625" y="5414628"/>
            <a:ext cx="1428750" cy="140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83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1CA74-CAC5-4020-8697-079ED1D92C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389C3-C83B-4AD5-A21E-522DA13CFE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09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1CA74-CAC5-4020-8697-079ED1D92C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389C3-C83B-4AD5-A21E-522DA13CFE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83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1CA74-CAC5-4020-8697-079ED1D92C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389C3-C83B-4AD5-A21E-522DA13CFE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62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1CA74-CAC5-4020-8697-079ED1D92C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389C3-C83B-4AD5-A21E-522DA13CFE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76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1CA74-CAC5-4020-8697-079ED1D92C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389C3-C83B-4AD5-A21E-522DA13CFE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92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1CA74-CAC5-4020-8697-079ED1D92C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389C3-C83B-4AD5-A21E-522DA13CFE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81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1CA74-CAC5-4020-8697-079ED1D92C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389C3-C83B-4AD5-A21E-522DA13CFE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84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1CA74-CAC5-4020-8697-079ED1D92C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389C3-C83B-4AD5-A21E-522DA13CFE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80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1CA74-CAC5-4020-8697-079ED1D92C5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389C3-C83B-4AD5-A21E-522DA13CFE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543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Duepuntozer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mp"/><Relationship Id="rId3" Type="http://schemas.openxmlformats.org/officeDocument/2006/relationships/image" Target="../media/image17.jpeg"/><Relationship Id="rId7" Type="http://schemas.openxmlformats.org/officeDocument/2006/relationships/image" Target="../media/image21.tm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11" Type="http://schemas.openxmlformats.org/officeDocument/2006/relationships/slide" Target="slide5.xml"/><Relationship Id="rId5" Type="http://schemas.openxmlformats.org/officeDocument/2006/relationships/image" Target="../media/image19.jpeg"/><Relationship Id="rId10" Type="http://schemas.openxmlformats.org/officeDocument/2006/relationships/image" Target="../media/image24.tmp"/><Relationship Id="rId4" Type="http://schemas.openxmlformats.org/officeDocument/2006/relationships/image" Target="../media/image18.jpeg"/><Relationship Id="rId9" Type="http://schemas.openxmlformats.org/officeDocument/2006/relationships/image" Target="../media/image23.tm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085" y="95534"/>
            <a:ext cx="9144000" cy="97148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4 -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0" y="3794077"/>
            <a:ext cx="11737075" cy="1985749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000" b="1" dirty="0" err="1">
                <a:solidFill>
                  <a:srgbClr val="0070C0"/>
                </a:solidFill>
              </a:rPr>
              <a:t>Chèn</a:t>
            </a:r>
            <a:r>
              <a:rPr lang="en-US" sz="6000" b="1" dirty="0">
                <a:solidFill>
                  <a:srgbClr val="0070C0"/>
                </a:solidFill>
              </a:rPr>
              <a:t> </a:t>
            </a:r>
            <a:r>
              <a:rPr lang="en-US" sz="6000" b="1" dirty="0" err="1">
                <a:solidFill>
                  <a:srgbClr val="0070C0"/>
                </a:solidFill>
              </a:rPr>
              <a:t>và</a:t>
            </a:r>
            <a:r>
              <a:rPr lang="en-US" sz="6000" b="1" dirty="0">
                <a:solidFill>
                  <a:srgbClr val="0070C0"/>
                </a:solidFill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</a:rPr>
              <a:t>xóa</a:t>
            </a:r>
            <a:r>
              <a:rPr lang="en-US" sz="6000" b="1" dirty="0" smtClean="0">
                <a:solidFill>
                  <a:srgbClr val="0070C0"/>
                </a:solidFill>
              </a:rPr>
              <a:t> </a:t>
            </a:r>
            <a:r>
              <a:rPr lang="en-US" sz="6000" b="1" dirty="0" err="1">
                <a:solidFill>
                  <a:srgbClr val="0070C0"/>
                </a:solidFill>
              </a:rPr>
              <a:t>các</a:t>
            </a:r>
            <a:r>
              <a:rPr lang="en-US" sz="6000" b="1" dirty="0">
                <a:solidFill>
                  <a:srgbClr val="0070C0"/>
                </a:solidFill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</a:rPr>
              <a:t>Dòng</a:t>
            </a:r>
            <a:r>
              <a:rPr lang="en-US" sz="6000" b="1" dirty="0" smtClean="0">
                <a:solidFill>
                  <a:srgbClr val="0070C0"/>
                </a:solidFill>
              </a:rPr>
              <a:t>/</a:t>
            </a:r>
            <a:r>
              <a:rPr lang="en-US" sz="6000" b="1" dirty="0" err="1" smtClean="0">
                <a:solidFill>
                  <a:srgbClr val="0070C0"/>
                </a:solidFill>
              </a:rPr>
              <a:t>Cột</a:t>
            </a:r>
            <a:r>
              <a:rPr lang="en-US" sz="6000" b="1" dirty="0" smtClean="0">
                <a:solidFill>
                  <a:srgbClr val="0070C0"/>
                </a:solidFill>
              </a:rPr>
              <a:t>/Ô -</a:t>
            </a:r>
            <a:r>
              <a:rPr lang="en-US" sz="6000" b="1" dirty="0" err="1" smtClean="0">
                <a:solidFill>
                  <a:srgbClr val="0070C0"/>
                </a:solidFill>
              </a:rPr>
              <a:t>Trộn</a:t>
            </a:r>
            <a:r>
              <a:rPr lang="en-US" sz="6000" b="1" dirty="0" smtClean="0">
                <a:solidFill>
                  <a:srgbClr val="0070C0"/>
                </a:solidFill>
              </a:rPr>
              <a:t> </a:t>
            </a:r>
            <a:r>
              <a:rPr lang="en-US" sz="6000" b="1" dirty="0" err="1">
                <a:solidFill>
                  <a:srgbClr val="0070C0"/>
                </a:solidFill>
              </a:rPr>
              <a:t>và</a:t>
            </a:r>
            <a:r>
              <a:rPr lang="en-US" sz="6000" b="1" dirty="0">
                <a:solidFill>
                  <a:srgbClr val="0070C0"/>
                </a:solidFill>
              </a:rPr>
              <a:t> </a:t>
            </a:r>
            <a:r>
              <a:rPr lang="en-US" sz="6000" b="1" dirty="0" err="1">
                <a:solidFill>
                  <a:srgbClr val="0070C0"/>
                </a:solidFill>
              </a:rPr>
              <a:t>tách</a:t>
            </a:r>
            <a:r>
              <a:rPr lang="en-US" sz="6000" b="1" dirty="0">
                <a:solidFill>
                  <a:srgbClr val="0070C0"/>
                </a:solidFill>
              </a:rPr>
              <a:t> </a:t>
            </a:r>
            <a:r>
              <a:rPr lang="en-US" sz="6000" b="1" dirty="0" err="1">
                <a:solidFill>
                  <a:srgbClr val="0070C0"/>
                </a:solidFill>
              </a:rPr>
              <a:t>các</a:t>
            </a:r>
            <a:r>
              <a:rPr lang="en-US" sz="6000" b="1" dirty="0">
                <a:solidFill>
                  <a:srgbClr val="0070C0"/>
                </a:solidFill>
              </a:rPr>
              <a:t> </a:t>
            </a:r>
            <a:r>
              <a:rPr lang="en-US" sz="6000" b="1" dirty="0" smtClean="0">
                <a:solidFill>
                  <a:srgbClr val="0070C0"/>
                </a:solidFill>
              </a:rPr>
              <a:t>ô</a:t>
            </a: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(SGK </a:t>
            </a:r>
            <a:r>
              <a:rPr lang="fr-FR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fr-FR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66-68</a:t>
            </a:r>
            <a:r>
              <a:rPr lang="en-MY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dirty="0">
              <a:ln w="0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31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38083" y="3448476"/>
            <a:ext cx="9144000" cy="1667516"/>
          </a:xfrm>
        </p:spPr>
        <p:txBody>
          <a:bodyPr>
            <a:noAutofit/>
          </a:bodyPr>
          <a:lstStyle/>
          <a:p>
            <a:r>
              <a:rPr lang="en-US" sz="13800" dirty="0" err="1" smtClean="0"/>
              <a:t>Cảm</a:t>
            </a:r>
            <a:r>
              <a:rPr lang="en-US" sz="13800" dirty="0" smtClean="0"/>
              <a:t> </a:t>
            </a:r>
            <a:r>
              <a:rPr lang="en-US" sz="13800" dirty="0" err="1" smtClean="0"/>
              <a:t>ơn</a:t>
            </a:r>
            <a:r>
              <a:rPr lang="en-US" sz="13800" dirty="0" smtClean="0"/>
              <a:t> </a:t>
            </a:r>
            <a:r>
              <a:rPr lang="en-US" sz="13800" dirty="0" err="1" smtClean="0"/>
              <a:t>các</a:t>
            </a:r>
            <a:r>
              <a:rPr lang="en-US" sz="13800" dirty="0" smtClean="0"/>
              <a:t> </a:t>
            </a:r>
            <a:r>
              <a:rPr lang="en-US" sz="13800" dirty="0" err="1" smtClean="0"/>
              <a:t>em</a:t>
            </a:r>
            <a:r>
              <a:rPr lang="en-US" sz="13800" dirty="0" smtClean="0"/>
              <a:t>!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237854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62425" y="174626"/>
            <a:ext cx="7886700" cy="654050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/>
              <a:t>F. </a:t>
            </a:r>
            <a:r>
              <a:rPr lang="en-US" b="1" dirty="0" err="1"/>
              <a:t>Chèn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Xóa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 smtClean="0"/>
              <a:t>Dòng</a:t>
            </a:r>
            <a:r>
              <a:rPr lang="en-US" b="1" dirty="0" smtClean="0"/>
              <a:t>/</a:t>
            </a:r>
            <a:r>
              <a:rPr lang="en-US" b="1" dirty="0" err="1" smtClean="0"/>
              <a:t>Cột</a:t>
            </a:r>
            <a:r>
              <a:rPr lang="en-US" b="1" dirty="0" smtClean="0"/>
              <a:t>/Ô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2228850" y="1162050"/>
            <a:ext cx="94297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chemeClr val="bg1"/>
                </a:solidFill>
              </a:rPr>
              <a:t>Để </a:t>
            </a:r>
            <a:r>
              <a:rPr lang="vi-VN" sz="2000" b="1" dirty="0">
                <a:solidFill>
                  <a:schemeClr val="bg1"/>
                </a:solidFill>
              </a:rPr>
              <a:t>chèn một dòng hoặc một cột đơn</a:t>
            </a:r>
            <a:r>
              <a:rPr lang="vi-VN" sz="2000" dirty="0">
                <a:solidFill>
                  <a:schemeClr val="bg1"/>
                </a:solidFill>
              </a:rPr>
              <a:t>, đặt vị trí con trỏ vào nơi bạn muốn chèn dòng hoặc cột mới. 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 smtClean="0">
                <a:solidFill>
                  <a:schemeClr val="bg1"/>
                </a:solidFill>
              </a:rPr>
              <a:t>Bên </a:t>
            </a:r>
            <a:r>
              <a:rPr lang="vi-VN" sz="2000" dirty="0">
                <a:solidFill>
                  <a:schemeClr val="bg1"/>
                </a:solidFill>
              </a:rPr>
              <a:t>dưới </a:t>
            </a:r>
            <a:r>
              <a:rPr lang="vi-VN" sz="2000" b="1" dirty="0">
                <a:solidFill>
                  <a:schemeClr val="bg1"/>
                </a:solidFill>
              </a:rPr>
              <a:t>Table Tools</a:t>
            </a:r>
            <a:r>
              <a:rPr lang="vi-VN" sz="2000" dirty="0">
                <a:solidFill>
                  <a:schemeClr val="bg1"/>
                </a:solidFill>
              </a:rPr>
              <a:t>, trên thẻ </a:t>
            </a:r>
            <a:r>
              <a:rPr lang="vi-VN" sz="2000" b="1" dirty="0">
                <a:solidFill>
                  <a:schemeClr val="bg1"/>
                </a:solidFill>
              </a:rPr>
              <a:t>Layout</a:t>
            </a:r>
            <a:r>
              <a:rPr lang="vi-VN" sz="2000" dirty="0">
                <a:solidFill>
                  <a:schemeClr val="bg1"/>
                </a:solidFill>
              </a:rPr>
              <a:t>, trong nhóm </a:t>
            </a:r>
            <a:r>
              <a:rPr lang="vi-VN" sz="2000" b="1" dirty="0">
                <a:solidFill>
                  <a:schemeClr val="bg1"/>
                </a:solidFill>
              </a:rPr>
              <a:t>Rows &amp; Columns</a:t>
            </a:r>
            <a:r>
              <a:rPr lang="vi-VN" sz="2000" dirty="0">
                <a:solidFill>
                  <a:schemeClr val="bg1"/>
                </a:solidFill>
              </a:rPr>
              <a:t>, nhấp chuột vào tùy chọn thích hợp.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4686"/>
            <a:ext cx="12239625" cy="14192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14795" y="3709986"/>
            <a:ext cx="1680955" cy="9239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3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50497"/>
              </p:ext>
            </p:extLst>
          </p:nvPr>
        </p:nvGraphicFramePr>
        <p:xfrm>
          <a:off x="3993788" y="1669274"/>
          <a:ext cx="5424984" cy="11873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6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6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6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7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8" name="Abov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51311" y="1748523"/>
            <a:ext cx="570524" cy="960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Below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9098" y="1748523"/>
            <a:ext cx="557512" cy="960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Left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873" y="1748523"/>
            <a:ext cx="623600" cy="960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Right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74"/>
          <a:stretch/>
        </p:blipFill>
        <p:spPr bwMode="auto">
          <a:xfrm>
            <a:off x="8524736" y="1748523"/>
            <a:ext cx="623938" cy="960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Mickey" descr="Image result for mickey mous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2" y="1781363"/>
            <a:ext cx="2233679" cy="274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13961" y="3001636"/>
            <a:ext cx="7753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13961" y="3001636"/>
            <a:ext cx="7753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13961" y="3001636"/>
            <a:ext cx="7753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13961" y="3001636"/>
            <a:ext cx="7753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408913" y="4524479"/>
            <a:ext cx="10322909" cy="1629712"/>
            <a:chOff x="165901" y="4519820"/>
            <a:chExt cx="10322909" cy="1629712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512" y="4519820"/>
              <a:ext cx="7217298" cy="162971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65901" y="5240305"/>
              <a:ext cx="22717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Dòng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tại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5901" y="4859965"/>
              <a:ext cx="22717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Dòng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Arrow Connector 12"/>
            <p:cNvCxnSpPr>
              <a:stCxn id="11" idx="3"/>
            </p:cNvCxnSpPr>
            <p:nvPr/>
          </p:nvCxnSpPr>
          <p:spPr>
            <a:xfrm>
              <a:off x="2437613" y="5501915"/>
              <a:ext cx="101996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2437613" y="5227245"/>
              <a:ext cx="101996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1369218" y="4524479"/>
            <a:ext cx="10362604" cy="1673042"/>
            <a:chOff x="540544" y="3303160"/>
            <a:chExt cx="10362604" cy="1673042"/>
          </a:xfrm>
        </p:grpSpPr>
        <p:sp>
          <p:nvSpPr>
            <p:cNvPr id="44" name="TextBox 43"/>
            <p:cNvSpPr txBox="1"/>
            <p:nvPr/>
          </p:nvSpPr>
          <p:spPr>
            <a:xfrm>
              <a:off x="540544" y="3786285"/>
              <a:ext cx="22717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Dòng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tại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5" name="Picture 44" descr="Screen Clippi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7185" y="3303160"/>
              <a:ext cx="7285963" cy="1673042"/>
            </a:xfrm>
            <a:prstGeom prst="rect">
              <a:avLst/>
            </a:prstGeom>
          </p:spPr>
        </p:pic>
        <p:cxnSp>
          <p:nvCxnSpPr>
            <p:cNvPr id="46" name="Straight Arrow Connector 45"/>
            <p:cNvCxnSpPr>
              <a:stCxn id="44" idx="3"/>
            </p:cNvCxnSpPr>
            <p:nvPr/>
          </p:nvCxnSpPr>
          <p:spPr>
            <a:xfrm>
              <a:off x="2812256" y="4047895"/>
              <a:ext cx="101996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546987" y="4111105"/>
              <a:ext cx="22717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Dòng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2790123" y="4392657"/>
              <a:ext cx="101996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4479111" y="3644986"/>
            <a:ext cx="7102988" cy="3270277"/>
            <a:chOff x="3382706" y="3396088"/>
            <a:chExt cx="7102988" cy="3270277"/>
          </a:xfrm>
        </p:grpSpPr>
        <p:sp>
          <p:nvSpPr>
            <p:cNvPr id="51" name="TextBox 50"/>
            <p:cNvSpPr txBox="1"/>
            <p:nvPr/>
          </p:nvSpPr>
          <p:spPr>
            <a:xfrm>
              <a:off x="5997178" y="3396088"/>
              <a:ext cx="18740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Cột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tại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933250" y="6143145"/>
              <a:ext cx="13532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Cột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3" name="Picture 52" descr="Screen Clippi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2706" y="4387272"/>
              <a:ext cx="7102988" cy="1478079"/>
            </a:xfrm>
            <a:prstGeom prst="rect">
              <a:avLst/>
            </a:prstGeom>
          </p:spPr>
        </p:pic>
        <p:cxnSp>
          <p:nvCxnSpPr>
            <p:cNvPr id="54" name="Straight Arrow Connector 53"/>
            <p:cNvCxnSpPr>
              <a:stCxn id="51" idx="2"/>
            </p:cNvCxnSpPr>
            <p:nvPr/>
          </p:nvCxnSpPr>
          <p:spPr>
            <a:xfrm flipH="1">
              <a:off x="6934199" y="3919308"/>
              <a:ext cx="1" cy="58125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52" idx="0"/>
            </p:cNvCxnSpPr>
            <p:nvPr/>
          </p:nvCxnSpPr>
          <p:spPr>
            <a:xfrm flipH="1" flipV="1">
              <a:off x="5609875" y="5733289"/>
              <a:ext cx="1" cy="40985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4468755" y="3717671"/>
            <a:ext cx="7252912" cy="3191835"/>
            <a:chOff x="2221877" y="2620838"/>
            <a:chExt cx="7252912" cy="3191835"/>
          </a:xfrm>
        </p:grpSpPr>
        <p:pic>
          <p:nvPicPr>
            <p:cNvPr id="58" name="Picture 57" descr="Screen Clippi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1877" y="3483435"/>
              <a:ext cx="7252912" cy="1628235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3593146" y="2620838"/>
              <a:ext cx="18740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Cột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tại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171707" y="5289453"/>
              <a:ext cx="13532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Cột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1" name="Straight Arrow Connector 60"/>
            <p:cNvCxnSpPr>
              <a:stCxn id="59" idx="2"/>
            </p:cNvCxnSpPr>
            <p:nvPr/>
          </p:nvCxnSpPr>
          <p:spPr>
            <a:xfrm flipH="1">
              <a:off x="4530167" y="3144058"/>
              <a:ext cx="1" cy="58125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60" idx="0"/>
            </p:cNvCxnSpPr>
            <p:nvPr/>
          </p:nvCxnSpPr>
          <p:spPr>
            <a:xfrm flipH="1" flipV="1">
              <a:off x="5848332" y="4929191"/>
              <a:ext cx="1" cy="36026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>
            <a:hlinkClick r:id="rId11" action="ppaction://hlinksldjump" tooltip="Nhấp chuột lần lượt vào các hình, kết thúc Slide khi Merge Cell được nhấp chuột"/>
          </p:cNvPr>
          <p:cNvSpPr txBox="1"/>
          <p:nvPr/>
        </p:nvSpPr>
        <p:spPr>
          <a:xfrm>
            <a:off x="3361131" y="1616620"/>
            <a:ext cx="551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8130" y="32683"/>
            <a:ext cx="8924925" cy="1325563"/>
          </a:xfrm>
        </p:spPr>
        <p:txBody>
          <a:bodyPr/>
          <a:lstStyle/>
          <a:p>
            <a:pPr algn="r"/>
            <a:r>
              <a:rPr lang="en-US" b="1" dirty="0">
                <a:latin typeface="+mj-lt"/>
              </a:rPr>
              <a:t>F. </a:t>
            </a:r>
            <a:r>
              <a:rPr lang="en-US" b="1" dirty="0" err="1">
                <a:latin typeface="+mj-lt"/>
              </a:rPr>
              <a:t>Chèn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và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Xóa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các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Dòng</a:t>
            </a:r>
            <a:r>
              <a:rPr lang="en-US" b="1" dirty="0">
                <a:latin typeface="+mj-lt"/>
              </a:rPr>
              <a:t>/</a:t>
            </a:r>
            <a:r>
              <a:rPr lang="en-US" b="1" dirty="0" err="1">
                <a:latin typeface="+mj-lt"/>
              </a:rPr>
              <a:t>Cột</a:t>
            </a:r>
            <a:r>
              <a:rPr lang="en-US" b="1" dirty="0">
                <a:latin typeface="+mj-lt"/>
              </a:rPr>
              <a:t>/Ô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664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3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decel="100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decel="100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" grpId="0"/>
      <p:bldP spid="9" grpId="2"/>
      <p:bldP spid="25" grpId="0"/>
      <p:bldP spid="25" grpId="2"/>
      <p:bldP spid="26" grpId="0"/>
      <p:bldP spid="26" grpId="2"/>
      <p:bldP spid="27" grpId="0"/>
      <p:bldP spid="27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03631" y="981635"/>
            <a:ext cx="1112744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r>
              <a:rPr lang="vi-VN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 </a:t>
            </a:r>
            <a:r>
              <a:rPr lang="vi-V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 dưới đây là cách thêm hàng vào bảng sau khi nó đã được tạo</a:t>
            </a:r>
            <a:r>
              <a:rPr lang="vi-VN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7164" y="2289690"/>
            <a:ext cx="1092037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LcPeriod"/>
            </a:pPr>
            <a:r>
              <a:rPr lang="vi-VN" sz="2800" dirty="0" smtClean="0">
                <a:solidFill>
                  <a:srgbClr val="0070C0"/>
                </a:solidFill>
                <a:latin typeface="+mj-lt"/>
              </a:rPr>
              <a:t>Khi </a:t>
            </a:r>
            <a:r>
              <a:rPr lang="vi-VN" sz="2800" dirty="0">
                <a:solidFill>
                  <a:srgbClr val="0070C0"/>
                </a:solidFill>
                <a:latin typeface="+mj-lt"/>
              </a:rPr>
              <a:t>con trỏ nằm trong ô cuối cùng ở hàng dưới cùng, hãy nhấn </a:t>
            </a:r>
            <a:r>
              <a:rPr lang="vi-VN" sz="2800" b="1" dirty="0">
                <a:solidFill>
                  <a:srgbClr val="0070C0"/>
                </a:solidFill>
                <a:latin typeface="+mj-lt"/>
              </a:rPr>
              <a:t>Tab</a:t>
            </a:r>
            <a:r>
              <a:rPr lang="vi-VN" sz="2800" dirty="0">
                <a:solidFill>
                  <a:srgbClr val="0070C0"/>
                </a:solidFill>
                <a:latin typeface="+mj-lt"/>
              </a:rPr>
              <a:t> trên bàn phím.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eriod"/>
            </a:pPr>
            <a:r>
              <a:rPr lang="vi-VN" sz="2800" dirty="0" smtClean="0">
                <a:solidFill>
                  <a:srgbClr val="0070C0"/>
                </a:solidFill>
                <a:latin typeface="+mj-lt"/>
              </a:rPr>
              <a:t>Nhấp </a:t>
            </a:r>
            <a:r>
              <a:rPr lang="vi-VN" sz="2800" dirty="0">
                <a:solidFill>
                  <a:srgbClr val="0070C0"/>
                </a:solidFill>
                <a:latin typeface="+mj-lt"/>
              </a:rPr>
              <a:t>chuột phải vào hàng dưới cùng rồi nhấp vào </a:t>
            </a:r>
            <a:r>
              <a:rPr lang="vi-VN" sz="2800" b="1" dirty="0">
                <a:solidFill>
                  <a:srgbClr val="0070C0"/>
                </a:solidFill>
                <a:latin typeface="+mj-lt"/>
              </a:rPr>
              <a:t>Merge Cells</a:t>
            </a:r>
            <a:r>
              <a:rPr lang="vi-VN" sz="2800" dirty="0">
                <a:solidFill>
                  <a:srgbClr val="0070C0"/>
                </a:solidFill>
                <a:latin typeface="+mj-lt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eriod"/>
            </a:pPr>
            <a:r>
              <a:rPr lang="vi-VN" sz="2800" dirty="0" smtClean="0">
                <a:solidFill>
                  <a:srgbClr val="0070C0"/>
                </a:solidFill>
                <a:latin typeface="+mj-lt"/>
              </a:rPr>
              <a:t>Không </a:t>
            </a:r>
            <a:r>
              <a:rPr lang="vi-VN" sz="2800" dirty="0">
                <a:solidFill>
                  <a:srgbClr val="0070C0"/>
                </a:solidFill>
                <a:latin typeface="+mj-lt"/>
              </a:rPr>
              <a:t>thể thêm hàng sau khi bảng đã được tạo.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eriod"/>
            </a:pPr>
            <a:r>
              <a:rPr lang="vi-VN" sz="2800" dirty="0" smtClean="0">
                <a:solidFill>
                  <a:srgbClr val="0070C0"/>
                </a:solidFill>
                <a:latin typeface="+mj-lt"/>
              </a:rPr>
              <a:t>Chọn </a:t>
            </a:r>
            <a:r>
              <a:rPr lang="vi-VN" sz="2800" dirty="0">
                <a:solidFill>
                  <a:srgbClr val="0070C0"/>
                </a:solidFill>
                <a:latin typeface="+mj-lt"/>
              </a:rPr>
              <a:t>(</a:t>
            </a:r>
            <a:r>
              <a:rPr lang="vi-VN" sz="2800" b="1" dirty="0">
                <a:solidFill>
                  <a:srgbClr val="0070C0"/>
                </a:solidFill>
                <a:latin typeface="+mj-lt"/>
              </a:rPr>
              <a:t>Highlight</a:t>
            </a:r>
            <a:r>
              <a:rPr lang="vi-VN" sz="2800" dirty="0">
                <a:solidFill>
                  <a:srgbClr val="0070C0"/>
                </a:solidFill>
                <a:latin typeface="+mj-lt"/>
              </a:rPr>
              <a:t>) bảng rồi nhấp chuột vào </a:t>
            </a:r>
            <a:r>
              <a:rPr lang="vi-VN" sz="2800" b="1" dirty="0">
                <a:solidFill>
                  <a:srgbClr val="0070C0"/>
                </a:solidFill>
                <a:latin typeface="+mj-lt"/>
              </a:rPr>
              <a:t>Copy</a:t>
            </a:r>
            <a:r>
              <a:rPr lang="vi-VN" sz="2800" dirty="0">
                <a:solidFill>
                  <a:srgbClr val="0070C0"/>
                </a:solidFill>
                <a:latin typeface="+mj-lt"/>
              </a:rPr>
              <a:t>, sau đó </a:t>
            </a:r>
            <a:r>
              <a:rPr lang="vi-VN" sz="2800" b="1" dirty="0">
                <a:solidFill>
                  <a:srgbClr val="0070C0"/>
                </a:solidFill>
                <a:latin typeface="+mj-lt"/>
              </a:rPr>
              <a:t>Paste</a:t>
            </a:r>
            <a:r>
              <a:rPr lang="vi-VN" sz="2800" dirty="0">
                <a:solidFill>
                  <a:srgbClr val="0070C0"/>
                </a:solidFill>
                <a:latin typeface="+mj-lt"/>
              </a:rPr>
              <a:t> bên dưới bảng.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55541" y="0"/>
            <a:ext cx="4836458" cy="981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dirty="0" err="1" smtClean="0"/>
              <a:t>Mở</a:t>
            </a:r>
            <a:r>
              <a:rPr lang="en-US" dirty="0" smtClean="0"/>
              <a:t> </a:t>
            </a:r>
            <a:r>
              <a:rPr lang="en-US" dirty="0" err="1" smtClean="0"/>
              <a:t>rộng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55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140110"/>
            <a:ext cx="10515600" cy="730250"/>
          </a:xfrm>
        </p:spPr>
        <p:txBody>
          <a:bodyPr/>
          <a:lstStyle/>
          <a:p>
            <a:pPr algn="r"/>
            <a:r>
              <a:rPr lang="en-US" b="1" dirty="0"/>
              <a:t>F. </a:t>
            </a:r>
            <a:r>
              <a:rPr lang="en-US" b="1" dirty="0" err="1"/>
              <a:t>Chèn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Xóa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 smtClean="0"/>
              <a:t>Dòng</a:t>
            </a:r>
            <a:r>
              <a:rPr lang="en-US" b="1" dirty="0" smtClean="0"/>
              <a:t>/</a:t>
            </a:r>
            <a:r>
              <a:rPr lang="en-US" b="1" dirty="0" err="1" smtClean="0"/>
              <a:t>Cột</a:t>
            </a:r>
            <a:r>
              <a:rPr lang="en-US" b="1" dirty="0" smtClean="0"/>
              <a:t>/Ô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2348086" y="1032596"/>
            <a:ext cx="92392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bg1"/>
                </a:solidFill>
                <a:latin typeface="+mj-lt"/>
              </a:rPr>
              <a:t>Để chèn các ô, bên dưới </a:t>
            </a:r>
            <a:r>
              <a:rPr lang="vi-VN" sz="2400" b="1" dirty="0">
                <a:solidFill>
                  <a:schemeClr val="bg1"/>
                </a:solidFill>
                <a:latin typeface="+mj-lt"/>
              </a:rPr>
              <a:t>Table Tools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, trên thẻ </a:t>
            </a:r>
            <a:r>
              <a:rPr lang="vi-VN" sz="2400" b="1" dirty="0">
                <a:solidFill>
                  <a:schemeClr val="bg1"/>
                </a:solidFill>
                <a:latin typeface="+mj-lt"/>
              </a:rPr>
              <a:t>Layout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, trong nhóm </a:t>
            </a:r>
            <a:r>
              <a:rPr lang="vi-VN" sz="2400" b="1" dirty="0">
                <a:solidFill>
                  <a:schemeClr val="bg1"/>
                </a:solidFill>
                <a:latin typeface="+mj-lt"/>
              </a:rPr>
              <a:t>Rows &amp; Columns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bạn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400" dirty="0" smtClean="0">
                <a:solidFill>
                  <a:schemeClr val="bg1"/>
                </a:solidFill>
                <a:latin typeface="+mj-lt"/>
              </a:rPr>
              <a:t>chọn </a:t>
            </a:r>
            <a:r>
              <a:rPr lang="vi-VN" sz="2400" b="1" dirty="0">
                <a:solidFill>
                  <a:schemeClr val="bg1"/>
                </a:solidFill>
                <a:latin typeface="+mj-lt"/>
              </a:rPr>
              <a:t>Dialog box launcher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215" y="2090442"/>
            <a:ext cx="10653520" cy="2862262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276" y="4530607"/>
            <a:ext cx="2392871" cy="20362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43449" y="3105150"/>
            <a:ext cx="200025" cy="1904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1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76400" y="171450"/>
            <a:ext cx="10515600" cy="659010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/>
              <a:t>F. </a:t>
            </a:r>
            <a:r>
              <a:rPr lang="en-US" sz="4000" b="1" dirty="0" err="1"/>
              <a:t>Chèn</a:t>
            </a:r>
            <a:r>
              <a:rPr lang="en-US" sz="4000" b="1" dirty="0"/>
              <a:t> </a:t>
            </a:r>
            <a:r>
              <a:rPr lang="en-US" sz="4000" b="1" dirty="0" err="1"/>
              <a:t>và</a:t>
            </a:r>
            <a:r>
              <a:rPr lang="en-US" sz="4000" b="1" dirty="0"/>
              <a:t> </a:t>
            </a:r>
            <a:r>
              <a:rPr lang="en-US" sz="4000" b="1" dirty="0" err="1"/>
              <a:t>Xóa</a:t>
            </a:r>
            <a:r>
              <a:rPr lang="en-US" sz="4000" b="1" dirty="0"/>
              <a:t> </a:t>
            </a:r>
            <a:r>
              <a:rPr lang="en-US" sz="4000" b="1" dirty="0" err="1"/>
              <a:t>các</a:t>
            </a:r>
            <a:r>
              <a:rPr lang="en-US" sz="4000" b="1" dirty="0"/>
              <a:t> </a:t>
            </a:r>
            <a:r>
              <a:rPr lang="en-US" sz="4000" b="1" dirty="0" err="1" smtClean="0"/>
              <a:t>Dòng</a:t>
            </a:r>
            <a:r>
              <a:rPr lang="en-US" sz="4000" b="1" dirty="0" smtClean="0"/>
              <a:t>/</a:t>
            </a:r>
            <a:r>
              <a:rPr lang="en-US" sz="4000" b="1" dirty="0" err="1" smtClean="0"/>
              <a:t>Cột</a:t>
            </a:r>
            <a:r>
              <a:rPr lang="en-US" sz="4000" b="1" dirty="0" smtClean="0"/>
              <a:t>/Ô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2047875" y="897620"/>
            <a:ext cx="100393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211D1E"/>
                </a:solidFill>
                <a:latin typeface="+mj-lt"/>
              </a:rPr>
              <a:t>Để xóa các ô, </a:t>
            </a:r>
            <a:r>
              <a:rPr lang="vi-VN" sz="2000" dirty="0" smtClean="0">
                <a:solidFill>
                  <a:srgbClr val="211D1E"/>
                </a:solidFill>
                <a:latin typeface="+mj-lt"/>
              </a:rPr>
              <a:t>các</a:t>
            </a:r>
            <a:r>
              <a:rPr lang="en-US" sz="2000" dirty="0" smtClean="0">
                <a:solidFill>
                  <a:srgbClr val="211D1E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rgbClr val="211D1E"/>
                </a:solidFill>
                <a:latin typeface="+mj-lt"/>
              </a:rPr>
              <a:t>cột</a:t>
            </a:r>
            <a:r>
              <a:rPr lang="vi-VN" sz="2000" dirty="0" smtClean="0">
                <a:solidFill>
                  <a:srgbClr val="211D1E"/>
                </a:solidFill>
                <a:latin typeface="+mj-lt"/>
              </a:rPr>
              <a:t>, </a:t>
            </a:r>
            <a:r>
              <a:rPr lang="vi-VN" sz="2000" dirty="0">
                <a:solidFill>
                  <a:srgbClr val="211D1E"/>
                </a:solidFill>
                <a:latin typeface="+mj-lt"/>
              </a:rPr>
              <a:t>các </a:t>
            </a:r>
            <a:r>
              <a:rPr lang="en-US" sz="2000" dirty="0" err="1" smtClean="0">
                <a:solidFill>
                  <a:srgbClr val="211D1E"/>
                </a:solidFill>
                <a:latin typeface="+mj-lt"/>
              </a:rPr>
              <a:t>dòng</a:t>
            </a:r>
            <a:r>
              <a:rPr lang="vi-VN" sz="2000" dirty="0" smtClean="0">
                <a:solidFill>
                  <a:srgbClr val="211D1E"/>
                </a:solidFill>
                <a:latin typeface="+mj-lt"/>
              </a:rPr>
              <a:t> </a:t>
            </a:r>
            <a:r>
              <a:rPr lang="vi-VN" sz="2000" dirty="0">
                <a:solidFill>
                  <a:srgbClr val="211D1E"/>
                </a:solidFill>
                <a:latin typeface="+mj-lt"/>
              </a:rPr>
              <a:t>hoặc cả bảng, bên dưới </a:t>
            </a:r>
            <a:r>
              <a:rPr lang="vi-VN" sz="2000" b="1" dirty="0">
                <a:solidFill>
                  <a:srgbClr val="211D1E"/>
                </a:solidFill>
                <a:latin typeface="+mj-lt"/>
              </a:rPr>
              <a:t>Table Tools</a:t>
            </a:r>
            <a:r>
              <a:rPr lang="vi-VN" sz="2000" dirty="0">
                <a:solidFill>
                  <a:srgbClr val="211D1E"/>
                </a:solidFill>
                <a:latin typeface="+mj-lt"/>
              </a:rPr>
              <a:t>, trên thẻ </a:t>
            </a:r>
            <a:r>
              <a:rPr lang="vi-VN" sz="2000" b="1" dirty="0">
                <a:solidFill>
                  <a:srgbClr val="211D1E"/>
                </a:solidFill>
                <a:latin typeface="+mj-lt"/>
              </a:rPr>
              <a:t>Layout</a:t>
            </a:r>
            <a:r>
              <a:rPr lang="vi-VN" sz="2000" dirty="0">
                <a:solidFill>
                  <a:srgbClr val="211D1E"/>
                </a:solidFill>
                <a:latin typeface="+mj-lt"/>
              </a:rPr>
              <a:t>, trong nhóm </a:t>
            </a:r>
            <a:r>
              <a:rPr lang="vi-VN" sz="2000" b="1" dirty="0">
                <a:solidFill>
                  <a:srgbClr val="211D1E"/>
                </a:solidFill>
                <a:latin typeface="+mj-lt"/>
              </a:rPr>
              <a:t>Rows &amp; </a:t>
            </a:r>
            <a:r>
              <a:rPr lang="vi-VN" sz="2000" b="1" dirty="0" smtClean="0">
                <a:solidFill>
                  <a:srgbClr val="211D1E"/>
                </a:solidFill>
                <a:latin typeface="+mj-lt"/>
              </a:rPr>
              <a:t>Columns</a:t>
            </a:r>
            <a:r>
              <a:rPr lang="en-US" sz="2000" dirty="0" smtClean="0">
                <a:solidFill>
                  <a:srgbClr val="211D1E"/>
                </a:solidFill>
                <a:latin typeface="+mj-lt"/>
              </a:rPr>
              <a:t>; </a:t>
            </a:r>
            <a:r>
              <a:rPr lang="en-US" sz="2000" dirty="0" err="1" smtClean="0">
                <a:solidFill>
                  <a:srgbClr val="211D1E"/>
                </a:solidFill>
              </a:rPr>
              <a:t>hoặc</a:t>
            </a:r>
            <a:r>
              <a:rPr lang="en-US" sz="2000" b="1" dirty="0" smtClean="0">
                <a:solidFill>
                  <a:srgbClr val="211D1E"/>
                </a:solidFill>
              </a:rPr>
              <a:t> </a:t>
            </a:r>
            <a:r>
              <a:rPr lang="en-US" sz="2000" b="1" dirty="0" err="1">
                <a:solidFill>
                  <a:srgbClr val="211D1E"/>
                </a:solidFill>
              </a:rPr>
              <a:t>Nhấp</a:t>
            </a:r>
            <a:r>
              <a:rPr lang="en-US" sz="2000" b="1" dirty="0">
                <a:solidFill>
                  <a:srgbClr val="211D1E"/>
                </a:solidFill>
              </a:rPr>
              <a:t> </a:t>
            </a:r>
            <a:r>
              <a:rPr lang="en-US" sz="2000" b="1" dirty="0" err="1">
                <a:solidFill>
                  <a:srgbClr val="211D1E"/>
                </a:solidFill>
              </a:rPr>
              <a:t>phải</a:t>
            </a:r>
            <a:r>
              <a:rPr lang="en-US" sz="2000" b="1" dirty="0">
                <a:solidFill>
                  <a:srgbClr val="211D1E"/>
                </a:solidFill>
              </a:rPr>
              <a:t> </a:t>
            </a:r>
            <a:r>
              <a:rPr lang="en-US" sz="2000" b="1" dirty="0" err="1">
                <a:solidFill>
                  <a:srgbClr val="211D1E"/>
                </a:solidFill>
              </a:rPr>
              <a:t>chuột</a:t>
            </a:r>
            <a:r>
              <a:rPr lang="en-US" sz="2000" b="1" dirty="0">
                <a:solidFill>
                  <a:srgbClr val="211D1E"/>
                </a:solidFill>
              </a:rPr>
              <a:t>, </a:t>
            </a:r>
            <a:r>
              <a:rPr lang="en-US" sz="2000" b="1" dirty="0" err="1">
                <a:solidFill>
                  <a:srgbClr val="211D1E"/>
                </a:solidFill>
              </a:rPr>
              <a:t>xuất</a:t>
            </a:r>
            <a:r>
              <a:rPr lang="en-US" sz="2000" b="1" dirty="0">
                <a:solidFill>
                  <a:srgbClr val="211D1E"/>
                </a:solidFill>
              </a:rPr>
              <a:t> </a:t>
            </a:r>
            <a:r>
              <a:rPr lang="en-US" sz="2000" b="1" dirty="0" err="1">
                <a:solidFill>
                  <a:srgbClr val="211D1E"/>
                </a:solidFill>
              </a:rPr>
              <a:t>hiện</a:t>
            </a:r>
            <a:r>
              <a:rPr lang="en-US" sz="2000" b="1" dirty="0">
                <a:solidFill>
                  <a:srgbClr val="211D1E"/>
                </a:solidFill>
              </a:rPr>
              <a:t> Screen </a:t>
            </a:r>
            <a:r>
              <a:rPr lang="en-US" sz="2000" b="1" dirty="0" smtClean="0">
                <a:solidFill>
                  <a:srgbClr val="211D1E"/>
                </a:solidFill>
              </a:rPr>
              <a:t>Tip,</a:t>
            </a:r>
            <a:r>
              <a:rPr lang="vi-VN" sz="2000" dirty="0" smtClean="0">
                <a:solidFill>
                  <a:srgbClr val="211D1E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rgbClr val="211D1E"/>
                </a:solidFill>
                <a:latin typeface="+mj-lt"/>
              </a:rPr>
              <a:t>bạn</a:t>
            </a:r>
            <a:r>
              <a:rPr lang="en-US" sz="2000" dirty="0" smtClean="0">
                <a:solidFill>
                  <a:srgbClr val="211D1E"/>
                </a:solidFill>
                <a:latin typeface="+mj-lt"/>
              </a:rPr>
              <a:t> </a:t>
            </a:r>
            <a:r>
              <a:rPr lang="vi-VN" sz="2000" dirty="0" smtClean="0">
                <a:solidFill>
                  <a:srgbClr val="211D1E"/>
                </a:solidFill>
                <a:latin typeface="+mj-lt"/>
              </a:rPr>
              <a:t>nhấp </a:t>
            </a:r>
            <a:r>
              <a:rPr lang="vi-VN" sz="2000" dirty="0">
                <a:solidFill>
                  <a:srgbClr val="211D1E"/>
                </a:solidFill>
                <a:latin typeface="+mj-lt"/>
              </a:rPr>
              <a:t>chuột vào mũi tên của </a:t>
            </a:r>
            <a:r>
              <a:rPr lang="vi-VN" sz="2000" b="1" dirty="0" smtClean="0">
                <a:solidFill>
                  <a:srgbClr val="211D1E"/>
                </a:solidFill>
                <a:latin typeface="+mj-lt"/>
              </a:rPr>
              <a:t>Delete</a:t>
            </a:r>
            <a:r>
              <a:rPr lang="en-US" sz="2000" b="1" dirty="0" smtClean="0">
                <a:solidFill>
                  <a:srgbClr val="211D1E"/>
                </a:solidFill>
                <a:latin typeface="+mj-lt"/>
              </a:rPr>
              <a:t> </a:t>
            </a:r>
            <a:r>
              <a:rPr lang="vi-VN" sz="2000" dirty="0" smtClean="0">
                <a:solidFill>
                  <a:srgbClr val="211D1E"/>
                </a:solidFill>
                <a:latin typeface="+mj-lt"/>
              </a:rPr>
              <a:t>và </a:t>
            </a:r>
            <a:r>
              <a:rPr lang="vi-VN" sz="2000" dirty="0">
                <a:solidFill>
                  <a:srgbClr val="211D1E"/>
                </a:solidFill>
                <a:latin typeface="+mj-lt"/>
              </a:rPr>
              <a:t>sau đó lựa chọn tùy chọn thích hợp. </a:t>
            </a:r>
            <a:endParaRPr lang="vi-VN" sz="20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2496183"/>
            <a:ext cx="10887075" cy="198484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270" y="4052886"/>
            <a:ext cx="2054150" cy="230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5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71725" y="1010348"/>
            <a:ext cx="9753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bg1"/>
                </a:solidFill>
                <a:latin typeface="+mj-lt"/>
              </a:rPr>
              <a:t>Để </a:t>
            </a:r>
            <a:r>
              <a:rPr lang="vi-VN" sz="2400" b="1" dirty="0">
                <a:solidFill>
                  <a:schemeClr val="bg1"/>
                </a:solidFill>
                <a:latin typeface="+mj-lt"/>
              </a:rPr>
              <a:t>xóa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 các </a:t>
            </a:r>
            <a:r>
              <a:rPr lang="vi-VN" sz="2400" b="1" dirty="0">
                <a:solidFill>
                  <a:schemeClr val="bg1"/>
                </a:solidFill>
                <a:latin typeface="+mj-lt"/>
              </a:rPr>
              <a:t>ô riêng rẽ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, bên dưới </a:t>
            </a:r>
            <a:r>
              <a:rPr lang="vi-VN" sz="2400" b="1" dirty="0">
                <a:solidFill>
                  <a:schemeClr val="bg1"/>
                </a:solidFill>
                <a:latin typeface="+mj-lt"/>
              </a:rPr>
              <a:t>Table Tools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, trên thẻ </a:t>
            </a:r>
            <a:r>
              <a:rPr lang="vi-VN" sz="2400" b="1" dirty="0">
                <a:solidFill>
                  <a:schemeClr val="bg1"/>
                </a:solidFill>
                <a:latin typeface="+mj-lt"/>
              </a:rPr>
              <a:t>Layout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, trong nhóm </a:t>
            </a:r>
            <a:r>
              <a:rPr lang="vi-VN" sz="2400" b="1" dirty="0">
                <a:solidFill>
                  <a:schemeClr val="bg1"/>
                </a:solidFill>
                <a:latin typeface="+mj-lt"/>
              </a:rPr>
              <a:t>Rows &amp; Columns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, nhấp chuột vào mũi tên của </a:t>
            </a:r>
            <a:r>
              <a:rPr lang="vi-VN" sz="2400" b="1" dirty="0">
                <a:solidFill>
                  <a:schemeClr val="bg1"/>
                </a:solidFill>
                <a:latin typeface="+mj-lt"/>
              </a:rPr>
              <a:t>Delete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, chọn </a:t>
            </a:r>
            <a:r>
              <a:rPr lang="vi-VN" sz="2400" b="1" dirty="0">
                <a:solidFill>
                  <a:schemeClr val="bg1"/>
                </a:solidFill>
                <a:latin typeface="+mj-lt"/>
              </a:rPr>
              <a:t>Delete </a:t>
            </a:r>
            <a:r>
              <a:rPr lang="vi-VN" sz="2400" b="1" dirty="0" smtClean="0">
                <a:solidFill>
                  <a:schemeClr val="bg1"/>
                </a:solidFill>
                <a:latin typeface="+mj-lt"/>
              </a:rPr>
              <a:t>Cells 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và sau đó lựa chọn tùy chọn thích hợp. 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192" y="2985290"/>
            <a:ext cx="3733858" cy="3083261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1676400" y="171450"/>
            <a:ext cx="10515600" cy="659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smtClean="0"/>
              <a:t>F. Chèn và Xóa các Dòng/Cột/Ô</a:t>
            </a:r>
            <a:endParaRPr lang="en-US" sz="4000" b="1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170" y="2944562"/>
            <a:ext cx="2814430" cy="31647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29170" y="4312609"/>
            <a:ext cx="2814430" cy="4286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8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589114" y="128823"/>
            <a:ext cx="10469216" cy="78084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4400" b="1" dirty="0" smtClean="0">
                <a:latin typeface="+mj-lt"/>
              </a:rPr>
              <a:t>G. </a:t>
            </a:r>
            <a:r>
              <a:rPr lang="en-US" sz="4400" b="1" dirty="0" err="1">
                <a:latin typeface="+mj-lt"/>
              </a:rPr>
              <a:t>Trộn</a:t>
            </a:r>
            <a:r>
              <a:rPr lang="en-US" sz="4400" b="1" dirty="0">
                <a:latin typeface="+mj-lt"/>
              </a:rPr>
              <a:t> </a:t>
            </a:r>
            <a:r>
              <a:rPr lang="en-US" sz="4400" b="1" dirty="0" err="1">
                <a:latin typeface="+mj-lt"/>
              </a:rPr>
              <a:t>và</a:t>
            </a:r>
            <a:r>
              <a:rPr lang="en-US" sz="4400" b="1" dirty="0">
                <a:latin typeface="+mj-lt"/>
              </a:rPr>
              <a:t> </a:t>
            </a:r>
            <a:r>
              <a:rPr lang="en-US" sz="4400" b="1" dirty="0" err="1">
                <a:latin typeface="+mj-lt"/>
              </a:rPr>
              <a:t>tách</a:t>
            </a:r>
            <a:r>
              <a:rPr lang="en-US" sz="4400" b="1" dirty="0">
                <a:latin typeface="+mj-lt"/>
              </a:rPr>
              <a:t> </a:t>
            </a:r>
            <a:r>
              <a:rPr lang="en-US" sz="4400" b="1" dirty="0" err="1">
                <a:latin typeface="+mj-lt"/>
              </a:rPr>
              <a:t>các</a:t>
            </a:r>
            <a:r>
              <a:rPr lang="en-US" sz="4400" b="1" dirty="0">
                <a:latin typeface="+mj-lt"/>
              </a:rPr>
              <a:t> </a:t>
            </a:r>
            <a:r>
              <a:rPr lang="en-US" sz="4400" b="1" dirty="0" smtClean="0">
                <a:latin typeface="+mj-lt"/>
              </a:rPr>
              <a:t>ô</a:t>
            </a:r>
            <a:endParaRPr lang="en-US" sz="44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08057" y="952992"/>
            <a:ext cx="91042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bg1"/>
                </a:solidFill>
                <a:latin typeface="+mj-lt"/>
              </a:rPr>
              <a:t>Để </a:t>
            </a:r>
            <a:r>
              <a:rPr lang="vi-VN" sz="2400" b="1" dirty="0">
                <a:solidFill>
                  <a:schemeClr val="bg1"/>
                </a:solidFill>
                <a:latin typeface="+mj-lt"/>
              </a:rPr>
              <a:t>trộn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 ô, chọn các ô cần trộn và sau đó bên dưới </a:t>
            </a:r>
            <a:r>
              <a:rPr lang="vi-VN" sz="2400" b="1" dirty="0">
                <a:solidFill>
                  <a:schemeClr val="bg1"/>
                </a:solidFill>
                <a:latin typeface="+mj-lt"/>
              </a:rPr>
              <a:t>Table Tools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, trên thẻ </a:t>
            </a:r>
            <a:r>
              <a:rPr lang="vi-VN" sz="2400" b="1" dirty="0">
                <a:solidFill>
                  <a:schemeClr val="bg1"/>
                </a:solidFill>
                <a:latin typeface="+mj-lt"/>
              </a:rPr>
              <a:t>Layout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, trong nhóm </a:t>
            </a:r>
            <a:r>
              <a:rPr lang="vi-VN" sz="2400" b="1" dirty="0">
                <a:solidFill>
                  <a:schemeClr val="bg1"/>
                </a:solidFill>
                <a:latin typeface="+mj-lt"/>
              </a:rPr>
              <a:t>Merge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hoặc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Nhấp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phải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chuột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bạn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400" dirty="0" smtClean="0">
                <a:solidFill>
                  <a:schemeClr val="bg1"/>
                </a:solidFill>
                <a:latin typeface="+mj-lt"/>
              </a:rPr>
              <a:t>chọn </a:t>
            </a:r>
            <a:r>
              <a:rPr lang="vi-VN" sz="2400" b="1" dirty="0">
                <a:solidFill>
                  <a:schemeClr val="bg1"/>
                </a:solidFill>
                <a:latin typeface="+mj-lt"/>
              </a:rPr>
              <a:t>Merge Cells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.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890518" y="2219662"/>
            <a:ext cx="7866408" cy="4433239"/>
            <a:chOff x="3822010" y="2424761"/>
            <a:chExt cx="7866408" cy="443323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22010" y="2424761"/>
              <a:ext cx="7866408" cy="443323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435725" y="2773005"/>
              <a:ext cx="322884" cy="46549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552762" y="2600326"/>
              <a:ext cx="410816" cy="17267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41945" y="2424761"/>
              <a:ext cx="789329" cy="17556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63944" y="4615041"/>
              <a:ext cx="919506" cy="17556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981986" y="5223682"/>
            <a:ext cx="7124185" cy="1566800"/>
            <a:chOff x="2809725" y="2790752"/>
            <a:chExt cx="7124185" cy="1566800"/>
          </a:xfrm>
        </p:grpSpPr>
        <p:pic>
          <p:nvPicPr>
            <p:cNvPr id="14" name="Picture 1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9725" y="2790752"/>
              <a:ext cx="3204819" cy="1566800"/>
            </a:xfrm>
            <a:prstGeom prst="rect">
              <a:avLst/>
            </a:prstGeom>
          </p:spPr>
        </p:pic>
        <p:pic>
          <p:nvPicPr>
            <p:cNvPr id="15" name="Picture 14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7579" y="2812117"/>
              <a:ext cx="3176331" cy="1524069"/>
            </a:xfrm>
            <a:prstGeom prst="rect">
              <a:avLst/>
            </a:prstGeom>
          </p:spPr>
        </p:pic>
        <p:cxnSp>
          <p:nvCxnSpPr>
            <p:cNvPr id="16" name="Straight Arrow Connector 15"/>
            <p:cNvCxnSpPr>
              <a:stCxn id="14" idx="3"/>
              <a:endCxn id="15" idx="1"/>
            </p:cNvCxnSpPr>
            <p:nvPr/>
          </p:nvCxnSpPr>
          <p:spPr>
            <a:xfrm>
              <a:off x="6014544" y="3574152"/>
              <a:ext cx="74303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528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030" y="2259405"/>
            <a:ext cx="8651143" cy="420121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127065" y="168571"/>
            <a:ext cx="9783762" cy="409575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4400" b="1" dirty="0" smtClean="0">
                <a:latin typeface="+mj-lt"/>
              </a:rPr>
              <a:t>G. </a:t>
            </a:r>
            <a:r>
              <a:rPr lang="en-US" sz="4400" b="1" dirty="0" err="1">
                <a:latin typeface="+mj-lt"/>
              </a:rPr>
              <a:t>Trộn</a:t>
            </a:r>
            <a:r>
              <a:rPr lang="en-US" sz="4400" b="1" dirty="0">
                <a:latin typeface="+mj-lt"/>
              </a:rPr>
              <a:t> </a:t>
            </a:r>
            <a:r>
              <a:rPr lang="en-US" sz="4400" b="1" dirty="0" err="1">
                <a:latin typeface="+mj-lt"/>
              </a:rPr>
              <a:t>và</a:t>
            </a:r>
            <a:r>
              <a:rPr lang="en-US" sz="4400" b="1" dirty="0">
                <a:latin typeface="+mj-lt"/>
              </a:rPr>
              <a:t> </a:t>
            </a:r>
            <a:r>
              <a:rPr lang="en-US" sz="4400" b="1" dirty="0" err="1">
                <a:latin typeface="+mj-lt"/>
              </a:rPr>
              <a:t>tách</a:t>
            </a:r>
            <a:r>
              <a:rPr lang="en-US" sz="4400" b="1" dirty="0">
                <a:latin typeface="+mj-lt"/>
              </a:rPr>
              <a:t> </a:t>
            </a:r>
            <a:r>
              <a:rPr lang="en-US" sz="4400" b="1" dirty="0" err="1">
                <a:latin typeface="+mj-lt"/>
              </a:rPr>
              <a:t>các</a:t>
            </a:r>
            <a:r>
              <a:rPr lang="en-US" sz="4400" b="1" dirty="0">
                <a:latin typeface="+mj-lt"/>
              </a:rPr>
              <a:t> </a:t>
            </a:r>
            <a:r>
              <a:rPr lang="en-US" sz="4400" b="1" dirty="0" smtClean="0">
                <a:latin typeface="+mj-lt"/>
              </a:rPr>
              <a:t>ô</a:t>
            </a:r>
            <a:endParaRPr lang="en-US" sz="44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0273" y="956465"/>
            <a:ext cx="9457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bg1"/>
                </a:solidFill>
                <a:latin typeface="+mj-lt"/>
              </a:rPr>
              <a:t>Để </a:t>
            </a:r>
            <a:r>
              <a:rPr lang="vi-VN" sz="2400" b="1" dirty="0" smtClean="0">
                <a:solidFill>
                  <a:schemeClr val="bg1"/>
                </a:solidFill>
                <a:latin typeface="+mj-lt"/>
              </a:rPr>
              <a:t>t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ách</a:t>
            </a:r>
            <a:r>
              <a:rPr lang="vi-VN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ô, chọn </a:t>
            </a:r>
            <a:r>
              <a:rPr lang="vi-VN" sz="2400" dirty="0" smtClean="0">
                <a:solidFill>
                  <a:schemeClr val="bg1"/>
                </a:solidFill>
                <a:latin typeface="+mj-lt"/>
              </a:rPr>
              <a:t>ô 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cần </a:t>
            </a:r>
            <a:r>
              <a:rPr lang="vi-VN" sz="2400" dirty="0" smtClean="0">
                <a:solidFill>
                  <a:schemeClr val="bg1"/>
                </a:solidFill>
                <a:latin typeface="+mj-lt"/>
              </a:rPr>
              <a:t>t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ách</a:t>
            </a:r>
            <a:r>
              <a:rPr lang="vi-VN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và sau đó bên dưới </a:t>
            </a:r>
            <a:r>
              <a:rPr lang="vi-VN" sz="2400" b="1" dirty="0">
                <a:solidFill>
                  <a:schemeClr val="bg1"/>
                </a:solidFill>
                <a:latin typeface="+mj-lt"/>
              </a:rPr>
              <a:t>Table Tools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, trên thẻ </a:t>
            </a:r>
            <a:r>
              <a:rPr lang="vi-VN" sz="2400" b="1" dirty="0">
                <a:solidFill>
                  <a:schemeClr val="bg1"/>
                </a:solidFill>
                <a:latin typeface="+mj-lt"/>
              </a:rPr>
              <a:t>Layout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, trong nhóm </a:t>
            </a:r>
            <a:r>
              <a:rPr lang="vi-VN" sz="2400" b="1" dirty="0">
                <a:solidFill>
                  <a:schemeClr val="bg1"/>
                </a:solidFill>
                <a:latin typeface="+mj-lt"/>
              </a:rPr>
              <a:t>Merge</a:t>
            </a:r>
            <a:r>
              <a:rPr lang="vi-VN" sz="2400" dirty="0" smtClean="0">
                <a:solidFill>
                  <a:schemeClr val="bg1"/>
                </a:solidFill>
                <a:latin typeface="+mj-lt"/>
              </a:rPr>
              <a:t>,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hoặc</a:t>
            </a:r>
            <a:r>
              <a:rPr lang="vi-VN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Nhấp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phải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chuột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bạn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400" dirty="0" smtClean="0">
                <a:solidFill>
                  <a:schemeClr val="bg1"/>
                </a:solidFill>
                <a:latin typeface="+mj-lt"/>
              </a:rPr>
              <a:t>chọn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Split</a:t>
            </a:r>
            <a:r>
              <a:rPr lang="vi-VN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400" b="1" dirty="0">
                <a:solidFill>
                  <a:schemeClr val="bg1"/>
                </a:solidFill>
                <a:latin typeface="+mj-lt"/>
              </a:rPr>
              <a:t>Cells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.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197" y="3571875"/>
            <a:ext cx="3226428" cy="25379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60149" y="5281302"/>
            <a:ext cx="957129" cy="2050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60984" y="2259406"/>
            <a:ext cx="814179" cy="1761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32784" y="2606468"/>
            <a:ext cx="305929" cy="5127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32727" y="2444098"/>
            <a:ext cx="459528" cy="1709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8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Tin 4 - Tuần 12"/>
  <p:tag name="ISPRING_FIRST_PUBLISH" val="1"/>
</p:tagLst>
</file>

<file path=ppt/theme/theme1.xml><?xml version="1.0" encoding="utf-8"?>
<a:theme xmlns:a="http://schemas.openxmlformats.org/drawingml/2006/main" name="IC3 Spark">
  <a:themeElements>
    <a:clrScheme name="Custom 1">
      <a:dk1>
        <a:srgbClr val="FF0000"/>
      </a:dk1>
      <a:lt1>
        <a:srgbClr val="002060"/>
      </a:lt1>
      <a:dk2>
        <a:srgbClr val="FFFFFF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3 Spark" id="{F708D391-5E25-4EA8-8D84-6B4D7E82B245}" vid="{99BD5698-61F0-43FB-A25E-A119831677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458</Words>
  <Application>Microsoft Office PowerPoint</Application>
  <PresentationFormat>Widescreen</PresentationFormat>
  <Paragraphs>38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UTM Duepuntozero</vt:lpstr>
      <vt:lpstr>Wingdings</vt:lpstr>
      <vt:lpstr>IC3 Spark</vt:lpstr>
      <vt:lpstr>Tin 4 - Tuần 14</vt:lpstr>
      <vt:lpstr>F. Chèn và Xóa các Dòng/Cột/Ô</vt:lpstr>
      <vt:lpstr>F. Chèn và Xóa các Dòng/Cột/Ô</vt:lpstr>
      <vt:lpstr>PowerPoint Presentation</vt:lpstr>
      <vt:lpstr>F. Chèn và Xóa các Dòng/Cột/Ô</vt:lpstr>
      <vt:lpstr>F. Chèn và Xóa các Dòng/Cột/Ô</vt:lpstr>
      <vt:lpstr>PowerPoint Presentation</vt:lpstr>
      <vt:lpstr>PowerPoint Presentation</vt:lpstr>
      <vt:lpstr>PowerPoint Presentation</vt:lpstr>
      <vt:lpstr>Cảm ơn các em!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2021-12-03T09:37:22Z</dcterms:created>
  <dcterms:modified xsi:type="dcterms:W3CDTF">2021-12-06T00:58:21Z</dcterms:modified>
</cp:coreProperties>
</file>