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RX34jOatdzeerIVolTszHO/ts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Title and Content">
  <p:cSld name="54_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and Content">
  <p:cSld name="27_Title and Conten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and Content">
  <p:cSld name="26_Title and Conte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and Content">
  <p:cSld name="25_Title and Conte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and Content">
  <p:cSld name="24_Title and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Title and Content">
  <p:cSld name="53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Title and Content">
  <p:cSld name="52_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6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6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4" name="Google Shape;364;p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7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6" name="Google Shape;366;p7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82" name="Google Shape;382;p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3" name="Google Shape;38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0" name="Google Shape;39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Phần 2-Chủ đề A-Bài 1-Nội dung">
  <p:cSld name="4-Phần 2-Chủ đề A-Bài 1-Nội dung">
    <p:bg>
      <p:bgPr>
        <a:solidFill>
          <a:schemeClr val="dk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9" name="Google Shape;409;p77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77"/>
          <p:cNvSpPr txBox="1"/>
          <p:nvPr/>
        </p:nvSpPr>
        <p:spPr>
          <a:xfrm>
            <a:off x="510141" y="161843"/>
            <a:ext cx="65407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Chủ đề A. Các tính năng phổ biến trong phần mềm ứng dụng</a:t>
            </a:r>
            <a:endParaRPr/>
          </a:p>
        </p:txBody>
      </p:sp>
      <p:sp>
        <p:nvSpPr>
          <p:cNvPr id="411" name="Google Shape;411;p77"/>
          <p:cNvSpPr txBox="1"/>
          <p:nvPr/>
        </p:nvSpPr>
        <p:spPr>
          <a:xfrm>
            <a:off x="7286626" y="190254"/>
            <a:ext cx="39745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1. Các tính năng mà ai cũng phải biết</a:t>
            </a:r>
            <a:endParaRPr/>
          </a:p>
        </p:txBody>
      </p:sp>
      <p:sp>
        <p:nvSpPr>
          <p:cNvPr id="412" name="Google Shape;412;p7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49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1pPr>
            <a:lvl2pPr marL="914400" lvl="1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2pPr>
            <a:lvl3pPr marL="1371600" lvl="2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3pPr>
            <a:lvl4pPr marL="1828800" lvl="3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4pPr>
            <a:lvl5pPr marL="2286000" lvl="4" indent="-355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•"/>
              <a:defRPr sz="2000"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3" name="Google Shape;413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8650" y="5017926"/>
            <a:ext cx="1428751" cy="141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7391" y="5472608"/>
            <a:ext cx="1447800" cy="950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40651" y="5937587"/>
            <a:ext cx="1905000" cy="8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1112" y="5956571"/>
            <a:ext cx="1909779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3827" y="5937587"/>
            <a:ext cx="1909779" cy="850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68">
            <a:alphaModFix/>
          </a:blip>
          <a:srcRect/>
          <a:stretch/>
        </p:blipFill>
        <p:spPr>
          <a:xfrm>
            <a:off x="167841" y="52233"/>
            <a:ext cx="1075713" cy="975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8121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" y="3"/>
            <a:ext cx="12161838" cy="68432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"/>
          <p:cNvSpPr/>
          <p:nvPr/>
        </p:nvSpPr>
        <p:spPr>
          <a:xfrm>
            <a:off x="551680" y="1635511"/>
            <a:ext cx="11106053" cy="8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Chào mừng các con đến với môn Tin học</a:t>
            </a:r>
            <a:endParaRPr sz="4800" b="0" i="0" u="none" strike="noStrike" cap="non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4" name="Google Shape;424;p1"/>
          <p:cNvSpPr/>
          <p:nvPr/>
        </p:nvSpPr>
        <p:spPr>
          <a:xfrm>
            <a:off x="3377538" y="2885573"/>
            <a:ext cx="5869701" cy="92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00" tIns="45600" rIns="91200" bIns="456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7300"/>
                </a:solidFill>
                <a:latin typeface="Times"/>
                <a:ea typeface="Times"/>
                <a:cs typeface="Times"/>
                <a:sym typeface="Times"/>
              </a:rPr>
              <a:t>LỚP 4 – TUẦN 10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34">
        <p:circle/>
      </p:transition>
    </mc:Choice>
    <mc:Fallback xmlns="">
      <p:transition spd="slow" advTm="6034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"/>
          <p:cNvSpPr/>
          <p:nvPr/>
        </p:nvSpPr>
        <p:spPr>
          <a:xfrm>
            <a:off x="-30129" y="-39851"/>
            <a:ext cx="12230101" cy="68580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3"/>
          <p:cNvGrpSpPr/>
          <p:nvPr/>
        </p:nvGrpSpPr>
        <p:grpSpPr>
          <a:xfrm>
            <a:off x="5206494" y="2596898"/>
            <a:ext cx="6934527" cy="4286207"/>
            <a:chOff x="6143732" y="3364655"/>
            <a:chExt cx="5951502" cy="3513925"/>
          </a:xfrm>
        </p:grpSpPr>
        <p:sp>
          <p:nvSpPr>
            <p:cNvPr id="446" name="Google Shape;446;p3"/>
            <p:cNvSpPr/>
            <p:nvPr/>
          </p:nvSpPr>
          <p:spPr>
            <a:xfrm>
              <a:off x="8405487" y="3364655"/>
              <a:ext cx="3248732" cy="3493345"/>
            </a:xfrm>
            <a:custGeom>
              <a:avLst/>
              <a:gdLst/>
              <a:ahLst/>
              <a:cxnLst/>
              <a:rect l="l" t="t" r="r" b="b"/>
              <a:pathLst>
                <a:path w="3248732" h="3493345" extrusionOk="0">
                  <a:moveTo>
                    <a:pt x="2948140" y="930"/>
                  </a:moveTo>
                  <a:cubicBezTo>
                    <a:pt x="3010644" y="5660"/>
                    <a:pt x="3072453" y="28463"/>
                    <a:pt x="3125296" y="70302"/>
                  </a:cubicBezTo>
                  <a:cubicBezTo>
                    <a:pt x="3266210" y="181871"/>
                    <a:pt x="3289998" y="386549"/>
                    <a:pt x="3178429" y="527462"/>
                  </a:cubicBezTo>
                  <a:lnTo>
                    <a:pt x="830182" y="3493345"/>
                  </a:lnTo>
                  <a:lnTo>
                    <a:pt x="0" y="3493345"/>
                  </a:lnTo>
                  <a:lnTo>
                    <a:pt x="2668136" y="123436"/>
                  </a:lnTo>
                  <a:cubicBezTo>
                    <a:pt x="2737867" y="35364"/>
                    <a:pt x="2843967" y="-6955"/>
                    <a:pt x="2948140" y="93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084333" y="3935909"/>
              <a:ext cx="3003128" cy="2922091"/>
            </a:xfrm>
            <a:custGeom>
              <a:avLst/>
              <a:gdLst/>
              <a:ahLst/>
              <a:cxnLst/>
              <a:rect l="l" t="t" r="r" b="b"/>
              <a:pathLst>
                <a:path w="3003128" h="2922091" extrusionOk="0">
                  <a:moveTo>
                    <a:pt x="2573868" y="1329"/>
                  </a:moveTo>
                  <a:cubicBezTo>
                    <a:pt x="2663127" y="8084"/>
                    <a:pt x="2751392" y="40649"/>
                    <a:pt x="2826855" y="100397"/>
                  </a:cubicBezTo>
                  <a:cubicBezTo>
                    <a:pt x="3028086" y="259723"/>
                    <a:pt x="3062057" y="552011"/>
                    <a:pt x="2902732" y="753242"/>
                  </a:cubicBezTo>
                  <a:lnTo>
                    <a:pt x="1185539" y="2922091"/>
                  </a:lnTo>
                  <a:lnTo>
                    <a:pt x="0" y="2922091"/>
                  </a:lnTo>
                  <a:lnTo>
                    <a:pt x="2174009" y="176274"/>
                  </a:lnTo>
                  <a:cubicBezTo>
                    <a:pt x="2273587" y="50503"/>
                    <a:pt x="2425105" y="-9929"/>
                    <a:pt x="2573868" y="132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9299902" y="4271272"/>
              <a:ext cx="2795332" cy="2607308"/>
            </a:xfrm>
            <a:custGeom>
              <a:avLst/>
              <a:gdLst/>
              <a:ahLst/>
              <a:cxnLst/>
              <a:rect l="l" t="t" r="r" b="b"/>
              <a:pathLst>
                <a:path w="2795332" h="2607308" extrusionOk="0">
                  <a:moveTo>
                    <a:pt x="2340280" y="1409"/>
                  </a:moveTo>
                  <a:cubicBezTo>
                    <a:pt x="2434901" y="8570"/>
                    <a:pt x="2528471" y="43091"/>
                    <a:pt x="2608467" y="106428"/>
                  </a:cubicBezTo>
                  <a:cubicBezTo>
                    <a:pt x="2821789" y="275326"/>
                    <a:pt x="2857802" y="585179"/>
                    <a:pt x="2688904" y="798501"/>
                  </a:cubicBezTo>
                  <a:lnTo>
                    <a:pt x="1256774" y="2607308"/>
                  </a:lnTo>
                  <a:lnTo>
                    <a:pt x="0" y="2607308"/>
                  </a:lnTo>
                  <a:lnTo>
                    <a:pt x="1916395" y="186864"/>
                  </a:lnTo>
                  <a:cubicBezTo>
                    <a:pt x="2021957" y="53539"/>
                    <a:pt x="2182578" y="-10527"/>
                    <a:pt x="2340280" y="1409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6143732" y="4388382"/>
              <a:ext cx="2442165" cy="2469618"/>
            </a:xfrm>
            <a:custGeom>
              <a:avLst/>
              <a:gdLst/>
              <a:ahLst/>
              <a:cxnLst/>
              <a:rect l="l" t="t" r="r" b="b"/>
              <a:pathLst>
                <a:path w="2442165" h="2469618" extrusionOk="0">
                  <a:moveTo>
                    <a:pt x="2139101" y="938"/>
                  </a:moveTo>
                  <a:cubicBezTo>
                    <a:pt x="2202119" y="5707"/>
                    <a:pt x="2264437" y="28698"/>
                    <a:pt x="2317713" y="70881"/>
                  </a:cubicBezTo>
                  <a:cubicBezTo>
                    <a:pt x="2459786" y="183367"/>
                    <a:pt x="2483770" y="389729"/>
                    <a:pt x="2371285" y="531802"/>
                  </a:cubicBezTo>
                  <a:lnTo>
                    <a:pt x="837011" y="2469618"/>
                  </a:lnTo>
                  <a:lnTo>
                    <a:pt x="0" y="2469618"/>
                  </a:lnTo>
                  <a:lnTo>
                    <a:pt x="1856794" y="124452"/>
                  </a:lnTo>
                  <a:cubicBezTo>
                    <a:pt x="1927098" y="35656"/>
                    <a:pt x="2034072" y="-7011"/>
                    <a:pt x="2139101" y="938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0697568" y="5806858"/>
              <a:ext cx="1240649" cy="1051142"/>
            </a:xfrm>
            <a:custGeom>
              <a:avLst/>
              <a:gdLst/>
              <a:ahLst/>
              <a:cxnLst/>
              <a:rect l="l" t="t" r="r" b="b"/>
              <a:pathLst>
                <a:path w="1240649" h="1051142" extrusionOk="0">
                  <a:moveTo>
                    <a:pt x="986411" y="787"/>
                  </a:moveTo>
                  <a:cubicBezTo>
                    <a:pt x="1039276" y="4789"/>
                    <a:pt x="1091554" y="24077"/>
                    <a:pt x="1136247" y="59463"/>
                  </a:cubicBezTo>
                  <a:cubicBezTo>
                    <a:pt x="1255432" y="153826"/>
                    <a:pt x="1275551" y="326942"/>
                    <a:pt x="1181188" y="446127"/>
                  </a:cubicBezTo>
                  <a:lnTo>
                    <a:pt x="702165" y="1051142"/>
                  </a:lnTo>
                  <a:lnTo>
                    <a:pt x="0" y="1051142"/>
                  </a:lnTo>
                  <a:lnTo>
                    <a:pt x="749583" y="104403"/>
                  </a:lnTo>
                  <a:cubicBezTo>
                    <a:pt x="808562" y="29912"/>
                    <a:pt x="898302" y="-5881"/>
                    <a:pt x="986411" y="787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1" name="Google Shape;451;p3"/>
          <p:cNvSpPr/>
          <p:nvPr/>
        </p:nvSpPr>
        <p:spPr>
          <a:xfrm>
            <a:off x="112001" y="1255677"/>
            <a:ext cx="1091305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Di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chuyển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xung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quanh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văn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bản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 -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Sử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dụng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các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phím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tắt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để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di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chuyển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xung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quanh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văn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bản</a:t>
            </a:r>
            <a:r>
              <a:rPr lang="en-US" sz="4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(SGK tr 50)</a:t>
            </a:r>
            <a:endParaRPr sz="4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52" name="Google Shape;452;p3"/>
          <p:cNvGrpSpPr/>
          <p:nvPr/>
        </p:nvGrpSpPr>
        <p:grpSpPr>
          <a:xfrm>
            <a:off x="-184086" y="-25103"/>
            <a:ext cx="4180260" cy="1412090"/>
            <a:chOff x="-184086" y="-25103"/>
            <a:chExt cx="4180260" cy="1412090"/>
          </a:xfrm>
        </p:grpSpPr>
        <p:sp>
          <p:nvSpPr>
            <p:cNvPr id="453" name="Google Shape;453;p3"/>
            <p:cNvSpPr/>
            <p:nvPr/>
          </p:nvSpPr>
          <p:spPr>
            <a:xfrm>
              <a:off x="1906044" y="-25103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745929" y="-17019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B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-184086" y="-8935"/>
              <a:ext cx="2090130" cy="1395922"/>
            </a:xfrm>
            <a:custGeom>
              <a:avLst/>
              <a:gdLst/>
              <a:ahLst/>
              <a:cxnLst/>
              <a:rect l="l" t="t" r="r" b="b"/>
              <a:pathLst>
                <a:path w="2090130" h="1395922" extrusionOk="0">
                  <a:moveTo>
                    <a:pt x="0" y="0"/>
                  </a:moveTo>
                  <a:lnTo>
                    <a:pt x="1720665" y="0"/>
                  </a:lnTo>
                  <a:lnTo>
                    <a:pt x="1949095" y="297788"/>
                  </a:lnTo>
                  <a:cubicBezTo>
                    <a:pt x="2178556" y="596918"/>
                    <a:pt x="2122077" y="1025427"/>
                    <a:pt x="1822946" y="1254888"/>
                  </a:cubicBezTo>
                  <a:cubicBezTo>
                    <a:pt x="1523816" y="1484348"/>
                    <a:pt x="1095307" y="1427869"/>
                    <a:pt x="865846" y="11287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29C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"/>
          <p:cNvSpPr/>
          <p:nvPr/>
        </p:nvSpPr>
        <p:spPr>
          <a:xfrm>
            <a:off x="7502058" y="4829225"/>
            <a:ext cx="4728042" cy="2380413"/>
          </a:xfrm>
          <a:custGeom>
            <a:avLst/>
            <a:gdLst/>
            <a:ahLst/>
            <a:cxnLst/>
            <a:rect l="l" t="t" r="r" b="b"/>
            <a:pathLst>
              <a:path w="4728042" h="2380413" extrusionOk="0">
                <a:moveTo>
                  <a:pt x="4442975" y="1846339"/>
                </a:moveTo>
                <a:cubicBezTo>
                  <a:pt x="4470821" y="1848374"/>
                  <a:pt x="4498357" y="1858182"/>
                  <a:pt x="4521898" y="1876174"/>
                </a:cubicBezTo>
                <a:cubicBezTo>
                  <a:pt x="4584677" y="1924155"/>
                  <a:pt x="4595274" y="2012179"/>
                  <a:pt x="4545570" y="2072781"/>
                </a:cubicBezTo>
                <a:lnTo>
                  <a:pt x="4293255" y="2380413"/>
                </a:lnTo>
                <a:lnTo>
                  <a:pt x="3923404" y="2380413"/>
                </a:lnTo>
                <a:lnTo>
                  <a:pt x="4318231" y="1899025"/>
                </a:lnTo>
                <a:cubicBezTo>
                  <a:pt x="4349297" y="1861149"/>
                  <a:pt x="4396566" y="1842949"/>
                  <a:pt x="4442975" y="1846339"/>
                </a:cubicBezTo>
                <a:close/>
                <a:moveTo>
                  <a:pt x="4471317" y="1015093"/>
                </a:moveTo>
                <a:cubicBezTo>
                  <a:pt x="4524699" y="1018615"/>
                  <a:pt x="4577488" y="1035591"/>
                  <a:pt x="4622619" y="1066737"/>
                </a:cubicBezTo>
                <a:cubicBezTo>
                  <a:pt x="4742968" y="1149793"/>
                  <a:pt x="4763286" y="1302165"/>
                  <a:pt x="4667999" y="1407068"/>
                </a:cubicBezTo>
                <a:lnTo>
                  <a:pt x="3860039" y="2296559"/>
                </a:lnTo>
                <a:lnTo>
                  <a:pt x="3151009" y="2296559"/>
                </a:lnTo>
                <a:lnTo>
                  <a:pt x="4232175" y="1106292"/>
                </a:lnTo>
                <a:cubicBezTo>
                  <a:pt x="4291730" y="1040728"/>
                  <a:pt x="4382347" y="1009224"/>
                  <a:pt x="4471317" y="1015093"/>
                </a:cubicBezTo>
                <a:close/>
                <a:moveTo>
                  <a:pt x="2180355" y="425652"/>
                </a:moveTo>
                <a:cubicBezTo>
                  <a:pt x="2244588" y="429228"/>
                  <a:pt x="2308108" y="446464"/>
                  <a:pt x="2362412" y="478088"/>
                </a:cubicBezTo>
                <a:cubicBezTo>
                  <a:pt x="2507225" y="562417"/>
                  <a:pt x="2531672" y="717124"/>
                  <a:pt x="2417017" y="823634"/>
                </a:cubicBezTo>
                <a:lnTo>
                  <a:pt x="853154" y="2276388"/>
                </a:lnTo>
                <a:lnTo>
                  <a:pt x="0" y="2276388"/>
                </a:lnTo>
                <a:lnTo>
                  <a:pt x="1892604" y="518249"/>
                </a:lnTo>
                <a:cubicBezTo>
                  <a:pt x="1964264" y="451680"/>
                  <a:pt x="2073301" y="419693"/>
                  <a:pt x="2180355" y="425652"/>
                </a:cubicBezTo>
                <a:close/>
                <a:moveTo>
                  <a:pt x="4468194" y="160393"/>
                </a:moveTo>
                <a:cubicBezTo>
                  <a:pt x="4511580" y="163312"/>
                  <a:pt x="4554484" y="177385"/>
                  <a:pt x="4591164" y="203207"/>
                </a:cubicBezTo>
                <a:cubicBezTo>
                  <a:pt x="4688978" y="272065"/>
                  <a:pt x="4705490" y="398387"/>
                  <a:pt x="4628046" y="485355"/>
                </a:cubicBezTo>
                <a:lnTo>
                  <a:pt x="2998041" y="2315823"/>
                </a:lnTo>
                <a:lnTo>
                  <a:pt x="2421781" y="2315823"/>
                </a:lnTo>
                <a:lnTo>
                  <a:pt x="4273833" y="236000"/>
                </a:lnTo>
                <a:cubicBezTo>
                  <a:pt x="4322236" y="181645"/>
                  <a:pt x="4395884" y="155526"/>
                  <a:pt x="4468194" y="160393"/>
                </a:cubicBezTo>
                <a:close/>
                <a:moveTo>
                  <a:pt x="3627320" y="1039"/>
                </a:moveTo>
                <a:cubicBezTo>
                  <a:pt x="3715024" y="6324"/>
                  <a:pt x="3801752" y="31800"/>
                  <a:pt x="3875900" y="78542"/>
                </a:cubicBezTo>
                <a:cubicBezTo>
                  <a:pt x="4073625" y="203185"/>
                  <a:pt x="4107004" y="431848"/>
                  <a:pt x="3950455" y="589274"/>
                </a:cubicBezTo>
                <a:lnTo>
                  <a:pt x="2263177" y="2286000"/>
                </a:lnTo>
                <a:lnTo>
                  <a:pt x="1098291" y="2286000"/>
                </a:lnTo>
                <a:lnTo>
                  <a:pt x="3234427" y="137902"/>
                </a:lnTo>
                <a:cubicBezTo>
                  <a:pt x="3332270" y="39509"/>
                  <a:pt x="3481149" y="-7768"/>
                  <a:pt x="3627320" y="1039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1227" t="-2439" r="-1226" b="243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"/>
          <p:cNvSpPr/>
          <p:nvPr/>
        </p:nvSpPr>
        <p:spPr>
          <a:xfrm>
            <a:off x="1300641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629C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"/>
          <p:cNvSpPr/>
          <p:nvPr/>
        </p:nvSpPr>
        <p:spPr>
          <a:xfrm>
            <a:off x="2999088" y="-484467"/>
            <a:ext cx="2090130" cy="1395922"/>
          </a:xfrm>
          <a:custGeom>
            <a:avLst/>
            <a:gdLst/>
            <a:ahLst/>
            <a:cxnLst/>
            <a:rect l="l" t="t" r="r" b="b"/>
            <a:pathLst>
              <a:path w="2090130" h="1395922" extrusionOk="0">
                <a:moveTo>
                  <a:pt x="0" y="0"/>
                </a:moveTo>
                <a:lnTo>
                  <a:pt x="1720665" y="0"/>
                </a:lnTo>
                <a:lnTo>
                  <a:pt x="1949095" y="297788"/>
                </a:lnTo>
                <a:cubicBezTo>
                  <a:pt x="2178556" y="596918"/>
                  <a:pt x="2122077" y="1025427"/>
                  <a:pt x="1822946" y="1254888"/>
                </a:cubicBezTo>
                <a:cubicBezTo>
                  <a:pt x="1523816" y="1484348"/>
                  <a:pt x="1095307" y="1427869"/>
                  <a:pt x="865846" y="112873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B9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"/>
          <p:cNvGrpSpPr/>
          <p:nvPr/>
        </p:nvGrpSpPr>
        <p:grpSpPr>
          <a:xfrm>
            <a:off x="1944204" y="988145"/>
            <a:ext cx="9220326" cy="1856679"/>
            <a:chOff x="285539" y="1376771"/>
            <a:chExt cx="8171779" cy="914400"/>
          </a:xfrm>
        </p:grpSpPr>
        <p:sp>
          <p:nvSpPr>
            <p:cNvPr id="464" name="Google Shape;464;p4"/>
            <p:cNvSpPr/>
            <p:nvPr/>
          </p:nvSpPr>
          <p:spPr>
            <a:xfrm>
              <a:off x="285539" y="1448571"/>
              <a:ext cx="934920" cy="792088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0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328526" y="1376771"/>
              <a:ext cx="7128792" cy="9144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dirty="0">
                  <a:solidFill>
                    <a:schemeClr val="bg1"/>
                  </a:solidFill>
                </a:rPr>
                <a:t>Thực hiện được các thao tác di chuyển xung quanh văn bản bằng cách sử dụng chuột</a:t>
              </a:r>
              <a:r>
                <a:rPr lang="en-US" sz="3200" dirty="0">
                  <a:solidFill>
                    <a:schemeClr val="bg1"/>
                  </a:solidFill>
                </a:rPr>
                <a:t>.</a:t>
              </a:r>
              <a:endParaRPr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6" name="Google Shape;466;p4"/>
          <p:cNvGrpSpPr/>
          <p:nvPr/>
        </p:nvGrpSpPr>
        <p:grpSpPr>
          <a:xfrm>
            <a:off x="-797612" y="1701454"/>
            <a:ext cx="2741816" cy="3127771"/>
            <a:chOff x="-797612" y="1701452"/>
            <a:chExt cx="2741816" cy="3127771"/>
          </a:xfrm>
        </p:grpSpPr>
        <p:sp>
          <p:nvSpPr>
            <p:cNvPr id="467" name="Google Shape;467;p4"/>
            <p:cNvSpPr/>
            <p:nvPr/>
          </p:nvSpPr>
          <p:spPr>
            <a:xfrm>
              <a:off x="-797612" y="1701452"/>
              <a:ext cx="2741816" cy="3127771"/>
            </a:xfrm>
            <a:prstGeom prst="arc">
              <a:avLst>
                <a:gd name="adj1" fmla="val 17988621"/>
                <a:gd name="adj2" fmla="val 3210799"/>
              </a:avLst>
            </a:prstGeom>
            <a:noFill/>
            <a:ln w="57150" cap="flat" cmpd="sng">
              <a:solidFill>
                <a:srgbClr val="0850F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645" y="2327815"/>
              <a:ext cx="175721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MỤC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0850F2"/>
                  </a:solidFill>
                  <a:latin typeface="Arial"/>
                  <a:ea typeface="Arial"/>
                  <a:cs typeface="Arial"/>
                  <a:sym typeface="Arial"/>
                </a:rPr>
                <a:t>TIÊU</a:t>
              </a:r>
              <a:endParaRPr/>
            </a:p>
          </p:txBody>
        </p:sp>
      </p:grpSp>
      <p:grpSp>
        <p:nvGrpSpPr>
          <p:cNvPr id="469" name="Google Shape;469;p4"/>
          <p:cNvGrpSpPr/>
          <p:nvPr/>
        </p:nvGrpSpPr>
        <p:grpSpPr>
          <a:xfrm>
            <a:off x="2055449" y="2970403"/>
            <a:ext cx="9109080" cy="1856679"/>
            <a:chOff x="386861" y="1376773"/>
            <a:chExt cx="7804970" cy="914400"/>
          </a:xfrm>
        </p:grpSpPr>
        <p:sp>
          <p:nvSpPr>
            <p:cNvPr id="470" name="Google Shape;470;p4"/>
            <p:cNvSpPr/>
            <p:nvPr/>
          </p:nvSpPr>
          <p:spPr>
            <a:xfrm>
              <a:off x="386861" y="1448571"/>
              <a:ext cx="808542" cy="792088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 dirty="0">
                  <a:solidFill>
                    <a:schemeClr val="bg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0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1299878" y="1376773"/>
              <a:ext cx="6891953" cy="914400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200" dirty="0">
                  <a:solidFill>
                    <a:schemeClr val="bg1"/>
                  </a:solidFill>
                </a:rPr>
                <a:t>Thực hiện được các thao tác di chuyển xung quanh văn bản bằng cách sử dụng các phím tắt</a:t>
              </a:r>
              <a:r>
                <a:rPr lang="en-US" sz="3200" dirty="0">
                  <a:solidFill>
                    <a:schemeClr val="bg1"/>
                  </a:solidFill>
                </a:rPr>
                <a:t>.</a:t>
              </a:r>
              <a:endParaRPr sz="24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250">
        <p:split orient="vert"/>
      </p:transition>
    </mc:Choice>
    <mc:Fallback xmlns="">
      <p:transition spd="slow" advTm="232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5"/>
          <p:cNvGrpSpPr/>
          <p:nvPr/>
        </p:nvGrpSpPr>
        <p:grpSpPr>
          <a:xfrm>
            <a:off x="10985719" y="5785064"/>
            <a:ext cx="1206281" cy="938752"/>
            <a:chOff x="2955023" y="2855911"/>
            <a:chExt cx="2041126" cy="2041126"/>
          </a:xfrm>
        </p:grpSpPr>
        <p:sp>
          <p:nvSpPr>
            <p:cNvPr id="504" name="Google Shape;504;p5"/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5" name="Google Shape;505;p5"/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6" name="Google Shape;506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5"/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09" name="Google Shape;509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1" name="Google Shape;511;p5"/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2" name="Google Shape;512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4" name="Google Shape;514;p5"/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5" name="Google Shape;515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5"/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8" name="Google Shape;518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5"/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21" name="Google Shape;521;p5"/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3" name="Google Shape;523;p5"/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6" name="Google Shape;546;p5"/>
          <p:cNvGrpSpPr/>
          <p:nvPr/>
        </p:nvGrpSpPr>
        <p:grpSpPr>
          <a:xfrm>
            <a:off x="1753769" y="134184"/>
            <a:ext cx="10265951" cy="650247"/>
            <a:chOff x="2706347" y="-57421"/>
            <a:chExt cx="9951349" cy="650247"/>
          </a:xfrm>
        </p:grpSpPr>
        <p:sp>
          <p:nvSpPr>
            <p:cNvPr id="547" name="Google Shape;547;p5"/>
            <p:cNvSpPr txBox="1"/>
            <p:nvPr/>
          </p:nvSpPr>
          <p:spPr>
            <a:xfrm>
              <a:off x="2706347" y="-57421"/>
              <a:ext cx="9951349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1: </a:t>
              </a:r>
              <a:r>
                <a:rPr lang="en-US" sz="2800" b="1" dirty="0">
                  <a:solidFill>
                    <a:srgbClr val="FF0000"/>
                  </a:solidFill>
                </a:rPr>
                <a:t>Di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xung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quanh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bản</a:t>
              </a:r>
              <a:endParaRPr sz="2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824624" y="538826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1266CCF-C23F-4E81-A9FB-0008856D972D}"/>
              </a:ext>
            </a:extLst>
          </p:cNvPr>
          <p:cNvSpPr txBox="1"/>
          <p:nvPr/>
        </p:nvSpPr>
        <p:spPr>
          <a:xfrm>
            <a:off x="1175504" y="1144099"/>
            <a:ext cx="108172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b="1" dirty="0" err="1">
                <a:solidFill>
                  <a:srgbClr val="000099"/>
                </a:solidFill>
              </a:rPr>
              <a:t>Em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có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biết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Những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cách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nào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để</a:t>
            </a:r>
            <a:r>
              <a:rPr lang="en-US" sz="2400" b="1" dirty="0">
                <a:solidFill>
                  <a:srgbClr val="000099"/>
                </a:solidFill>
              </a:rPr>
              <a:t> di </a:t>
            </a:r>
            <a:r>
              <a:rPr lang="en-US" sz="2400" b="1" dirty="0" err="1">
                <a:solidFill>
                  <a:srgbClr val="000099"/>
                </a:solidFill>
              </a:rPr>
              <a:t>chuyển</a:t>
            </a:r>
            <a:r>
              <a:rPr lang="en-US" sz="2400" b="1" dirty="0">
                <a:solidFill>
                  <a:srgbClr val="000099"/>
                </a:solidFill>
              </a:rPr>
              <a:t> con </a:t>
            </a:r>
            <a:r>
              <a:rPr lang="en-US" sz="2400" b="1" dirty="0" err="1">
                <a:solidFill>
                  <a:srgbClr val="000099"/>
                </a:solidFill>
              </a:rPr>
              <a:t>trỏ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nhập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văn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bản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tới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vị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trí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mới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trong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văn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bản</a:t>
            </a:r>
            <a:r>
              <a:rPr lang="en-US" sz="2400" b="1" dirty="0">
                <a:solidFill>
                  <a:srgbClr val="000099"/>
                </a:solidFill>
              </a:rPr>
              <a:t>?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800" dirty="0" err="1">
                <a:solidFill>
                  <a:srgbClr val="000099"/>
                </a:solidFill>
              </a:rPr>
              <a:t>Sử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dụng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chuột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kích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đến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vị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trí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muốn</a:t>
            </a:r>
            <a:r>
              <a:rPr lang="en-US" sz="2800" dirty="0">
                <a:solidFill>
                  <a:srgbClr val="000099"/>
                </a:solidFill>
              </a:rPr>
              <a:t> di </a:t>
            </a:r>
            <a:r>
              <a:rPr lang="en-US" sz="2800" dirty="0" err="1">
                <a:solidFill>
                  <a:srgbClr val="000099"/>
                </a:solidFill>
              </a:rPr>
              <a:t>chuyển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800" dirty="0" err="1">
                <a:solidFill>
                  <a:srgbClr val="000099"/>
                </a:solidFill>
              </a:rPr>
              <a:t>Sử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dụng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cửa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sổ</a:t>
            </a:r>
            <a:r>
              <a:rPr lang="en-US" sz="2800" b="1" dirty="0">
                <a:solidFill>
                  <a:srgbClr val="000099"/>
                </a:solidFill>
              </a:rPr>
              <a:t> Navigation Pane</a:t>
            </a:r>
            <a:r>
              <a:rPr lang="en-US" sz="2800" dirty="0">
                <a:solidFill>
                  <a:srgbClr val="000099"/>
                </a:solidFill>
              </a:rPr>
              <a:t>: </a:t>
            </a:r>
            <a:r>
              <a:rPr lang="en-US" sz="2800" b="1" dirty="0">
                <a:solidFill>
                  <a:srgbClr val="000099"/>
                </a:solidFill>
              </a:rPr>
              <a:t>Home </a:t>
            </a:r>
            <a:r>
              <a:rPr lang="en-US" sz="2800" b="1" dirty="0">
                <a:solidFill>
                  <a:srgbClr val="000099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0099"/>
                </a:solidFill>
              </a:rPr>
              <a:t>Find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000099"/>
              </a:buClr>
              <a:buFont typeface="+mj-lt"/>
              <a:buAutoNum type="arabicPeriod"/>
            </a:pPr>
            <a:r>
              <a:rPr lang="en-US" sz="2800" dirty="0" err="1">
                <a:solidFill>
                  <a:srgbClr val="000099"/>
                </a:solidFill>
              </a:rPr>
              <a:t>Sử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dụng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thanh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cuộn</a:t>
            </a:r>
            <a:r>
              <a:rPr lang="en-US" sz="2800" dirty="0">
                <a:solidFill>
                  <a:srgbClr val="000099"/>
                </a:solidFill>
              </a:rPr>
              <a:t>:</a:t>
            </a:r>
          </a:p>
          <a:p>
            <a:pPr marL="457200" lvl="7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99"/>
                </a:solidFill>
              </a:rPr>
              <a:t>Nhấp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chuột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vào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mũi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tên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trên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thanh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cuộn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để</a:t>
            </a:r>
            <a:r>
              <a:rPr lang="en-US" sz="2000" dirty="0">
                <a:solidFill>
                  <a:srgbClr val="000099"/>
                </a:solidFill>
              </a:rPr>
              <a:t> di </a:t>
            </a:r>
            <a:r>
              <a:rPr lang="en-US" sz="2000" dirty="0" err="1">
                <a:solidFill>
                  <a:srgbClr val="000099"/>
                </a:solidFill>
              </a:rPr>
              <a:t>chuyển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hộp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cuộn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lên</a:t>
            </a:r>
            <a:r>
              <a:rPr lang="en-US" sz="2000" dirty="0">
                <a:solidFill>
                  <a:srgbClr val="000099"/>
                </a:solidFill>
              </a:rPr>
              <a:t>, </a:t>
            </a:r>
            <a:r>
              <a:rPr lang="en-US" sz="2000" dirty="0" err="1">
                <a:solidFill>
                  <a:srgbClr val="000099"/>
                </a:solidFill>
              </a:rPr>
              <a:t>xuống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hoặc</a:t>
            </a:r>
            <a:r>
              <a:rPr lang="en-US" sz="2000" dirty="0">
                <a:solidFill>
                  <a:srgbClr val="000099"/>
                </a:solidFill>
              </a:rPr>
              <a:t> sang </a:t>
            </a:r>
            <a:r>
              <a:rPr lang="en-US" sz="2000" dirty="0" err="1">
                <a:solidFill>
                  <a:srgbClr val="000099"/>
                </a:solidFill>
              </a:rPr>
              <a:t>trái</a:t>
            </a:r>
            <a:r>
              <a:rPr lang="en-US" sz="2000" dirty="0">
                <a:solidFill>
                  <a:srgbClr val="000099"/>
                </a:solidFill>
              </a:rPr>
              <a:t>, sang </a:t>
            </a:r>
            <a:r>
              <a:rPr lang="en-US" sz="2000" dirty="0" err="1">
                <a:solidFill>
                  <a:srgbClr val="000099"/>
                </a:solidFill>
              </a:rPr>
              <a:t>phải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</a:p>
          <a:p>
            <a:pPr marL="457200" lvl="4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99"/>
                </a:solidFill>
              </a:rPr>
              <a:t>Nhấp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chuột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vào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mũi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tên</a:t>
            </a:r>
            <a:r>
              <a:rPr lang="en-US" sz="2000" dirty="0">
                <a:solidFill>
                  <a:srgbClr val="000099"/>
                </a:solidFill>
              </a:rPr>
              <a:t> ở </a:t>
            </a:r>
            <a:r>
              <a:rPr lang="en-US" sz="2000" dirty="0" err="1">
                <a:solidFill>
                  <a:srgbClr val="000099"/>
                </a:solidFill>
              </a:rPr>
              <a:t>một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trong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hai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phía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của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hộp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cuộn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</a:p>
          <a:p>
            <a:pPr marL="457200" lvl="4" indent="-45720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99"/>
                </a:solidFill>
              </a:rPr>
              <a:t>Kéo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hộp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cuộn</a:t>
            </a:r>
            <a:endParaRPr lang="en-US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940">
        <p:split orient="vert"/>
      </p:transition>
    </mc:Choice>
    <mc:Fallback xmlns="">
      <p:transition spd="slow" advTm="399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2" dur="3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6"/>
          <p:cNvGrpSpPr/>
          <p:nvPr/>
        </p:nvGrpSpPr>
        <p:grpSpPr>
          <a:xfrm>
            <a:off x="1342103" y="121763"/>
            <a:ext cx="10279163" cy="836882"/>
            <a:chOff x="2706347" y="-57421"/>
            <a:chExt cx="9140223" cy="830956"/>
          </a:xfrm>
        </p:grpSpPr>
        <p:sp>
          <p:nvSpPr>
            <p:cNvPr id="555" name="Google Shape;555;p6"/>
            <p:cNvSpPr txBox="1"/>
            <p:nvPr/>
          </p:nvSpPr>
          <p:spPr>
            <a:xfrm>
              <a:off x="2706347" y="-57421"/>
              <a:ext cx="9140223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</a:t>
              </a:r>
              <a:r>
                <a:rPr lang="en-US" sz="24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2: </a:t>
              </a:r>
              <a:r>
                <a:rPr lang="en-US" sz="2400" b="1" dirty="0" err="1">
                  <a:solidFill>
                    <a:srgbClr val="FF0000"/>
                  </a:solidFill>
                </a:rPr>
                <a:t>Sử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dụng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phím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tắt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để</a:t>
              </a:r>
              <a:r>
                <a:rPr lang="en-US" sz="2400" b="1" dirty="0">
                  <a:solidFill>
                    <a:srgbClr val="FF0000"/>
                  </a:solidFill>
                </a:rPr>
                <a:t> di </a:t>
              </a:r>
              <a:r>
                <a:rPr lang="en-US" sz="2400" b="1" dirty="0" err="1">
                  <a:solidFill>
                    <a:srgbClr val="FF0000"/>
                  </a:solidFill>
                </a:rPr>
                <a:t>chuyển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xung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quanh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</a:rPr>
                <a:t> </a:t>
              </a:r>
              <a:endParaRPr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2824624" y="450338"/>
              <a:ext cx="8046419" cy="54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7000">
                  <a:srgbClr val="FFFFFF"/>
                </a:gs>
                <a:gs pos="100000">
                  <a:srgbClr val="4472C3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7CD6F73-9E0B-4C66-9F99-EC917FA2BCB0}"/>
              </a:ext>
            </a:extLst>
          </p:cNvPr>
          <p:cNvSpPr/>
          <p:nvPr/>
        </p:nvSpPr>
        <p:spPr>
          <a:xfrm>
            <a:off x="217470" y="1535591"/>
            <a:ext cx="3628417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Ký tự tiếp theo 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vi-VN" sz="1800" dirty="0">
                <a:solidFill>
                  <a:srgbClr val="000099"/>
                </a:solidFill>
              </a:rPr>
              <a:t>-&gt;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Ký tự trước đó 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vi-VN" sz="1800" dirty="0">
                <a:solidFill>
                  <a:srgbClr val="000099"/>
                </a:solidFill>
              </a:rPr>
              <a:t>&lt;-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Từ tiếp theo </a:t>
            </a:r>
            <a:r>
              <a:rPr lang="en-US" sz="1800" dirty="0">
                <a:solidFill>
                  <a:srgbClr val="000099"/>
                </a:solidFill>
              </a:rPr>
              <a:t>	 </a:t>
            </a:r>
            <a:r>
              <a:rPr lang="vi-VN" sz="1800" dirty="0">
                <a:solidFill>
                  <a:srgbClr val="000099"/>
                </a:solidFill>
              </a:rPr>
              <a:t>Ctrl + -&gt;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Từ trước đó </a:t>
            </a:r>
            <a:r>
              <a:rPr lang="en-US" sz="1800" dirty="0">
                <a:solidFill>
                  <a:srgbClr val="000099"/>
                </a:solidFill>
              </a:rPr>
              <a:t>	 </a:t>
            </a:r>
            <a:r>
              <a:rPr lang="vi-VN" sz="1800" dirty="0">
                <a:solidFill>
                  <a:srgbClr val="000099"/>
                </a:solidFill>
              </a:rPr>
              <a:t>Ctrl + &lt;-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Bắt đầu dòng </a:t>
            </a:r>
            <a:r>
              <a:rPr lang="en-US" sz="1800" dirty="0">
                <a:solidFill>
                  <a:srgbClr val="000099"/>
                </a:solidFill>
              </a:rPr>
              <a:t>	 </a:t>
            </a:r>
            <a:r>
              <a:rPr lang="vi-VN" sz="1800" dirty="0">
                <a:solidFill>
                  <a:srgbClr val="000099"/>
                </a:solidFill>
              </a:rPr>
              <a:t>Home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Kết thúc dòng </a:t>
            </a:r>
            <a:r>
              <a:rPr lang="en-US" sz="1800" dirty="0">
                <a:solidFill>
                  <a:srgbClr val="000099"/>
                </a:solidFill>
              </a:rPr>
              <a:t>	 </a:t>
            </a:r>
            <a:r>
              <a:rPr lang="vi-VN" sz="1800" dirty="0">
                <a:solidFill>
                  <a:srgbClr val="000099"/>
                </a:solidFill>
              </a:rPr>
              <a:t>End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Bắt đầu tài liệu Ctrl + Home </a:t>
            </a:r>
            <a:endParaRPr lang="en-US" sz="1800" dirty="0">
              <a:solidFill>
                <a:srgbClr val="0000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59512-6F4F-4EF3-8DC9-FB4F2C099DB4}"/>
              </a:ext>
            </a:extLst>
          </p:cNvPr>
          <p:cNvSpPr/>
          <p:nvPr/>
        </p:nvSpPr>
        <p:spPr>
          <a:xfrm>
            <a:off x="4288329" y="3786712"/>
            <a:ext cx="4118251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Dòng tiếp theo </a:t>
            </a: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vi-VN" sz="1800" dirty="0">
                <a:solidFill>
                  <a:srgbClr val="000099"/>
                </a:solidFill>
              </a:rPr>
              <a:t>↓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Dòng trước </a:t>
            </a:r>
            <a:r>
              <a:rPr lang="en-US" sz="1800" dirty="0">
                <a:solidFill>
                  <a:srgbClr val="000099"/>
                </a:solidFill>
              </a:rPr>
              <a:t>		</a:t>
            </a:r>
            <a:r>
              <a:rPr lang="vi-VN" sz="1800" dirty="0">
                <a:solidFill>
                  <a:srgbClr val="000099"/>
                </a:solidFill>
              </a:rPr>
              <a:t>↑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Đoạn tiếp theo </a:t>
            </a: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vi-VN" sz="1800" dirty="0">
                <a:solidFill>
                  <a:srgbClr val="000099"/>
                </a:solidFill>
              </a:rPr>
              <a:t>Ctrl + ↓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Đoạn trước </a:t>
            </a:r>
            <a:r>
              <a:rPr lang="en-US" sz="1800" dirty="0">
                <a:solidFill>
                  <a:srgbClr val="000099"/>
                </a:solidFill>
              </a:rPr>
              <a:t>		</a:t>
            </a:r>
            <a:r>
              <a:rPr lang="vi-VN" sz="1800" dirty="0">
                <a:solidFill>
                  <a:srgbClr val="000099"/>
                </a:solidFill>
              </a:rPr>
              <a:t>Ctrl +</a:t>
            </a:r>
            <a:r>
              <a:rPr lang="en-US" sz="1800" dirty="0">
                <a:solidFill>
                  <a:srgbClr val="000099"/>
                </a:solidFill>
              </a:rPr>
              <a:t> </a:t>
            </a:r>
            <a:r>
              <a:rPr lang="vi-VN" sz="1800" dirty="0">
                <a:solidFill>
                  <a:srgbClr val="000099"/>
                </a:solidFill>
              </a:rPr>
              <a:t>↑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Màn hình tiếp theo </a:t>
            </a: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vi-VN" sz="1800" dirty="0">
                <a:solidFill>
                  <a:srgbClr val="000099"/>
                </a:solidFill>
              </a:rPr>
              <a:t>Pg Dn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Màn hình trước </a:t>
            </a: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vi-VN" sz="1800" dirty="0">
                <a:solidFill>
                  <a:srgbClr val="000099"/>
                </a:solidFill>
              </a:rPr>
              <a:t>Pg Up </a:t>
            </a:r>
            <a:endParaRPr lang="en-US" sz="1800" dirty="0">
              <a:solidFill>
                <a:srgbClr val="00009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rgbClr val="000099"/>
                </a:solidFill>
              </a:rPr>
              <a:t>Kết thúc tài liệu </a:t>
            </a:r>
            <a:r>
              <a:rPr lang="en-US" sz="1800" dirty="0">
                <a:solidFill>
                  <a:srgbClr val="000099"/>
                </a:solidFill>
              </a:rPr>
              <a:t>	</a:t>
            </a:r>
            <a:r>
              <a:rPr lang="vi-VN" sz="1800" dirty="0">
                <a:solidFill>
                  <a:srgbClr val="000099"/>
                </a:solidFill>
              </a:rPr>
              <a:t>Ctrl + End</a:t>
            </a:r>
            <a:endParaRPr lang="en-US" sz="1800" dirty="0">
              <a:solidFill>
                <a:srgbClr val="00009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93122-32BF-4CEB-A0C7-2EF3A392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46" y="1264475"/>
            <a:ext cx="8920684" cy="22509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63358-7264-4D74-BEBA-B8837F0CF269}"/>
              </a:ext>
            </a:extLst>
          </p:cNvPr>
          <p:cNvSpPr/>
          <p:nvPr/>
        </p:nvSpPr>
        <p:spPr>
          <a:xfrm>
            <a:off x="9467850" y="3143250"/>
            <a:ext cx="43815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10764F-F1BA-4CEF-A656-676AAA98A44D}"/>
              </a:ext>
            </a:extLst>
          </p:cNvPr>
          <p:cNvSpPr/>
          <p:nvPr/>
        </p:nvSpPr>
        <p:spPr>
          <a:xfrm>
            <a:off x="8569015" y="3135206"/>
            <a:ext cx="43815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D30B7E-4605-4387-A547-D5DE477E65A5}"/>
              </a:ext>
            </a:extLst>
          </p:cNvPr>
          <p:cNvSpPr/>
          <p:nvPr/>
        </p:nvSpPr>
        <p:spPr>
          <a:xfrm>
            <a:off x="8110748" y="3149168"/>
            <a:ext cx="43815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8AA0830-80E1-490A-BF55-AC608A2E262B}"/>
              </a:ext>
            </a:extLst>
          </p:cNvPr>
          <p:cNvSpPr/>
          <p:nvPr/>
        </p:nvSpPr>
        <p:spPr>
          <a:xfrm>
            <a:off x="10524180" y="1654748"/>
            <a:ext cx="540060" cy="3308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ABC540-35F3-4B8D-967E-570749DDB187}"/>
              </a:ext>
            </a:extLst>
          </p:cNvPr>
          <p:cNvSpPr/>
          <p:nvPr/>
        </p:nvSpPr>
        <p:spPr>
          <a:xfrm>
            <a:off x="10524180" y="1985553"/>
            <a:ext cx="540060" cy="3308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6D9360-C0AC-4AF6-A581-BE610948DDCE}"/>
              </a:ext>
            </a:extLst>
          </p:cNvPr>
          <p:cNvSpPr/>
          <p:nvPr/>
        </p:nvSpPr>
        <p:spPr>
          <a:xfrm>
            <a:off x="8973261" y="3138838"/>
            <a:ext cx="43815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92232A-F558-4FE0-989E-8D2509C920E6}"/>
              </a:ext>
            </a:extLst>
          </p:cNvPr>
          <p:cNvSpPr/>
          <p:nvPr/>
        </p:nvSpPr>
        <p:spPr>
          <a:xfrm>
            <a:off x="8981198" y="2773941"/>
            <a:ext cx="43815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4508622-DFD8-4F51-908A-52DCA5E44CB2}"/>
              </a:ext>
            </a:extLst>
          </p:cNvPr>
          <p:cNvSpPr/>
          <p:nvPr/>
        </p:nvSpPr>
        <p:spPr>
          <a:xfrm>
            <a:off x="11058964" y="1981716"/>
            <a:ext cx="540060" cy="3308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FA4256-A85A-4F97-9A76-F2717F16B6DB}"/>
              </a:ext>
            </a:extLst>
          </p:cNvPr>
          <p:cNvSpPr/>
          <p:nvPr/>
        </p:nvSpPr>
        <p:spPr>
          <a:xfrm>
            <a:off x="11061732" y="1627035"/>
            <a:ext cx="540060" cy="3308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oogle Shape;503;p5">
            <a:extLst>
              <a:ext uri="{FF2B5EF4-FFF2-40B4-BE49-F238E27FC236}">
                <a16:creationId xmlns:a16="http://schemas.microsoft.com/office/drawing/2014/main" id="{083DB346-3035-441F-85F1-A59BF4F8BB77}"/>
              </a:ext>
            </a:extLst>
          </p:cNvPr>
          <p:cNvGrpSpPr/>
          <p:nvPr/>
        </p:nvGrpSpPr>
        <p:grpSpPr>
          <a:xfrm>
            <a:off x="10985719" y="5785064"/>
            <a:ext cx="1206281" cy="938752"/>
            <a:chOff x="2955023" y="2855911"/>
            <a:chExt cx="2041126" cy="2041126"/>
          </a:xfrm>
        </p:grpSpPr>
        <p:sp>
          <p:nvSpPr>
            <p:cNvPr id="41" name="Google Shape;504;p5">
              <a:extLst>
                <a:ext uri="{FF2B5EF4-FFF2-40B4-BE49-F238E27FC236}">
                  <a16:creationId xmlns:a16="http://schemas.microsoft.com/office/drawing/2014/main" id="{2F216EA4-C362-49E9-B2EF-311A6C7E71C9}"/>
                </a:ext>
              </a:extLst>
            </p:cNvPr>
            <p:cNvSpPr/>
            <p:nvPr/>
          </p:nvSpPr>
          <p:spPr>
            <a:xfrm>
              <a:off x="3117231" y="3018119"/>
              <a:ext cx="1716710" cy="1716710"/>
            </a:xfrm>
            <a:prstGeom prst="donut">
              <a:avLst>
                <a:gd name="adj" fmla="val 7139"/>
              </a:avLst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505;p5">
              <a:extLst>
                <a:ext uri="{FF2B5EF4-FFF2-40B4-BE49-F238E27FC236}">
                  <a16:creationId xmlns:a16="http://schemas.microsoft.com/office/drawing/2014/main" id="{FA4EEFC6-3126-4597-B84F-961EE051347B}"/>
                </a:ext>
              </a:extLst>
            </p:cNvPr>
            <p:cNvGrpSpPr/>
            <p:nvPr/>
          </p:nvGrpSpPr>
          <p:grpSpPr>
            <a:xfrm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9" name="Google Shape;506;p5">
                <a:extLst>
                  <a:ext uri="{FF2B5EF4-FFF2-40B4-BE49-F238E27FC236}">
                    <a16:creationId xmlns:a16="http://schemas.microsoft.com/office/drawing/2014/main" id="{C0AE1D81-A1B8-4DBC-A9E5-28FA64388E0E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507;p5">
                <a:extLst>
                  <a:ext uri="{FF2B5EF4-FFF2-40B4-BE49-F238E27FC236}">
                    <a16:creationId xmlns:a16="http://schemas.microsoft.com/office/drawing/2014/main" id="{4E59A598-D6FC-42BD-9C21-89952E2572CE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508;p5">
              <a:extLst>
                <a:ext uri="{FF2B5EF4-FFF2-40B4-BE49-F238E27FC236}">
                  <a16:creationId xmlns:a16="http://schemas.microsoft.com/office/drawing/2014/main" id="{A18A7403-1D5A-4C08-A9AD-CBCF57715DDC}"/>
                </a:ext>
              </a:extLst>
            </p:cNvPr>
            <p:cNvGrpSpPr/>
            <p:nvPr/>
          </p:nvGrpSpPr>
          <p:grpSpPr>
            <a:xfrm rot="54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7" name="Google Shape;509;p5">
                <a:extLst>
                  <a:ext uri="{FF2B5EF4-FFF2-40B4-BE49-F238E27FC236}">
                    <a16:creationId xmlns:a16="http://schemas.microsoft.com/office/drawing/2014/main" id="{FB0CD910-F1DE-4015-B843-5A209FE4527C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10;p5">
                <a:extLst>
                  <a:ext uri="{FF2B5EF4-FFF2-40B4-BE49-F238E27FC236}">
                    <a16:creationId xmlns:a16="http://schemas.microsoft.com/office/drawing/2014/main" id="{F92449B4-C054-49DA-9617-5AF082EA0424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511;p5">
              <a:extLst>
                <a:ext uri="{FF2B5EF4-FFF2-40B4-BE49-F238E27FC236}">
                  <a16:creationId xmlns:a16="http://schemas.microsoft.com/office/drawing/2014/main" id="{5BEBAF8F-9CB5-45DF-94F0-500462D6E320}"/>
                </a:ext>
              </a:extLst>
            </p:cNvPr>
            <p:cNvGrpSpPr/>
            <p:nvPr/>
          </p:nvGrpSpPr>
          <p:grpSpPr>
            <a:xfrm rot="18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5" name="Google Shape;512;p5">
                <a:extLst>
                  <a:ext uri="{FF2B5EF4-FFF2-40B4-BE49-F238E27FC236}">
                    <a16:creationId xmlns:a16="http://schemas.microsoft.com/office/drawing/2014/main" id="{1FEE2794-DFF7-4A41-BC78-0568C6AFFFF8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13;p5">
                <a:extLst>
                  <a:ext uri="{FF2B5EF4-FFF2-40B4-BE49-F238E27FC236}">
                    <a16:creationId xmlns:a16="http://schemas.microsoft.com/office/drawing/2014/main" id="{A484F847-F356-4251-B815-1EBDED5ECB8C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Google Shape;514;p5">
              <a:extLst>
                <a:ext uri="{FF2B5EF4-FFF2-40B4-BE49-F238E27FC236}">
                  <a16:creationId xmlns:a16="http://schemas.microsoft.com/office/drawing/2014/main" id="{725EDB0B-8449-4F29-AD12-BB9EA4D7DE29}"/>
                </a:ext>
              </a:extLst>
            </p:cNvPr>
            <p:cNvGrpSpPr/>
            <p:nvPr/>
          </p:nvGrpSpPr>
          <p:grpSpPr>
            <a:xfrm rot="36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3" name="Google Shape;515;p5">
                <a:extLst>
                  <a:ext uri="{FF2B5EF4-FFF2-40B4-BE49-F238E27FC236}">
                    <a16:creationId xmlns:a16="http://schemas.microsoft.com/office/drawing/2014/main" id="{653C5480-DE7F-4404-8064-F3A68043B598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16;p5">
                <a:extLst>
                  <a:ext uri="{FF2B5EF4-FFF2-40B4-BE49-F238E27FC236}">
                    <a16:creationId xmlns:a16="http://schemas.microsoft.com/office/drawing/2014/main" id="{E2A268D1-63BB-47E9-A333-C9293ECAF22A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517;p5">
              <a:extLst>
                <a:ext uri="{FF2B5EF4-FFF2-40B4-BE49-F238E27FC236}">
                  <a16:creationId xmlns:a16="http://schemas.microsoft.com/office/drawing/2014/main" id="{54B85C13-5C7C-41A1-85A7-DA5CF44A74CA}"/>
                </a:ext>
              </a:extLst>
            </p:cNvPr>
            <p:cNvGrpSpPr/>
            <p:nvPr/>
          </p:nvGrpSpPr>
          <p:grpSpPr>
            <a:xfrm rot="72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51" name="Google Shape;518;p5">
                <a:extLst>
                  <a:ext uri="{FF2B5EF4-FFF2-40B4-BE49-F238E27FC236}">
                    <a16:creationId xmlns:a16="http://schemas.microsoft.com/office/drawing/2014/main" id="{5A4D5F39-2E65-441F-83C5-66D82BCC4AFB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19;p5">
                <a:extLst>
                  <a:ext uri="{FF2B5EF4-FFF2-40B4-BE49-F238E27FC236}">
                    <a16:creationId xmlns:a16="http://schemas.microsoft.com/office/drawing/2014/main" id="{7944A4CA-953C-4437-9323-D77C994DA384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520;p5">
              <a:extLst>
                <a:ext uri="{FF2B5EF4-FFF2-40B4-BE49-F238E27FC236}">
                  <a16:creationId xmlns:a16="http://schemas.microsoft.com/office/drawing/2014/main" id="{B60381BC-FBE5-4CB1-A82C-FD4348970D03}"/>
                </a:ext>
              </a:extLst>
            </p:cNvPr>
            <p:cNvGrpSpPr/>
            <p:nvPr/>
          </p:nvGrpSpPr>
          <p:grpSpPr>
            <a:xfrm rot="9000000">
              <a:off x="3888066" y="2855911"/>
              <a:ext cx="175040" cy="2041126"/>
              <a:chOff x="8229799" y="2768458"/>
              <a:chExt cx="175040" cy="2041126"/>
            </a:xfrm>
          </p:grpSpPr>
          <p:sp>
            <p:nvSpPr>
              <p:cNvPr id="49" name="Google Shape;521;p5">
                <a:extLst>
                  <a:ext uri="{FF2B5EF4-FFF2-40B4-BE49-F238E27FC236}">
                    <a16:creationId xmlns:a16="http://schemas.microsoft.com/office/drawing/2014/main" id="{DF3F6488-2500-4FD6-8C73-B6465B20B70E}"/>
                  </a:ext>
                </a:extLst>
              </p:cNvPr>
              <p:cNvSpPr/>
              <p:nvPr/>
            </p:nvSpPr>
            <p:spPr>
              <a:xfrm>
                <a:off x="8229799" y="2768458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22;p5">
                <a:extLst>
                  <a:ext uri="{FF2B5EF4-FFF2-40B4-BE49-F238E27FC236}">
                    <a16:creationId xmlns:a16="http://schemas.microsoft.com/office/drawing/2014/main" id="{0CCB58FF-7B53-4D71-BFD9-F3A63A03E712}"/>
                  </a:ext>
                </a:extLst>
              </p:cNvPr>
              <p:cNvSpPr/>
              <p:nvPr/>
            </p:nvSpPr>
            <p:spPr>
              <a:xfrm rot="10800000">
                <a:off x="8229799" y="4634676"/>
                <a:ext cx="175040" cy="174908"/>
              </a:xfrm>
              <a:prstGeom prst="trapezoid">
                <a:avLst>
                  <a:gd name="adj" fmla="val 25000"/>
                </a:avLst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Google Shape;523;p5">
              <a:extLst>
                <a:ext uri="{FF2B5EF4-FFF2-40B4-BE49-F238E27FC236}">
                  <a16:creationId xmlns:a16="http://schemas.microsoft.com/office/drawing/2014/main" id="{37439CF2-1F06-41C2-8478-0AF5B8EC431E}"/>
                </a:ext>
              </a:extLst>
            </p:cNvPr>
            <p:cNvSpPr/>
            <p:nvPr/>
          </p:nvSpPr>
          <p:spPr>
            <a:xfrm>
              <a:off x="3269172" y="3175844"/>
              <a:ext cx="1408186" cy="140818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76200" cap="flat" cmpd="sng">
              <a:solidFill>
                <a:srgbClr val="1E4E7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197000">
        <p:split orient="vert"/>
      </p:transition>
    </mc:Choice>
    <mc:Fallback xmlns="">
      <p:transition spd="slow" advTm="519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uiExpand="1" build="p"/>
      <p:bldP spid="2" grpId="0" animBg="1"/>
      <p:bldP spid="2" grpId="1" animBg="1"/>
      <p:bldP spid="2" grpId="2" animBg="1"/>
      <p:bldP spid="2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uiExpand="1" animBg="1"/>
      <p:bldP spid="11" grpId="4" uiExpand="1" animBg="1"/>
      <p:bldP spid="11" grpId="5" uiExpand="1" animBg="1"/>
      <p:bldP spid="11" grpId="6" animBg="1"/>
      <p:bldP spid="12" grpId="0" animBg="1"/>
      <p:bldP spid="12" grpId="1" animBg="1"/>
      <p:bldP spid="12" grpId="2" animBg="1"/>
      <p:bldP spid="12" grpId="3" uiExpand="1" animBg="1"/>
      <p:bldP spid="13" grpId="0" animBg="1"/>
      <p:bldP spid="13" grpId="1" animBg="1"/>
      <p:bldP spid="13" grpId="2" animBg="1"/>
      <p:bldP spid="14" grpId="4" uiExpand="1" animBg="1"/>
      <p:bldP spid="14" grpId="5" uiExpand="1" animBg="1"/>
      <p:bldP spid="14" grpId="7" uiExpand="1" animBg="1"/>
      <p:bldP spid="14" grpId="8" uiExpand="1" animBg="1"/>
      <p:bldP spid="15" grpId="0" uiExpand="1" animBg="1"/>
      <p:bldP spid="15" grpId="1" uiExpand="1" animBg="1"/>
      <p:bldP spid="15" grpId="2" uiExpand="1" animBg="1"/>
      <p:bldP spid="15" grpId="3" animBg="1"/>
      <p:bldP spid="16" grpId="0" uiExpand="1" animBg="1"/>
      <p:bldP spid="16" grpId="1" uiExpand="1" animBg="1"/>
      <p:bldP spid="17" grpId="0" uiExpand="1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EE"/>
        </a:solid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"/>
          <p:cNvSpPr/>
          <p:nvPr/>
        </p:nvSpPr>
        <p:spPr>
          <a:xfrm>
            <a:off x="2862408" y="1655697"/>
            <a:ext cx="8300799" cy="54000"/>
          </a:xfrm>
          <a:prstGeom prst="rect">
            <a:avLst/>
          </a:prstGeom>
          <a:gradFill>
            <a:gsLst>
              <a:gs pos="0">
                <a:srgbClr val="FFFFFF"/>
              </a:gs>
              <a:gs pos="17000">
                <a:srgbClr val="FFFFFF"/>
              </a:gs>
              <a:gs pos="100000">
                <a:srgbClr val="4472C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9"/>
          <p:cNvSpPr/>
          <p:nvPr/>
        </p:nvSpPr>
        <p:spPr>
          <a:xfrm>
            <a:off x="3034106" y="762000"/>
            <a:ext cx="61237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CẦN GHI NHỚ</a:t>
            </a:r>
            <a:endParaRPr/>
          </a:p>
        </p:txBody>
      </p:sp>
      <p:sp>
        <p:nvSpPr>
          <p:cNvPr id="600" name="Google Shape;600;p9"/>
          <p:cNvSpPr txBox="1"/>
          <p:nvPr/>
        </p:nvSpPr>
        <p:spPr>
          <a:xfrm>
            <a:off x="959839" y="2278927"/>
            <a:ext cx="106227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</a:pP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chuyển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xung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quanh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bả</a:t>
            </a:r>
            <a:r>
              <a:rPr lang="en-US" sz="3200" dirty="0" err="1">
                <a:solidFill>
                  <a:srgbClr val="0033CC"/>
                </a:solidFill>
              </a:rPr>
              <a:t>n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bằng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cách</a:t>
            </a:r>
            <a:r>
              <a:rPr lang="en-US" sz="3200" dirty="0">
                <a:solidFill>
                  <a:srgbClr val="0033CC"/>
                </a:solidFill>
              </a:rPr>
              <a:t>: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chuột</a:t>
            </a:r>
            <a:r>
              <a:rPr lang="en-US" sz="3200" b="0" i="0" u="none" strike="noStrike" cap="none" dirty="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r>
              <a:rPr lang="en-US" sz="3200" dirty="0" err="1">
                <a:solidFill>
                  <a:srgbClr val="0033CC"/>
                </a:solidFill>
              </a:rPr>
              <a:t>Sử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dụng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các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phím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tắt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trên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bàn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err="1">
                <a:solidFill>
                  <a:srgbClr val="0033CC"/>
                </a:solidFill>
              </a:rPr>
              <a:t>phím</a:t>
            </a:r>
            <a:r>
              <a:rPr lang="en-US" sz="3200" dirty="0">
                <a:solidFill>
                  <a:srgbClr val="0033CC"/>
                </a:solidFill>
              </a:rPr>
              <a:t>.</a:t>
            </a:r>
            <a:endParaRPr lang="en-US" sz="32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⮚"/>
            </a:pPr>
            <a:endParaRPr sz="3200" b="0" i="0" u="none" strike="noStrike" cap="none" dirty="0">
              <a:solidFill>
                <a:srgbClr val="00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9900">
        <p:circle/>
      </p:transition>
    </mc:Choice>
    <mc:Fallback xmlns="">
      <p:transition spd="slow" advTm="499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571065-EE0E-4E98-99CC-B132852E8B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555"/>
          <a:stretch/>
        </p:blipFill>
        <p:spPr>
          <a:xfrm>
            <a:off x="0" y="-1"/>
            <a:ext cx="12192000" cy="7340129"/>
          </a:xfrm>
          <a:prstGeom prst="rect">
            <a:avLst/>
          </a:prstGeom>
        </p:spPr>
      </p:pic>
      <p:sp>
        <p:nvSpPr>
          <p:cNvPr id="607" name="Google Shape;607;p10"/>
          <p:cNvSpPr txBox="1">
            <a:spLocks noGrp="1"/>
          </p:cNvSpPr>
          <p:nvPr>
            <p:ph type="title"/>
          </p:nvPr>
        </p:nvSpPr>
        <p:spPr>
          <a:xfrm>
            <a:off x="795887" y="143916"/>
            <a:ext cx="10483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4400"/>
              <a:buFont typeface="Arial"/>
              <a:buNone/>
            </a:pP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0"/>
          <p:cNvSpPr>
            <a:spLocks noGrp="1"/>
          </p:cNvSpPr>
          <p:nvPr>
            <p:ph type="body" idx="1"/>
          </p:nvPr>
        </p:nvSpPr>
        <p:spPr>
          <a:xfrm>
            <a:off x="891913" y="2045232"/>
            <a:ext cx="10252337" cy="3098268"/>
          </a:xfrm>
          <a:prstGeom prst="roundRect">
            <a:avLst>
              <a:gd name="adj" fmla="val 16667"/>
            </a:avLst>
          </a:prstGeom>
          <a:solidFill>
            <a:schemeClr val="lt1">
              <a:alpha val="68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1.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Ôn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thực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hành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các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thao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tác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đã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học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trong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(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nếu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có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máy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tính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)</a:t>
            </a:r>
            <a:endParaRPr sz="3200" dirty="0">
              <a:latin typeface="+mj-lt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2.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Đọc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nội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dung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tiếp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theo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: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(SGK </a:t>
            </a:r>
            <a:r>
              <a:rPr lang="en-US" sz="3200" dirty="0" err="1">
                <a:latin typeface="+mj-lt"/>
                <a:ea typeface="Arial"/>
                <a:cs typeface="Arial"/>
                <a:sym typeface="Arial"/>
              </a:rPr>
              <a:t>trang</a:t>
            </a:r>
            <a:r>
              <a:rPr lang="en-US" sz="3200" dirty="0">
                <a:latin typeface="+mj-lt"/>
                <a:ea typeface="Arial"/>
                <a:cs typeface="Arial"/>
                <a:sym typeface="Arial"/>
              </a:rPr>
              <a:t> 51-52) </a:t>
            </a:r>
            <a:endParaRPr sz="3200" dirty="0">
              <a:latin typeface="+mj-lt"/>
            </a:endParaRPr>
          </a:p>
        </p:txBody>
      </p:sp>
    </p:spTree>
  </p:cSld>
  <p:clrMapOvr>
    <a:masterClrMapping/>
  </p:clrMapOvr>
  <p:transition spd="slow" advTm="19479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Noto Sans Symbols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hướng, kết nối bài học tiếp theo: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2021-11-07T11:14:20Z</dcterms:created>
  <dcterms:modified xsi:type="dcterms:W3CDTF">2021-11-07T11:14:33Z</dcterms:modified>
</cp:coreProperties>
</file>