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60" r:id="rId3"/>
    <p:sldId id="261" r:id="rId4"/>
    <p:sldId id="263" r:id="rId5"/>
    <p:sldId id="264" r:id="rId6"/>
    <p:sldId id="266" r:id="rId7"/>
    <p:sldId id="270" r:id="rId8"/>
    <p:sldId id="275" r:id="rId9"/>
    <p:sldId id="284" r:id="rId10"/>
    <p:sldId id="269" r:id="rId11"/>
    <p:sldId id="272" r:id="rId12"/>
    <p:sldId id="278" r:id="rId13"/>
    <p:sldId id="28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434" autoAdjust="0"/>
  </p:normalViewPr>
  <p:slideViewPr>
    <p:cSldViewPr snapToGrid="0">
      <p:cViewPr varScale="1">
        <p:scale>
          <a:sx n="72" d="100"/>
          <a:sy n="72" d="100"/>
        </p:scale>
        <p:origin x="66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845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430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853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115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781248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156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7341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758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19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02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131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805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298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177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459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313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2B66C-F86C-40E4-B13E-D37DED0AA2E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AF1B9AD-40BC-478D-9B2A-ADEEC980E0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84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ownloads\TaDiVaoRungXanh-VA-4373361.mp3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NXuan_Mua%20xuan%20oi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gif"/><Relationship Id="rId4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file:///G:\NXuan_Mua%20xuan%20oi.mp3" TargetMode="External"/><Relationship Id="rId7" Type="http://schemas.openxmlformats.org/officeDocument/2006/relationships/image" Target="../media/image19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7.png"/><Relationship Id="rId5" Type="http://schemas.openxmlformats.org/officeDocument/2006/relationships/image" Target="../media/image16.jpe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file:///G:\NXuan_Mua%20xuan%20oi.mp3" TargetMode="Externa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20.gif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NXuan_Mua%20xuan%20oi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6.wmf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TaDiVaoRungXanh-VA-4373361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5181036" y="-900992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9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" name="Rectangle 28"/>
          <p:cNvSpPr>
            <a:spLocks noChangeArrowheads="1"/>
          </p:cNvSpPr>
          <p:nvPr/>
        </p:nvSpPr>
        <p:spPr bwMode="auto">
          <a:xfrm>
            <a:off x="-958034" y="1169737"/>
            <a:ext cx="12192000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FF0000"/>
                </a:solidFill>
                <a:latin typeface="Arial" panose="020B0604020202020204" pitchFamily="34" charset="0"/>
              </a:rPr>
              <a:t>Phát</a:t>
            </a:r>
            <a:r>
              <a:rPr lang="en-US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FF0000"/>
                </a:solidFill>
                <a:latin typeface="Arial" panose="020B0604020202020204" pitchFamily="34" charset="0"/>
              </a:rPr>
              <a:t>triển</a:t>
            </a:r>
            <a:r>
              <a:rPr lang="en-US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FF0000"/>
                </a:solidFill>
                <a:latin typeface="Arial" panose="020B0604020202020204" pitchFamily="34" charset="0"/>
              </a:rPr>
              <a:t>thẩm</a:t>
            </a:r>
            <a:r>
              <a:rPr lang="en-US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FF0000"/>
                </a:solidFill>
                <a:latin typeface="Arial" panose="020B0604020202020204" pitchFamily="34" charset="0"/>
              </a:rPr>
              <a:t>mỹ</a:t>
            </a:r>
            <a:endParaRPr lang="en-US" altLang="en-US" sz="1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</a:rPr>
              <a:t>Hoạt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</a:rPr>
              <a:t>động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</a:rPr>
              <a:t>âm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</a:rPr>
              <a:t>nhạc</a:t>
            </a:r>
            <a:endParaRPr lang="en-US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Dạy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hát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: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Chú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voi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 con ở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bản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đôn</a:t>
            </a:r>
            <a:endParaRPr lang="en-US" altLang="en-US" sz="4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</a:rPr>
              <a:t>Nghe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</a:rPr>
              <a:t>hát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: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Đuổi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chim</a:t>
            </a:r>
            <a:endParaRPr lang="en-US" altLang="en-US" sz="2800" dirty="0" smtClean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TCAN: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Thỏ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 con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nhanh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trí</a:t>
            </a:r>
            <a:endParaRPr lang="en-US" altLang="en-US" sz="36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en-US" altLang="en-US" sz="480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endParaRPr lang="en-US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3" name="TextBox 25"/>
          <p:cNvSpPr txBox="1">
            <a:spLocks noChangeArrowheads="1"/>
          </p:cNvSpPr>
          <p:nvPr/>
        </p:nvSpPr>
        <p:spPr bwMode="auto">
          <a:xfrm>
            <a:off x="2709863" y="4259263"/>
            <a:ext cx="5632449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Lứa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tuổi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: </a:t>
            </a: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Mẫu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giáo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Nhỡ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 (4-5 </a:t>
            </a: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tuổi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Giáo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viên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: </a:t>
            </a: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Nguyễn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Thị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Giang</a:t>
            </a:r>
            <a:endParaRPr lang="en-US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4" name="TextBox 26"/>
          <p:cNvSpPr txBox="1">
            <a:spLocks noChangeArrowheads="1"/>
          </p:cNvSpPr>
          <p:nvPr/>
        </p:nvSpPr>
        <p:spPr bwMode="auto">
          <a:xfrm>
            <a:off x="1773766" y="692943"/>
            <a:ext cx="8644467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PHÒNG GIÁO DỤC VÀ ĐÀO TẠO QUẬN LONG BIÊN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FF0000"/>
                </a:solidFill>
                <a:latin typeface="Arial" panose="020B0604020202020204" pitchFamily="34" charset="0"/>
              </a:rPr>
              <a:t>TRƯỜNG MẦM NON THẠCH CẦU</a:t>
            </a:r>
          </a:p>
        </p:txBody>
      </p:sp>
      <p:pic>
        <p:nvPicPr>
          <p:cNvPr id="315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49" y="1031875"/>
            <a:ext cx="2000251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421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23" fill="hold"/>
                                        <p:tgtEl>
                                          <p:spTgt spid="2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26942" y="500132"/>
            <a:ext cx="827180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40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  </a:t>
            </a:r>
            <a:r>
              <a:rPr lang="en-US" sz="4000" b="1" u="sng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Ñaøm</a:t>
            </a:r>
            <a:r>
              <a:rPr lang="en-US" sz="4000" b="1" u="sng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u="sng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thoaïi</a:t>
            </a:r>
            <a:endParaRPr lang="en-US" sz="4000" dirty="0"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381000" algn="l"/>
                <a:tab pos="457200" algn="l"/>
              </a:tabLst>
            </a:pP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vöøa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haùt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baøi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haùt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381000" algn="l"/>
                <a:tab pos="457200" algn="l"/>
              </a:tabLst>
            </a:pP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Baøi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haùt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cuûa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nhaïc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só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naøo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381000" algn="l"/>
                <a:tab pos="457200" algn="l"/>
              </a:tabLst>
            </a:pP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voi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381000" algn="l"/>
                <a:tab pos="457200" algn="l"/>
              </a:tabLst>
            </a:pP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381000" algn="l"/>
                <a:tab pos="457200" algn="l"/>
              </a:tabLst>
            </a:pP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Baøi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haùt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noùi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leân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ñieàu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pPr marL="228600" algn="just"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40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13" descr="s_f_01_589_01_0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6190" y="3856479"/>
            <a:ext cx="203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AN43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129" y="76201"/>
            <a:ext cx="1600200" cy="112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AN43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1360" y="5686866"/>
            <a:ext cx="1600200" cy="121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AN43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108" y="5686866"/>
            <a:ext cx="1600200" cy="121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AN43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908" y="5562892"/>
            <a:ext cx="1600200" cy="121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AN43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534465"/>
            <a:ext cx="1600200" cy="121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AN43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0" y="5541448"/>
            <a:ext cx="1600200" cy="121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AN43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26" y="5562892"/>
            <a:ext cx="1600200" cy="121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AN43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2117" y="5534466"/>
            <a:ext cx="1600200" cy="121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Tweety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52637" flipH="1">
            <a:off x="6305185" y="3555495"/>
            <a:ext cx="1984375" cy="205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NXuan_Mua xuan oi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91493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665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10243" name="Picture 2" descr="4930c6cd7d99b_f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88259" y="0"/>
            <a:ext cx="12380259" cy="6979024"/>
          </a:xfrm>
          <a:noFill/>
        </p:spPr>
      </p:pic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564778" y="1270794"/>
            <a:ext cx="883471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.VnAvant" pitchFamily="34" charset="0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.VnAvant" pitchFamily="34" charset="0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.VnAvant" pitchFamily="34" charset="0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.VnAvant" pitchFamily="34" charset="0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.VnAvan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chemeClr val="tx1"/>
                </a:solidFill>
                <a:latin typeface=".VnAvan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chemeClr val="tx1"/>
                </a:solidFill>
                <a:latin typeface=".VnAvan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chemeClr val="tx1"/>
                </a:solidFill>
                <a:latin typeface=".VnAvan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chemeClr val="tx1"/>
                </a:solidFill>
                <a:latin typeface=".VnAvant" pitchFamily="34" charset="0"/>
              </a:defRPr>
            </a:lvl9pPr>
          </a:lstStyle>
          <a:p>
            <a:r>
              <a:rPr lang="en-US" sz="4800" b="1" u="sng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4800" b="1" u="sng" dirty="0" err="1"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48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u="sng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8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=&gt;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sai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[Nhạc không lời] Chú voi con ở Bản Đôn bea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1291" y="2869807"/>
            <a:ext cx="8422204" cy="3471373"/>
          </a:xfrm>
          <a:prstGeom prst="rect">
            <a:avLst/>
          </a:prstGeom>
        </p:spPr>
      </p:pic>
      <p:pic>
        <p:nvPicPr>
          <p:cNvPr id="6" name="NXuan_Mua xuan oi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201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66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th_x1pc_jqddVOWRmylZMSjY-KReAEjYfrZ1fR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99270" y="3847016"/>
            <a:ext cx="16002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0344" y="1798134"/>
            <a:ext cx="1032568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vỗ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nhảy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nhảy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000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vỗ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nhảy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000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solidFill>
                  <a:srgbClr val="C0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69809" y="1842867"/>
            <a:ext cx="852502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5000" dirty="0"/>
          </a:p>
        </p:txBody>
      </p:sp>
      <p:sp>
        <p:nvSpPr>
          <p:cNvPr id="8" name="WordArt 4"/>
          <p:cNvSpPr>
            <a:spLocks noChangeArrowheads="1" noChangeShapeType="1" noTextEdit="1"/>
          </p:cNvSpPr>
          <p:nvPr/>
        </p:nvSpPr>
        <p:spPr bwMode="auto">
          <a:xfrm flipH="1">
            <a:off x="2299270" y="180045"/>
            <a:ext cx="132779" cy="16049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-553"/>
              </a:avLst>
            </a:prstTxWarp>
          </a:bodyPr>
          <a:lstStyle/>
          <a:p>
            <a:pPr algn="ctr"/>
            <a:endParaRPr lang="en-US" sz="3600" dirty="0" smtClean="0">
              <a:solidFill>
                <a:srgbClr val="002060"/>
              </a:solidFill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VNI-Times" pitchFamily="2" charset="0"/>
              <a:cs typeface="Times New Roman" panose="02020603050405020304" pitchFamily="18" charset="0"/>
            </a:endParaRPr>
          </a:p>
          <a:p>
            <a:pPr algn="ctr"/>
            <a:endParaRPr lang="en-US" sz="3600" b="1" i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VNI-Times" pitchFamily="2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36104" y="335818"/>
            <a:ext cx="748567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0070C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THỎ CON NHANH TRÍ</a:t>
            </a:r>
            <a:r>
              <a:rPr lang="en-US" sz="5000" dirty="0">
                <a:solidFill>
                  <a:srgbClr val="0070C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000" dirty="0">
                <a:solidFill>
                  <a:srgbClr val="0070C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50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pic>
        <p:nvPicPr>
          <p:cNvPr id="9" name="NXuan_Mua xuan oi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37197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5665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35" descr="C:\Users\Home\Downloads\hình đọng\hinh-anh-de-thuong-avatar-moi-nhat-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42" y="4206240"/>
            <a:ext cx="6008077" cy="2651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15" descr="C:\Users\Home\Downloads\hình đọng\85ppeby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387" y="0"/>
            <a:ext cx="2255370" cy="289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89788" y="228600"/>
            <a:ext cx="6277681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500" b="1" dirty="0" err="1">
                <a:solidFill>
                  <a:srgbClr val="0070C0"/>
                </a:solidFill>
              </a:rPr>
              <a:t>Nghe</a:t>
            </a:r>
            <a:r>
              <a:rPr lang="en-US" sz="4500" b="1" dirty="0">
                <a:solidFill>
                  <a:srgbClr val="0070C0"/>
                </a:solidFill>
              </a:rPr>
              <a:t> </a:t>
            </a:r>
            <a:r>
              <a:rPr lang="en-US" sz="4500" b="1" dirty="0" err="1">
                <a:solidFill>
                  <a:srgbClr val="0070C0"/>
                </a:solidFill>
              </a:rPr>
              <a:t>hát</a:t>
            </a:r>
            <a:r>
              <a:rPr lang="en-US" sz="4500" b="1" dirty="0">
                <a:solidFill>
                  <a:srgbClr val="0070C0"/>
                </a:solidFill>
              </a:rPr>
              <a:t> “ </a:t>
            </a:r>
            <a:r>
              <a:rPr lang="en-US" sz="4500" b="1" dirty="0" err="1">
                <a:solidFill>
                  <a:srgbClr val="0070C0"/>
                </a:solidFill>
              </a:rPr>
              <a:t>Đuổi</a:t>
            </a:r>
            <a:r>
              <a:rPr lang="en-US" sz="4500" b="1" dirty="0">
                <a:solidFill>
                  <a:srgbClr val="0070C0"/>
                </a:solidFill>
              </a:rPr>
              <a:t> </a:t>
            </a:r>
            <a:r>
              <a:rPr lang="en-US" sz="4500" b="1" dirty="0" err="1">
                <a:solidFill>
                  <a:srgbClr val="0070C0"/>
                </a:solidFill>
              </a:rPr>
              <a:t>chim</a:t>
            </a:r>
            <a:r>
              <a:rPr lang="en-US" sz="4500" b="1" dirty="0">
                <a:solidFill>
                  <a:srgbClr val="0070C0"/>
                </a:solidFill>
              </a:rPr>
              <a:t>”</a:t>
            </a:r>
            <a:endParaRPr lang="en-US" sz="4500" dirty="0">
              <a:solidFill>
                <a:srgbClr val="0070C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88783" y="1142379"/>
            <a:ext cx="7289409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vi-VN" sz="3000" dirty="0" smtClean="0">
                <a:solidFill>
                  <a:srgbClr val="7030A0"/>
                </a:solidFill>
              </a:rPr>
              <a:t>Cô </a:t>
            </a:r>
            <a:r>
              <a:rPr lang="vi-VN" sz="3000" dirty="0">
                <a:solidFill>
                  <a:srgbClr val="7030A0"/>
                </a:solidFill>
              </a:rPr>
              <a:t>hát lần </a:t>
            </a:r>
            <a:r>
              <a:rPr lang="vi-VN" sz="3000" dirty="0" smtClean="0">
                <a:solidFill>
                  <a:srgbClr val="7030A0"/>
                </a:solidFill>
              </a:rPr>
              <a:t>1</a:t>
            </a:r>
            <a:endParaRPr lang="en-US" sz="3000" dirty="0" smtClean="0">
              <a:solidFill>
                <a:srgbClr val="7030A0"/>
              </a:solidFill>
            </a:endParaRPr>
          </a:p>
          <a:p>
            <a:pPr marL="457200" indent="-457200" defTabSz="723900">
              <a:buFontTx/>
              <a:buChar char="-"/>
              <a:tabLst>
                <a:tab pos="13716000" algn="l"/>
                <a:tab pos="14109700" algn="l"/>
                <a:tab pos="14179550" algn="l"/>
                <a:tab pos="14349413" algn="l"/>
              </a:tabLst>
            </a:pPr>
            <a:r>
              <a:rPr lang="vi-VN" sz="3200" b="1" dirty="0" smtClean="0">
                <a:solidFill>
                  <a:srgbClr val="7030A0"/>
                </a:solidFill>
              </a:rPr>
              <a:t>ND</a:t>
            </a:r>
            <a:r>
              <a:rPr lang="vi-VN" sz="3200" b="1" dirty="0">
                <a:solidFill>
                  <a:srgbClr val="7030A0"/>
                </a:solidFill>
              </a:rPr>
              <a:t>: </a:t>
            </a:r>
            <a:r>
              <a:rPr lang="en-US" sz="3200" dirty="0" err="1">
                <a:solidFill>
                  <a:srgbClr val="7030A0"/>
                </a:solidFill>
              </a:rPr>
              <a:t>bạn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nhỏ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đến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ruộng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đổ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của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mẹ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thấy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có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đàn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chim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đến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phá</a:t>
            </a:r>
            <a:r>
              <a:rPr lang="en-US" sz="3200" dirty="0">
                <a:solidFill>
                  <a:srgbClr val="7030A0"/>
                </a:solidFill>
              </a:rPr>
              <a:t>,</a:t>
            </a:r>
          </a:p>
          <a:p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bạn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đến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đuổi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đi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trong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đó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có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chim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sẽ</a:t>
            </a:r>
            <a:r>
              <a:rPr lang="en-US" sz="3200" dirty="0">
                <a:solidFill>
                  <a:srgbClr val="7030A0"/>
                </a:solidFill>
              </a:rPr>
              <a:t>, </a:t>
            </a:r>
            <a:r>
              <a:rPr lang="en-US" sz="3200" dirty="0" err="1">
                <a:solidFill>
                  <a:srgbClr val="7030A0"/>
                </a:solidFill>
              </a:rPr>
              <a:t>chim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ri</a:t>
            </a:r>
            <a:r>
              <a:rPr lang="en-US" sz="3200" dirty="0">
                <a:solidFill>
                  <a:srgbClr val="7030A0"/>
                </a:solidFill>
              </a:rPr>
              <a:t>, </a:t>
            </a:r>
            <a:r>
              <a:rPr lang="en-US" sz="3200" dirty="0" err="1">
                <a:solidFill>
                  <a:srgbClr val="7030A0"/>
                </a:solidFill>
              </a:rPr>
              <a:t>chào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mào</a:t>
            </a:r>
            <a:r>
              <a:rPr lang="en-US" sz="3200" dirty="0">
                <a:solidFill>
                  <a:srgbClr val="7030A0"/>
                </a:solidFill>
              </a:rPr>
              <a:t>, </a:t>
            </a:r>
          </a:p>
          <a:p>
            <a:r>
              <a:rPr lang="en-US" sz="3200" dirty="0" err="1">
                <a:solidFill>
                  <a:srgbClr val="7030A0"/>
                </a:solidFill>
              </a:rPr>
              <a:t>sáo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sậu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và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chim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chích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chè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bạn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đã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đuổi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đi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hết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để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giúp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ruộng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đổ</a:t>
            </a:r>
            <a:endParaRPr lang="en-US" sz="3200" dirty="0">
              <a:solidFill>
                <a:srgbClr val="7030A0"/>
              </a:solidFill>
            </a:endParaRPr>
          </a:p>
          <a:p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của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mẹ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trồng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không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bị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en-US" sz="3200" dirty="0" err="1">
                <a:solidFill>
                  <a:srgbClr val="7030A0"/>
                </a:solidFill>
              </a:rPr>
              <a:t>phá</a:t>
            </a:r>
            <a:r>
              <a:rPr lang="en-US" sz="3200" dirty="0">
                <a:solidFill>
                  <a:srgbClr val="7030A0"/>
                </a:solidFill>
              </a:rPr>
              <a:t>.</a:t>
            </a:r>
          </a:p>
          <a:p>
            <a:pPr marL="457200" indent="-457200">
              <a:buFontTx/>
              <a:buChar char="-"/>
            </a:pPr>
            <a:endParaRPr lang="en-US" sz="3000" dirty="0">
              <a:solidFill>
                <a:srgbClr val="7030A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82302" y="5328140"/>
            <a:ext cx="258275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solidFill>
                  <a:srgbClr val="7030A0"/>
                </a:solidFill>
              </a:rPr>
              <a:t>- </a:t>
            </a:r>
            <a:r>
              <a:rPr lang="en-US" sz="3000" dirty="0" err="1">
                <a:solidFill>
                  <a:srgbClr val="7030A0"/>
                </a:solidFill>
              </a:rPr>
              <a:t>Cô</a:t>
            </a:r>
            <a:r>
              <a:rPr lang="en-US" sz="3000" dirty="0">
                <a:solidFill>
                  <a:srgbClr val="7030A0"/>
                </a:solidFill>
              </a:rPr>
              <a:t> </a:t>
            </a:r>
            <a:r>
              <a:rPr lang="en-US" sz="3000" dirty="0" err="1">
                <a:solidFill>
                  <a:srgbClr val="7030A0"/>
                </a:solidFill>
              </a:rPr>
              <a:t>hát</a:t>
            </a:r>
            <a:r>
              <a:rPr lang="en-US" sz="3000" dirty="0">
                <a:solidFill>
                  <a:srgbClr val="7030A0"/>
                </a:solidFill>
              </a:rPr>
              <a:t> </a:t>
            </a:r>
            <a:r>
              <a:rPr lang="en-US" sz="3000" dirty="0" err="1">
                <a:solidFill>
                  <a:srgbClr val="7030A0"/>
                </a:solidFill>
              </a:rPr>
              <a:t>lần</a:t>
            </a:r>
            <a:r>
              <a:rPr lang="en-US" sz="3000" dirty="0">
                <a:solidFill>
                  <a:srgbClr val="7030A0"/>
                </a:solidFill>
              </a:rPr>
              <a:t> 2</a:t>
            </a:r>
          </a:p>
        </p:txBody>
      </p:sp>
      <p:pic>
        <p:nvPicPr>
          <p:cNvPr id="8" name="NXuan_Mua xuan oi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4380884"/>
      </p:ext>
    </p:extLst>
  </p:cSld>
  <p:clrMapOvr>
    <a:masterClrMapping/>
  </p:clrMapOvr>
  <p:transition>
    <p:fade thruBlk="1"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665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6387" name="Picture 10" descr="48dd13d9f0411_f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23265" y="0"/>
            <a:ext cx="12286129" cy="6858000"/>
          </a:xfrm>
          <a:noFill/>
        </p:spPr>
      </p:pic>
      <p:sp>
        <p:nvSpPr>
          <p:cNvPr id="5" name="Rectangle 4"/>
          <p:cNvSpPr/>
          <p:nvPr/>
        </p:nvSpPr>
        <p:spPr>
          <a:xfrm>
            <a:off x="1726833" y="1066801"/>
            <a:ext cx="89916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nn-NO" sz="40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.VnTime"/>
              </a:rPr>
              <a:t>Ho¹t ®éng </a:t>
            </a:r>
            <a:r>
              <a:rPr lang="nn-NO" sz="40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.VnTime"/>
              </a:rPr>
              <a:t>1: Ổn định</a:t>
            </a:r>
            <a:endParaRPr lang="en-US" sz="40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7030A0"/>
              </a:solidFill>
              <a:latin typeface=".VnTime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3790943" y="1774687"/>
            <a:ext cx="654423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.VnAvant" pitchFamily="34" charset="0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.VnAvant" pitchFamily="34" charset="0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.VnAvant" pitchFamily="34" charset="0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.VnAvant" pitchFamily="34" charset="0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.VnAvan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chemeClr val="tx1"/>
                </a:solidFill>
                <a:latin typeface=".VnAvan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chemeClr val="tx1"/>
                </a:solidFill>
                <a:latin typeface=".VnAvan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chemeClr val="tx1"/>
                </a:solidFill>
                <a:latin typeface=".VnAvan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chemeClr val="tx1"/>
                </a:solidFill>
                <a:latin typeface=".VnAvant" pitchFamily="34" charset="0"/>
              </a:defRPr>
            </a:lvl9pPr>
          </a:lstStyle>
          <a:p>
            <a:pPr marL="571500" indent="-571500" eaLnBrk="1" hangingPunct="1">
              <a:buFontTx/>
              <a:buChar char="-"/>
            </a:pPr>
            <a:r>
              <a:rPr lang="en-US" sz="4000" dirty="0" smtClean="0">
                <a:solidFill>
                  <a:srgbClr val="FF0000"/>
                </a:solidFill>
              </a:rPr>
              <a:t>Cho </a:t>
            </a:r>
            <a:r>
              <a:rPr lang="en-US" sz="4000" dirty="0" err="1" smtClean="0">
                <a:solidFill>
                  <a:srgbClr val="FF0000"/>
                </a:solidFill>
              </a:rPr>
              <a:t>trẻ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xem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một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đoạn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phim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thế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giới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động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vật</a:t>
            </a:r>
            <a:r>
              <a:rPr lang="en-US" sz="4000" dirty="0" smtClean="0">
                <a:solidFill>
                  <a:srgbClr val="FF0000"/>
                </a:solidFill>
              </a:rPr>
              <a:t>.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8" name="Chimbaycobay-Dangcapnhat_fh3u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416" end="151008.75"/>
                </p14:media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-990600" y="-990600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590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8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87506" y="611432"/>
            <a:ext cx="8821271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tabLst>
                <a:tab pos="381000" algn="l"/>
                <a:tab pos="457200" algn="l"/>
              </a:tabLst>
            </a:pPr>
            <a:r>
              <a:rPr lang="en-US" sz="4000" dirty="0" err="1" smtClean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dirty="0" smtClean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000" dirty="0" smtClean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4000" dirty="0" smtClean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000" dirty="0" smtClean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000" dirty="0" smtClean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381000" algn="l"/>
                <a:tab pos="457200" algn="l"/>
              </a:tabLst>
            </a:pPr>
            <a:r>
              <a:rPr lang="en-US" sz="3000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voi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coù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ñaëc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ñieåm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000" dirty="0"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381000" algn="l"/>
                <a:tab pos="457200" algn="l"/>
              </a:tabLst>
            </a:pP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voi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chöa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coù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ngaø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laø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voi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000" dirty="0"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381000" algn="l"/>
                <a:tab pos="457200" algn="l"/>
              </a:tabLst>
            </a:pP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AØ !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Ñuùng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roài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ñoù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caùc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con,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coù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moät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chuù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voi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chöa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coù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ngaø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neân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coøn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treû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000" dirty="0" err="1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laém</a:t>
            </a:r>
            <a:r>
              <a:rPr lang="en-US" sz="3000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Chuù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raát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ham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aên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vaø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ham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chôi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vaø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ñoù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cuõng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laø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noäi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baøi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haùt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Chuù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voi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ôû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baûn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Ñoân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”  </a:t>
            </a:r>
            <a:r>
              <a:rPr lang="vi-VN" sz="3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 chú Phạm </a:t>
            </a:r>
            <a:r>
              <a:rPr lang="vi-VN" sz="3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Tuyên.</a:t>
            </a:r>
            <a:r>
              <a:rPr lang="en-US" sz="3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Hoâm</a:t>
            </a:r>
            <a:r>
              <a:rPr lang="en-US" sz="3000" dirty="0" smtClean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nay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coâ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seõ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daïy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caùc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haùt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nheù</a:t>
            </a:r>
            <a:r>
              <a:rPr lang="en-US" sz="3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!</a:t>
            </a:r>
            <a:endParaRPr lang="en-US" sz="30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 descr="Picture1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5444" y="2723557"/>
            <a:ext cx="12192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5" descr="FLOWERS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64217" y="5473741"/>
            <a:ext cx="1382712" cy="1219200"/>
          </a:xfrm>
          <a:prstGeom prst="rect">
            <a:avLst/>
          </a:prstGeom>
          <a:noFill/>
        </p:spPr>
      </p:pic>
      <p:pic>
        <p:nvPicPr>
          <p:cNvPr id="5" name="Picture 15" descr="FLOWERS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5444" y="5473741"/>
            <a:ext cx="1382712" cy="1219200"/>
          </a:xfrm>
          <a:prstGeom prst="rect">
            <a:avLst/>
          </a:prstGeom>
          <a:noFill/>
        </p:spPr>
      </p:pic>
      <p:pic>
        <p:nvPicPr>
          <p:cNvPr id="6" name="Picture 15" descr="FLOWERS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75407" y="5590582"/>
            <a:ext cx="1382712" cy="1219200"/>
          </a:xfrm>
          <a:prstGeom prst="rect">
            <a:avLst/>
          </a:prstGeom>
          <a:noFill/>
        </p:spPr>
      </p:pic>
      <p:pic>
        <p:nvPicPr>
          <p:cNvPr id="7" name="Picture 15" descr="FLOWERS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52990" y="5473741"/>
            <a:ext cx="1382712" cy="1219200"/>
          </a:xfrm>
          <a:prstGeom prst="rect">
            <a:avLst/>
          </a:prstGeom>
          <a:noFill/>
        </p:spPr>
      </p:pic>
      <p:pic>
        <p:nvPicPr>
          <p:cNvPr id="8" name="Picture 15" descr="FLOWERS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25370" y="5638800"/>
            <a:ext cx="1382712" cy="1219200"/>
          </a:xfrm>
          <a:prstGeom prst="rect">
            <a:avLst/>
          </a:prstGeom>
          <a:noFill/>
        </p:spPr>
      </p:pic>
      <p:pic>
        <p:nvPicPr>
          <p:cNvPr id="9" name="Picture 15" descr="FLOWERS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41763" y="5469259"/>
            <a:ext cx="1382712" cy="1219200"/>
          </a:xfrm>
          <a:prstGeom prst="rect">
            <a:avLst/>
          </a:prstGeom>
          <a:noFill/>
        </p:spPr>
      </p:pic>
      <p:pic>
        <p:nvPicPr>
          <p:cNvPr id="10" name="Picture 15" descr="FLOWERS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809288" y="5638800"/>
            <a:ext cx="1382712" cy="1219200"/>
          </a:xfrm>
          <a:prstGeom prst="rect">
            <a:avLst/>
          </a:prstGeom>
          <a:noFill/>
        </p:spPr>
      </p:pic>
      <p:pic>
        <p:nvPicPr>
          <p:cNvPr id="11" name="ChuvoiconoBanDon-QuynhChi_5ew9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710" end="184238"/>
                </p14:media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990600" y="-990600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131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02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48dd13d9f0411_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-136478"/>
            <a:ext cx="11975910" cy="6994478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4034118" y="2097908"/>
            <a:ext cx="636346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vi-VN" sz="5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 động 2: Dạy </a:t>
            </a:r>
            <a:r>
              <a:rPr lang="vi-VN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sz="5000" dirty="0">
              <a:solidFill>
                <a:srgbClr val="FF0000"/>
              </a:solidFill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0888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[Nhạc không lời] Chú voi con ở Bản Đôn bea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424" y="2272553"/>
            <a:ext cx="12093575" cy="45854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1259" y="1021977"/>
            <a:ext cx="298992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endParaRPr lang="en-US" sz="45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4180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ome\Downloads\hình đọng\hinh-nen-powerpoint-de-thuong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2955" y="-228600"/>
            <a:ext cx="12624179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434081" y="1367389"/>
            <a:ext cx="7534422" cy="3631763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 eaLnBrk="0" hangingPunct="0">
              <a:tabLst>
                <a:tab pos="1514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1514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1514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1514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1514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14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14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14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14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4000" b="1" dirty="0">
                <a:solidFill>
                  <a:srgbClr val="FF0000"/>
                </a:solidFill>
                <a:latin typeface="VNI-Times" pitchFamily="2" charset="0"/>
              </a:rPr>
              <a:t>Treo </a:t>
            </a:r>
            <a:r>
              <a:rPr lang="en-US" sz="4000" b="1" dirty="0" err="1">
                <a:solidFill>
                  <a:srgbClr val="FF0000"/>
                </a:solidFill>
                <a:latin typeface="VNI-Times" pitchFamily="2" charset="0"/>
              </a:rPr>
              <a:t>tranh</a:t>
            </a:r>
            <a:r>
              <a:rPr lang="en-US" sz="4000" b="1" dirty="0">
                <a:solidFill>
                  <a:srgbClr val="FF0000"/>
                </a:solidFill>
                <a:latin typeface="VNI-Times" pitchFamily="2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VNI-Times" pitchFamily="2" charset="0"/>
              </a:rPr>
              <a:t>toùm</a:t>
            </a:r>
            <a:r>
              <a:rPr lang="en-US" sz="4000" b="1" dirty="0">
                <a:solidFill>
                  <a:srgbClr val="FF0000"/>
                </a:solidFill>
                <a:latin typeface="VNI-Times" pitchFamily="2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VNI-Times" pitchFamily="2" charset="0"/>
              </a:rPr>
              <a:t>noäi</a:t>
            </a:r>
            <a:r>
              <a:rPr lang="en-US" sz="4000" b="1" dirty="0">
                <a:solidFill>
                  <a:srgbClr val="FF0000"/>
                </a:solidFill>
                <a:latin typeface="VNI-Times" pitchFamily="2" charset="0"/>
              </a:rPr>
              <a:t> dung </a:t>
            </a:r>
            <a:endParaRPr lang="en-US" sz="4000" b="1" dirty="0" smtClean="0">
              <a:solidFill>
                <a:srgbClr val="FF0000"/>
              </a:solidFill>
              <a:latin typeface="VNI-Times" pitchFamily="2" charset="0"/>
            </a:endParaRPr>
          </a:p>
          <a:p>
            <a:r>
              <a:rPr lang="en-US" sz="4000" b="1" dirty="0">
                <a:latin typeface="VNI-Times" pitchFamily="2" charset="0"/>
              </a:rPr>
              <a:t> </a:t>
            </a:r>
            <a:r>
              <a:rPr lang="en-US" sz="4000" b="1" dirty="0" smtClean="0">
                <a:latin typeface="VNI-Times" pitchFamily="2" charset="0"/>
              </a:rPr>
              <a:t>   </a:t>
            </a:r>
            <a:r>
              <a:rPr lang="en-US" sz="4000" dirty="0" err="1" smtClean="0">
                <a:solidFill>
                  <a:srgbClr val="002060"/>
                </a:solidFill>
                <a:latin typeface="VNI-Times" pitchFamily="2" charset="0"/>
              </a:rPr>
              <a:t>Chuù</a:t>
            </a:r>
            <a:r>
              <a:rPr lang="en-US" sz="4000" dirty="0" smtClean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voi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con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raát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ham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chôi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VNI-Times" pitchFamily="2" charset="0"/>
              </a:rPr>
              <a:t>với</a:t>
            </a:r>
            <a:r>
              <a:rPr lang="en-US" sz="4000" dirty="0" smtClean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VNI-Times" pitchFamily="2" charset="0"/>
              </a:rPr>
              <a:t>lại</a:t>
            </a:r>
            <a:r>
              <a:rPr lang="en-US" sz="4000" dirty="0" smtClean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VNI-Times" pitchFamily="2" charset="0"/>
              </a:rPr>
              <a:t>coøn</a:t>
            </a:r>
            <a:r>
              <a:rPr lang="en-US" sz="4000" dirty="0" smtClean="0">
                <a:solidFill>
                  <a:srgbClr val="002060"/>
                </a:solidFill>
                <a:latin typeface="VNI-Times" pitchFamily="2" charset="0"/>
              </a:rPr>
              <a:t> ham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aên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nöõa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nhöng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chuù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aên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ñeå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mau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lôùn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ñeå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coù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theå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keùo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goã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veà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laøng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giuùp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daân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laøng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nöõa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ñoù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VNI-Times" pitchFamily="2" charset="0"/>
              </a:rPr>
              <a:t>caùc</a:t>
            </a:r>
            <a:r>
              <a:rPr lang="en-US" sz="4000" dirty="0">
                <a:solidFill>
                  <a:srgbClr val="002060"/>
                </a:solidFill>
                <a:latin typeface="VNI-Times" pitchFamily="2" charset="0"/>
              </a:rPr>
              <a:t> con .</a:t>
            </a:r>
          </a:p>
          <a:p>
            <a:endParaRPr lang="pt-PT" sz="3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7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  <p:sndAc>
          <p:stSnd>
            <p:snd r:embed="rId2" name="chimes.wav"/>
          </p:stSnd>
        </p:sndAc>
      </p:transition>
    </mc:Choice>
    <mc:Fallback xmlns="">
      <p:transition spd="slow">
        <p:blinds dir="vert"/>
        <p:sndAc>
          <p:stSnd>
            <p:snd r:embed="rId4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66129" y="609600"/>
            <a:ext cx="7646894" cy="6397439"/>
          </a:xfrm>
          <a:prstGeom prst="rect">
            <a:avLst/>
          </a:prstGeom>
        </p:spPr>
      </p:pic>
      <p:pic>
        <p:nvPicPr>
          <p:cNvPr id="1026" name="Picture 2" descr="Kết quả hình ảnh cho voi con kéo gỗ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24" y="430306"/>
            <a:ext cx="4908176" cy="343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42446"/>
            <a:ext cx="4901452" cy="341555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002306" y="-10041"/>
            <a:ext cx="718969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500" dirty="0" err="1"/>
              <a:t>Tóm</a:t>
            </a:r>
            <a:r>
              <a:rPr lang="en-US" sz="4500" dirty="0"/>
              <a:t> </a:t>
            </a:r>
            <a:r>
              <a:rPr lang="en-US" sz="4500" dirty="0" err="1"/>
              <a:t>nội</a:t>
            </a:r>
            <a:r>
              <a:rPr lang="en-US" sz="4500" dirty="0"/>
              <a:t> dung</a:t>
            </a:r>
          </a:p>
        </p:txBody>
      </p:sp>
    </p:spTree>
    <p:extLst>
      <p:ext uri="{BB962C8B-B14F-4D97-AF65-F5344CB8AC3E}">
        <p14:creationId xmlns:p14="http://schemas.microsoft.com/office/powerpoint/2010/main" val="154448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Kết quả hình ảnh cho voi sống chung với người tây nguyê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9419" y="-115094"/>
            <a:ext cx="6251917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Kết quả hình ảnh cho cho voi ă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957" y="-347162"/>
            <a:ext cx="6382043" cy="6128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9419" y="2655094"/>
            <a:ext cx="6139376" cy="4257675"/>
          </a:xfrm>
          <a:prstGeom prst="rect">
            <a:avLst/>
          </a:prstGeom>
        </p:spPr>
      </p:pic>
      <p:pic>
        <p:nvPicPr>
          <p:cNvPr id="8" name="Picture 6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813" y="5792036"/>
            <a:ext cx="1600200" cy="112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2580" y="5774003"/>
            <a:ext cx="1600200" cy="112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035" y="5792035"/>
            <a:ext cx="1600200" cy="112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8191" y="5737267"/>
            <a:ext cx="1600200" cy="112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5605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10243" name="Picture 2" descr="4930c6cd7d99b_f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88259" y="0"/>
            <a:ext cx="12380259" cy="6979024"/>
          </a:xfrm>
          <a:noFill/>
        </p:spPr>
      </p:pic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564778" y="1270794"/>
            <a:ext cx="883471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.VnAvant" pitchFamily="34" charset="0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.VnAvant" pitchFamily="34" charset="0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.VnAvant" pitchFamily="34" charset="0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.VnAvant" pitchFamily="34" charset="0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.VnAvan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chemeClr val="tx1"/>
                </a:solidFill>
                <a:latin typeface=".VnAvan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chemeClr val="tx1"/>
                </a:solidFill>
                <a:latin typeface=".VnAvan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chemeClr val="tx1"/>
                </a:solidFill>
                <a:latin typeface=".VnAvan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chemeClr val="tx1"/>
                </a:solidFill>
                <a:latin typeface=".VnAvant" pitchFamily="34" charset="0"/>
              </a:defRPr>
            </a:lvl9pPr>
          </a:lstStyle>
          <a:p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4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[Nhạc không lời] Chú voi con ở Bản Đôn bea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1291" y="2869807"/>
            <a:ext cx="8422204" cy="347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1664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380</TotalTime>
  <Words>369</Words>
  <Application>Microsoft Office PowerPoint</Application>
  <PresentationFormat>Widescreen</PresentationFormat>
  <Paragraphs>41</Paragraphs>
  <Slides>13</Slides>
  <Notes>0</Notes>
  <HiddenSlides>0</HiddenSlides>
  <MMClips>11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.VnAvant</vt:lpstr>
      <vt:lpstr>.VnTime</vt:lpstr>
      <vt:lpstr>Arial</vt:lpstr>
      <vt:lpstr>Times New Roman</vt:lpstr>
      <vt:lpstr>Trebuchet MS</vt:lpstr>
      <vt:lpstr>VNI-Times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hp</cp:lastModifiedBy>
  <cp:revision>41</cp:revision>
  <dcterms:created xsi:type="dcterms:W3CDTF">2016-12-15T22:58:56Z</dcterms:created>
  <dcterms:modified xsi:type="dcterms:W3CDTF">2022-05-21T14:19:48Z</dcterms:modified>
</cp:coreProperties>
</file>