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sldIdLst>
    <p:sldId id="284" r:id="rId4"/>
    <p:sldId id="286" r:id="rId5"/>
    <p:sldId id="267" r:id="rId6"/>
    <p:sldId id="269" r:id="rId7"/>
    <p:sldId id="271" r:id="rId8"/>
    <p:sldId id="272" r:id="rId9"/>
    <p:sldId id="273" r:id="rId10"/>
    <p:sldId id="281" r:id="rId11"/>
    <p:sldId id="282" r:id="rId12"/>
    <p:sldId id="268" r:id="rId13"/>
    <p:sldId id="270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75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03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54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BBCCA-455E-4395-A64D-AE3334FA3A2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196166"/>
      </p:ext>
    </p:extLst>
  </p:cSld>
  <p:clrMapOvr>
    <a:masterClrMapping/>
  </p:clrMapOvr>
  <p:transition spd="med">
    <p:check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29FEA-C410-44C6-9BD1-298B0DD1C64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99508"/>
      </p:ext>
    </p:extLst>
  </p:cSld>
  <p:clrMapOvr>
    <a:masterClrMapping/>
  </p:clrMapOvr>
  <p:transition spd="med">
    <p:check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A25CF-1039-468B-9DC4-DD07C1C3E9A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462816"/>
      </p:ext>
    </p:extLst>
  </p:cSld>
  <p:clrMapOvr>
    <a:masterClrMapping/>
  </p:clrMapOvr>
  <p:transition spd="med">
    <p:check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4FF89-3B19-413D-9167-823B4B24BA2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639088"/>
      </p:ext>
    </p:extLst>
  </p:cSld>
  <p:clrMapOvr>
    <a:masterClrMapping/>
  </p:clrMapOvr>
  <p:transition spd="med">
    <p:check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99289-1A70-4A01-A6D5-4DBBA65692A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86255"/>
      </p:ext>
    </p:extLst>
  </p:cSld>
  <p:clrMapOvr>
    <a:masterClrMapping/>
  </p:clrMapOvr>
  <p:transition spd="med"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60A7F-E888-46CD-B3EF-072503EE609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726890"/>
      </p:ext>
    </p:extLst>
  </p:cSld>
  <p:clrMapOvr>
    <a:masterClrMapping/>
  </p:clrMapOvr>
  <p:transition spd="med">
    <p:check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D63D5-0BCB-4972-AAC9-0B1A931EA6C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922508"/>
      </p:ext>
    </p:extLst>
  </p:cSld>
  <p:clrMapOvr>
    <a:masterClrMapping/>
  </p:clrMapOvr>
  <p:transition spd="med">
    <p:check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2298F-1922-4D19-B067-136F9A3CDB7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403348"/>
      </p:ext>
    </p:extLst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596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61653-9CE6-4BF0-A99C-0C0876CE57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93256"/>
      </p:ext>
    </p:extLst>
  </p:cSld>
  <p:clrMapOvr>
    <a:masterClrMapping/>
  </p:clrMapOvr>
  <p:transition spd="med">
    <p:check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4E1B2-18BF-47BC-A0CB-DD12B6E9D1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534187"/>
      </p:ext>
    </p:extLst>
  </p:cSld>
  <p:clrMapOvr>
    <a:masterClrMapping/>
  </p:clrMapOvr>
  <p:transition spd="med">
    <p:check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964B6-5AA3-4B62-ADA8-7F244CC5FFF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456791"/>
      </p:ext>
    </p:extLst>
  </p:cSld>
  <p:clrMapOvr>
    <a:masterClrMapping/>
  </p:clrMapOvr>
  <p:transition spd="med">
    <p:check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3450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3937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280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09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522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908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430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284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132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8679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1311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568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23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36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7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52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658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81FC6-4176-4B0B-903C-3D6F4948B138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4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190769-FB70-42A1-98B8-06D65466BC33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1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checker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81FC6-4176-4B0B-903C-3D6F4948B13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F23D-2FCE-45E2-B844-D70D53A48F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7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FF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245513" y="1085480"/>
            <a:ext cx="1447800" cy="381000"/>
          </a:xfrm>
          <a:prstGeom prst="cloudCallout">
            <a:avLst>
              <a:gd name="adj1" fmla="val 9208"/>
              <a:gd name="adj2" fmla="val 47083"/>
            </a:avLst>
          </a:prstGeom>
          <a:gradFill rotWithShape="1">
            <a:gsLst>
              <a:gs pos="0">
                <a:srgbClr val="FFCCFF"/>
              </a:gs>
              <a:gs pos="100000">
                <a:srgbClr val="FF00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2057" name="Picture 9" descr="spring-smiley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6764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685800" y="1371600"/>
            <a:ext cx="2286000" cy="685800"/>
          </a:xfrm>
          <a:prstGeom prst="cloudCallout">
            <a:avLst>
              <a:gd name="adj1" fmla="val -12500"/>
              <a:gd name="adj2" fmla="val 48380"/>
            </a:avLst>
          </a:prstGeom>
          <a:gradFill rotWithShape="1">
            <a:gsLst>
              <a:gs pos="0">
                <a:srgbClr val="FFCCFF"/>
              </a:gs>
              <a:gs pos="100000">
                <a:srgbClr val="FF00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4061275" y="1423712"/>
            <a:ext cx="1447800" cy="381000"/>
          </a:xfrm>
          <a:prstGeom prst="cloudCallout">
            <a:avLst>
              <a:gd name="adj1" fmla="val 9208"/>
              <a:gd name="adj2" fmla="val 47083"/>
            </a:avLst>
          </a:prstGeom>
          <a:gradFill rotWithShape="1">
            <a:gsLst>
              <a:gs pos="0">
                <a:srgbClr val="3399FF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2090" name="Group 42"/>
          <p:cNvGrpSpPr>
            <a:grpSpLocks/>
          </p:cNvGrpSpPr>
          <p:nvPr/>
        </p:nvGrpSpPr>
        <p:grpSpPr bwMode="auto">
          <a:xfrm>
            <a:off x="7467600" y="4191000"/>
            <a:ext cx="381000" cy="381000"/>
            <a:chOff x="321" y="3696"/>
            <a:chExt cx="662" cy="624"/>
          </a:xfrm>
        </p:grpSpPr>
        <p:pic>
          <p:nvPicPr>
            <p:cNvPr id="2091" name="Picture 43" descr="Copy of flwr00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2" name="Picture 44" descr="Copy of flwr001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3" name="Picture 45" descr="Copy of flwr00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94" name="Group 46"/>
          <p:cNvGrpSpPr>
            <a:grpSpLocks/>
          </p:cNvGrpSpPr>
          <p:nvPr/>
        </p:nvGrpSpPr>
        <p:grpSpPr bwMode="auto">
          <a:xfrm>
            <a:off x="381000" y="3886200"/>
            <a:ext cx="1066800" cy="803275"/>
            <a:chOff x="321" y="3696"/>
            <a:chExt cx="662" cy="624"/>
          </a:xfrm>
        </p:grpSpPr>
        <p:pic>
          <p:nvPicPr>
            <p:cNvPr id="2095" name="Picture 47" descr="Copy of flwr00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6" name="Picture 48" descr="Copy of flwr001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7" name="Picture 49" descr="Copy of flwr00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98" name="Group 50"/>
          <p:cNvGrpSpPr>
            <a:grpSpLocks/>
          </p:cNvGrpSpPr>
          <p:nvPr/>
        </p:nvGrpSpPr>
        <p:grpSpPr bwMode="auto">
          <a:xfrm>
            <a:off x="4114800" y="3013075"/>
            <a:ext cx="1066800" cy="796925"/>
            <a:chOff x="321" y="3696"/>
            <a:chExt cx="662" cy="624"/>
          </a:xfrm>
        </p:grpSpPr>
        <p:pic>
          <p:nvPicPr>
            <p:cNvPr id="2099" name="Picture 51" descr="Copy of flwr00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0" name="Picture 52" descr="Copy of flwr001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1" name="Picture 53" descr="Copy of flwr00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02" name="Group 54"/>
          <p:cNvGrpSpPr>
            <a:grpSpLocks/>
          </p:cNvGrpSpPr>
          <p:nvPr/>
        </p:nvGrpSpPr>
        <p:grpSpPr bwMode="auto">
          <a:xfrm>
            <a:off x="3048000" y="5562600"/>
            <a:ext cx="1066800" cy="803275"/>
            <a:chOff x="321" y="3696"/>
            <a:chExt cx="662" cy="624"/>
          </a:xfrm>
        </p:grpSpPr>
        <p:pic>
          <p:nvPicPr>
            <p:cNvPr id="2103" name="Picture 55" descr="Copy of flwr00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4" name="Picture 56" descr="Copy of flwr001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5" name="Picture 57" descr="Copy of flwr00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06" name="Group 58"/>
          <p:cNvGrpSpPr>
            <a:grpSpLocks/>
          </p:cNvGrpSpPr>
          <p:nvPr/>
        </p:nvGrpSpPr>
        <p:grpSpPr bwMode="auto">
          <a:xfrm>
            <a:off x="6858000" y="5562600"/>
            <a:ext cx="1066800" cy="803275"/>
            <a:chOff x="321" y="3696"/>
            <a:chExt cx="662" cy="624"/>
          </a:xfrm>
        </p:grpSpPr>
        <p:pic>
          <p:nvPicPr>
            <p:cNvPr id="2107" name="Picture 59" descr="Copy of flwr00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8" name="Picture 60" descr="Copy of flwr001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9" name="Picture 61" descr="Copy of flwr00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10" name="Picture 62" descr="3 cop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791200"/>
            <a:ext cx="95091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260648"/>
            <a:ext cx="65681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 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TRƯỜNG MẦM NON THẠCH CẦU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084622"/>
            <a:ext cx="1804712" cy="1804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97733" y="3320370"/>
            <a:ext cx="5066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4800" y="4253405"/>
            <a:ext cx="5777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3-4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uổi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202903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240268"/>
            <a:ext cx="387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ĐẠP ĐIỆN 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8" y="1849582"/>
            <a:ext cx="4150952" cy="434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066800"/>
            <a:ext cx="4010890" cy="43434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1986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Ngoài ra còn 1 số xe khác như:</a:t>
            </a:r>
            <a:endParaRPr lang="vi-VN" b="1" dirty="0"/>
          </a:p>
        </p:txBody>
      </p:sp>
    </p:spTree>
    <p:extLst>
      <p:ext uri="{BB962C8B-B14F-4D97-AF65-F5344CB8AC3E}">
        <p14:creationId xmlns:p14="http://schemas.microsoft.com/office/powerpoint/2010/main" val="42547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96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955" y="2286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66FF33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XE MÔTÔ</a:t>
            </a:r>
            <a:endParaRPr lang="en-US" sz="4000" b="1" dirty="0">
              <a:ln w="11430"/>
              <a:solidFill>
                <a:srgbClr val="66FF33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13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1800" y="381000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 cap="all" dirty="0" smtClean="0">
                <a:ln w="9000" cmpd="sng">
                  <a:noFill/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TẢI</a:t>
            </a:r>
            <a:endParaRPr lang="en-US" sz="4000" b="1" cap="all" dirty="0">
              <a:ln w="9000" cmpd="sng">
                <a:noFill/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60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53214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4600" y="754786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4000" b="1" cap="all" dirty="0" smtClean="0">
                <a:ln w="9000" cmpd="sng">
                  <a:noFill/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TẢI </a:t>
            </a:r>
            <a:endParaRPr lang="en-US" sz="4000" b="1" cap="all" dirty="0">
              <a:ln w="9000" cmpd="sng">
                <a:noFill/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52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19400" y="54102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BUÝT</a:t>
            </a:r>
            <a:endParaRPr lang="en-US" sz="40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7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6512" y="6506180"/>
            <a:ext cx="4230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CẤP CỨU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r="4373"/>
          <a:stretch/>
        </p:blipFill>
        <p:spPr>
          <a:xfrm>
            <a:off x="-36512" y="548680"/>
            <a:ext cx="4746298" cy="47548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10662" y="6444625"/>
            <a:ext cx="441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CẢNH SÁT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662" y="548680"/>
            <a:ext cx="4633338" cy="475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2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199" y="228599"/>
            <a:ext cx="8305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err="1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Phương</a:t>
            </a:r>
            <a:r>
              <a:rPr lang="en-US" sz="3200" b="1" cap="all" dirty="0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cap="all" dirty="0" err="1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tiện</a:t>
            </a:r>
            <a:r>
              <a:rPr lang="en-US" sz="3200" b="1" cap="all" dirty="0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cap="all" dirty="0" err="1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</a:t>
            </a:r>
            <a:r>
              <a:rPr lang="en-US" sz="3200" b="1" cap="all" dirty="0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2 </a:t>
            </a:r>
            <a:r>
              <a:rPr lang="en-US" sz="3200" b="1" cap="all" dirty="0" err="1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bánh</a:t>
            </a:r>
            <a:r>
              <a:rPr lang="en-US" sz="3200" b="1" cap="all" dirty="0" smtClean="0">
                <a:ln w="9000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endParaRPr lang="en-US" sz="3200" b="1" cap="all" dirty="0">
              <a:ln w="9000" cmpd="sng">
                <a:noFill/>
                <a:prstDash val="solid"/>
              </a:ln>
              <a:solidFill>
                <a:srgbClr val="1F497D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1066800"/>
            <a:ext cx="9144000" cy="5791200"/>
            <a:chOff x="457200" y="1516798"/>
            <a:chExt cx="8305799" cy="517447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516798"/>
              <a:ext cx="8305799" cy="5174473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57200" y="1752600"/>
              <a:ext cx="4572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sz="4800" b="1" cap="all" dirty="0" smtClean="0">
                  <a:ln w="9000" cmpd="sng">
                    <a:solidFill>
                      <a:srgbClr val="8064A2">
                        <a:shade val="50000"/>
                        <a:satMod val="12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8064A2">
                          <a:shade val="20000"/>
                          <a:satMod val="245000"/>
                        </a:srgbClr>
                      </a:gs>
                      <a:gs pos="43000">
                        <a:srgbClr val="8064A2">
                          <a:satMod val="255000"/>
                        </a:srgbClr>
                      </a:gs>
                      <a:gs pos="48000">
                        <a:srgbClr val="8064A2">
                          <a:shade val="85000"/>
                          <a:satMod val="255000"/>
                        </a:srgbClr>
                      </a:gs>
                      <a:gs pos="100000">
                        <a:srgbClr val="8064A2">
                          <a:shade val="20000"/>
                          <a:satMod val="245000"/>
                        </a:srgb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XE ĐẠP</a:t>
              </a:r>
              <a:endParaRPr lang="en-US" sz="4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04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82" y="152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MỘT SỐ LOẠI XE ĐẠP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3872978"/>
            <a:ext cx="4571999" cy="29990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28254"/>
            <a:ext cx="4606637" cy="29447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36" y="928254"/>
            <a:ext cx="4537364" cy="29447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72979"/>
            <a:ext cx="4572001" cy="29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5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9597" y="6096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MÁY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8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0"/>
            <a:ext cx="4191000" cy="441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16" y="625258"/>
            <a:ext cx="4394200" cy="4394200"/>
          </a:xfrm>
          <a:prstGeom prst="rect">
            <a:avLst/>
          </a:prstGeom>
        </p:spPr>
      </p:pic>
      <p:sp>
        <p:nvSpPr>
          <p:cNvPr id="6" name="Sun 5">
            <a:hlinkClick r:id="rId5" action="ppaction://hlinksldjump"/>
          </p:cNvPr>
          <p:cNvSpPr/>
          <p:nvPr/>
        </p:nvSpPr>
        <p:spPr>
          <a:xfrm>
            <a:off x="7476734" y="5448300"/>
            <a:ext cx="1229116" cy="990600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16633"/>
            <a:ext cx="9143999" cy="6741368"/>
            <a:chOff x="0" y="587940"/>
            <a:chExt cx="9143999" cy="627005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7940"/>
              <a:ext cx="9143999" cy="6270059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762000" y="990600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cap="all" dirty="0" smtClean="0">
                  <a:ln w="9000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XE ÔTÔ</a:t>
              </a:r>
              <a:endParaRPr lang="en-US" sz="4000" b="1" cap="all" dirty="0">
                <a:ln w="9000" cmpd="sng">
                  <a:noFill/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624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1000"/>
            <a:ext cx="9144001" cy="647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4572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en-US" sz="4000" b="1" cap="all" dirty="0" smtClean="0">
                <a:ln w="9000" cmpd="sng">
                  <a:noFill/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ÔTÔ</a:t>
            </a:r>
            <a:endParaRPr lang="en-US" sz="4000" b="1" cap="all" dirty="0">
              <a:ln w="9000" cmpd="sng">
                <a:noFill/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71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86134"/>
            <a:ext cx="4417940" cy="35407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/>
          <a:stretch/>
        </p:blipFill>
        <p:spPr>
          <a:xfrm>
            <a:off x="4499992" y="-27384"/>
            <a:ext cx="4715446" cy="33135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6"/>
          <a:stretch/>
        </p:blipFill>
        <p:spPr>
          <a:xfrm>
            <a:off x="1" y="548680"/>
            <a:ext cx="4644007" cy="30236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286134"/>
            <a:ext cx="4762486" cy="357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9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/>
          <a:stretch/>
        </p:blipFill>
        <p:spPr>
          <a:xfrm>
            <a:off x="4499992" y="43474"/>
            <a:ext cx="4715446" cy="37455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6"/>
          <a:stretch/>
        </p:blipFill>
        <p:spPr>
          <a:xfrm>
            <a:off x="1" y="260648"/>
            <a:ext cx="4644007" cy="35283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7504" y="4438853"/>
            <a:ext cx="9217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Giống nhau</a:t>
            </a:r>
            <a:r>
              <a:rPr lang="en-US" dirty="0" smtClean="0"/>
              <a:t>:</a:t>
            </a:r>
          </a:p>
          <a:p>
            <a:r>
              <a:rPr lang="en-US" dirty="0" smtClean="0"/>
              <a:t>Xe </a:t>
            </a:r>
            <a:r>
              <a:rPr lang="en-US" dirty="0"/>
              <a:t>đạp và xe ô tô đều là phương tiện giao thông đường bộ, đều dùng chở người và hàng </a:t>
            </a:r>
            <a:r>
              <a:rPr lang="en-US" dirty="0" smtClean="0"/>
              <a:t>hóa</a:t>
            </a:r>
            <a:endParaRPr lang="vi-VN" dirty="0"/>
          </a:p>
        </p:txBody>
      </p:sp>
      <p:sp>
        <p:nvSpPr>
          <p:cNvPr id="5" name="Rectangle 4"/>
          <p:cNvSpPr/>
          <p:nvPr/>
        </p:nvSpPr>
        <p:spPr>
          <a:xfrm>
            <a:off x="4716016" y="5467290"/>
            <a:ext cx="4427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Xe đạp: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có hai bánh, đi được nhờ vào sức người từ đôi bàn chân người, có tiếng còi kinh coong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6436" y="5590981"/>
            <a:ext cx="4579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Xe ô tô: có 4 bánh, chạy được nhờ vào động cơ, có tiếng còi bim bim.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644008" y="5373216"/>
            <a:ext cx="0" cy="10174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97020" y="508518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+ Khác nhau: </a:t>
            </a:r>
            <a:endParaRPr lang="vi-VN" b="1" u="sng" dirty="0"/>
          </a:p>
        </p:txBody>
      </p:sp>
      <p:sp>
        <p:nvSpPr>
          <p:cNvPr id="13" name="Rectangle 12"/>
          <p:cNvSpPr/>
          <p:nvPr/>
        </p:nvSpPr>
        <p:spPr>
          <a:xfrm>
            <a:off x="1115616" y="6516052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Ngoài xe ô tô và đạp, tàu lửa ra bạn nào còn biết các phương tiện nào nữa?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0083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gay va dem">
  <a:themeElements>
    <a:clrScheme name="Ngay va de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gay va de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gay va de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gay va de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gay va de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gay va de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gay va de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gay va de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gay va de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gay va de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gay va de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gay va de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gay va de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gay va de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183</Words>
  <Application>Microsoft Office PowerPoint</Application>
  <PresentationFormat>On-screen Show (4:3)</PresentationFormat>
  <Paragraphs>26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Ngay va dem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12</cp:revision>
  <dcterms:modified xsi:type="dcterms:W3CDTF">2022-05-21T06:34:10Z</dcterms:modified>
</cp:coreProperties>
</file>