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8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autoAdjust="0"/>
    <p:restoredTop sz="94660"/>
  </p:normalViewPr>
  <p:slideViewPr>
    <p:cSldViewPr snapToGrid="0">
      <p:cViewPr varScale="1">
        <p:scale>
          <a:sx n="109" d="100"/>
          <a:sy n="109"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0B19A-ED4E-4829-9412-92289F069B56}"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BE2CD-3668-4AF1-BC11-9E25B29B5C02}" type="slidenum">
              <a:rPr lang="en-US" smtClean="0"/>
              <a:t>‹#›</a:t>
            </a:fld>
            <a:endParaRPr lang="en-US"/>
          </a:p>
        </p:txBody>
      </p:sp>
    </p:spTree>
    <p:extLst>
      <p:ext uri="{BB962C8B-B14F-4D97-AF65-F5344CB8AC3E}">
        <p14:creationId xmlns:p14="http://schemas.microsoft.com/office/powerpoint/2010/main" val="232058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53278-EC96-46AC-8E87-43DE16A33AC8}" type="slidenum">
              <a:rPr lang="en-US" smtClean="0"/>
              <a:t>12</a:t>
            </a:fld>
            <a:endParaRPr lang="en-US"/>
          </a:p>
        </p:txBody>
      </p:sp>
    </p:spTree>
    <p:extLst>
      <p:ext uri="{BB962C8B-B14F-4D97-AF65-F5344CB8AC3E}">
        <p14:creationId xmlns:p14="http://schemas.microsoft.com/office/powerpoint/2010/main" val="371707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F53278-EC96-46AC-8E87-43DE16A33AC8}" type="slidenum">
              <a:rPr lang="en-US" smtClean="0"/>
              <a:t>13</a:t>
            </a:fld>
            <a:endParaRPr lang="en-US"/>
          </a:p>
        </p:txBody>
      </p:sp>
    </p:spTree>
    <p:extLst>
      <p:ext uri="{BB962C8B-B14F-4D97-AF65-F5344CB8AC3E}">
        <p14:creationId xmlns:p14="http://schemas.microsoft.com/office/powerpoint/2010/main" val="246476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BC05B4-D877-4A39-8D54-4BFB601323A2}"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9855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C05B4-D877-4A39-8D54-4BFB601323A2}"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7135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C05B4-D877-4A39-8D54-4BFB601323A2}"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2239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C05B4-D877-4A39-8D54-4BFB601323A2}"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5137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13661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BC05B4-D877-4A39-8D54-4BFB601323A2}"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85582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BC05B4-D877-4A39-8D54-4BFB601323A2}"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10468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BC05B4-D877-4A39-8D54-4BFB601323A2}"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491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C05B4-D877-4A39-8D54-4BFB601323A2}"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367453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61182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09312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C05B4-D877-4A39-8D54-4BFB601323A2}" type="datetimeFigureOut">
              <a:rPr lang="en-US" smtClean="0"/>
              <a:t>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59CB8-C046-4232-8F28-CD2734514B5C}" type="slidenum">
              <a:rPr lang="en-US" smtClean="0"/>
              <a:t>‹#›</a:t>
            </a:fld>
            <a:endParaRPr lang="en-US"/>
          </a:p>
        </p:txBody>
      </p:sp>
    </p:spTree>
    <p:extLst>
      <p:ext uri="{BB962C8B-B14F-4D97-AF65-F5344CB8AC3E}">
        <p14:creationId xmlns:p14="http://schemas.microsoft.com/office/powerpoint/2010/main" val="3007195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2281322" y="1957543"/>
            <a:ext cx="8815808"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err="1">
                <a:ln/>
                <a:solidFill>
                  <a:srgbClr val="FF0000"/>
                </a:solidFill>
                <a:effectLst/>
              </a:rPr>
              <a:t>Lĩnh</a:t>
            </a:r>
            <a:r>
              <a:rPr lang="en-US" sz="3600" b="1" cap="none" spc="0" dirty="0">
                <a:ln/>
                <a:solidFill>
                  <a:srgbClr val="FF0000"/>
                </a:solidFill>
                <a:effectLst/>
              </a:rPr>
              <a:t> </a:t>
            </a:r>
            <a:r>
              <a:rPr lang="en-US" sz="3600" b="1" cap="none" spc="0" dirty="0" err="1">
                <a:ln/>
                <a:solidFill>
                  <a:srgbClr val="FF0000"/>
                </a:solidFill>
                <a:effectLst/>
              </a:rPr>
              <a:t>vực</a:t>
            </a:r>
            <a:r>
              <a:rPr lang="en-US" sz="3600" b="1" cap="none" spc="0" dirty="0">
                <a:ln/>
                <a:solidFill>
                  <a:srgbClr val="FF0000"/>
                </a:solidFill>
                <a:effectLst/>
              </a:rPr>
              <a:t>: </a:t>
            </a:r>
            <a:r>
              <a:rPr lang="en-US" sz="3600" b="1" cap="none" spc="0" dirty="0" err="1">
                <a:ln/>
                <a:solidFill>
                  <a:srgbClr val="FF0000"/>
                </a:solidFill>
                <a:effectLst/>
              </a:rPr>
              <a:t>Phát</a:t>
            </a:r>
            <a:r>
              <a:rPr lang="en-US" sz="3600" b="1" cap="none" spc="0" dirty="0">
                <a:ln/>
                <a:solidFill>
                  <a:srgbClr val="FF0000"/>
                </a:solidFill>
                <a:effectLst/>
              </a:rPr>
              <a:t> </a:t>
            </a:r>
            <a:r>
              <a:rPr lang="en-US" sz="3600" b="1" cap="none" spc="0" dirty="0" err="1">
                <a:ln/>
                <a:solidFill>
                  <a:srgbClr val="FF0000"/>
                </a:solidFill>
                <a:effectLst/>
              </a:rPr>
              <a:t>triển</a:t>
            </a:r>
            <a:r>
              <a:rPr lang="en-US" sz="3600" b="1" cap="none" spc="0" dirty="0">
                <a:ln/>
                <a:solidFill>
                  <a:srgbClr val="FF0000"/>
                </a:solidFill>
                <a:effectLst/>
              </a:rPr>
              <a:t> </a:t>
            </a:r>
            <a:r>
              <a:rPr lang="en-US" sz="3600" b="1" cap="none" spc="0" dirty="0" err="1">
                <a:ln/>
                <a:solidFill>
                  <a:srgbClr val="FF0000"/>
                </a:solidFill>
                <a:effectLst/>
              </a:rPr>
              <a:t>ngôn</a:t>
            </a:r>
            <a:r>
              <a:rPr lang="en-US" sz="3600" b="1" cap="none" spc="0" dirty="0">
                <a:ln/>
                <a:solidFill>
                  <a:srgbClr val="FF0000"/>
                </a:solidFill>
                <a:effectLst/>
              </a:rPr>
              <a:t> </a:t>
            </a:r>
            <a:r>
              <a:rPr lang="en-US" sz="3600" b="1" cap="none" spc="0" dirty="0" err="1">
                <a:ln/>
                <a:solidFill>
                  <a:srgbClr val="FF0000"/>
                </a:solidFill>
                <a:effectLst/>
              </a:rPr>
              <a:t>ngữ</a:t>
            </a:r>
            <a:endParaRPr lang="en-US" sz="3600" b="1" cap="none" spc="0" dirty="0">
              <a:ln/>
              <a:solidFill>
                <a:srgbClr val="FF0000"/>
              </a:solidFill>
              <a:effectLs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TextBox 5">
            <a:extLst>
              <a:ext uri="{FF2B5EF4-FFF2-40B4-BE49-F238E27FC236}">
                <a16:creationId xmlns:a16="http://schemas.microsoft.com/office/drawing/2014/main" id="{B50A5350-1BCF-4F8D-AD7E-AC9F014D17B0}"/>
              </a:ext>
            </a:extLst>
          </p:cNvPr>
          <p:cNvSpPr txBox="1"/>
          <p:nvPr/>
        </p:nvSpPr>
        <p:spPr>
          <a:xfrm>
            <a:off x="3146645" y="246850"/>
            <a:ext cx="6507294" cy="707886"/>
          </a:xfrm>
          <a:prstGeom prst="rect">
            <a:avLst/>
          </a:prstGeom>
          <a:noFill/>
        </p:spPr>
        <p:txBody>
          <a:bodyPr wrap="none" rtlCol="0">
            <a:spAutoFit/>
          </a:bodyPr>
          <a:lstStyle/>
          <a:p>
            <a:pPr algn="ctr"/>
            <a:r>
              <a:rPr lang="en-US" sz="2000" b="1" dirty="0">
                <a:latin typeface="Times New Roman" panose="02020603050405020304" pitchFamily="18" charset="0"/>
                <a:cs typeface="Times New Roman" panose="02020603050405020304" pitchFamily="18" charset="0"/>
              </a:rPr>
              <a:t>PHÒNG GIÁO DỤC VÀ ĐÀO TẠO QUẬN LONG BIÊN</a:t>
            </a:r>
          </a:p>
          <a:p>
            <a:pPr algn="ctr"/>
            <a:r>
              <a:rPr lang="vi-VN" sz="2000" b="1" dirty="0">
                <a:latin typeface="Times New Roman" panose="02020603050405020304" pitchFamily="18" charset="0"/>
                <a:cs typeface="Times New Roman" panose="02020603050405020304" pitchFamily="18" charset="0"/>
              </a:rPr>
              <a:t>T</a:t>
            </a:r>
            <a:r>
              <a:rPr lang="en-US" sz="2000" b="1" dirty="0">
                <a:latin typeface="Times New Roman" panose="02020603050405020304" pitchFamily="18" charset="0"/>
                <a:cs typeface="Times New Roman" panose="02020603050405020304" pitchFamily="18" charset="0"/>
              </a:rPr>
              <a:t>RƯỜNG MẦM NON LONG BIÊN A</a:t>
            </a:r>
          </a:p>
        </p:txBody>
      </p:sp>
      <p:sp>
        <p:nvSpPr>
          <p:cNvPr id="14" name="TextBox 13">
            <a:extLst>
              <a:ext uri="{FF2B5EF4-FFF2-40B4-BE49-F238E27FC236}">
                <a16:creationId xmlns:a16="http://schemas.microsoft.com/office/drawing/2014/main" id="{55133434-8745-4850-A500-4B07260554E7}"/>
              </a:ext>
            </a:extLst>
          </p:cNvPr>
          <p:cNvSpPr txBox="1"/>
          <p:nvPr/>
        </p:nvSpPr>
        <p:spPr>
          <a:xfrm>
            <a:off x="3600079" y="3349783"/>
            <a:ext cx="6178294" cy="742511"/>
          </a:xfrm>
          <a:prstGeom prst="rect">
            <a:avLst/>
          </a:prstGeom>
          <a:noFill/>
        </p:spPr>
        <p:txBody>
          <a:bodyPr wrap="non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đen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thỏ</a:t>
            </a:r>
            <a:endParaRPr lang="en-US" sz="32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33961854"/>
      </p:ext>
    </p:extLst>
  </p:cSld>
  <p:clrMapOvr>
    <a:masterClrMapping/>
  </p:clrMapOvr>
  <mc:AlternateContent xmlns:mc="http://schemas.openxmlformats.org/markup-compatibility/2006" xmlns:p14="http://schemas.microsoft.com/office/powerpoint/2010/main">
    <mc:Choice Requires="p14">
      <p:transition spd="slow" p14:dur="2000" advTm="22459"/>
    </mc:Choice>
    <mc:Fallback xmlns="">
      <p:transition spd="slow" advTm="2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6" name="Rectangle 5"/>
          <p:cNvSpPr/>
          <p:nvPr/>
        </p:nvSpPr>
        <p:spPr>
          <a:xfrm>
            <a:off x="403668" y="245001"/>
            <a:ext cx="5623908" cy="1421992"/>
          </a:xfrm>
          <a:prstGeom prst="rect">
            <a:avLst/>
          </a:prstGeom>
        </p:spPr>
        <p:txBody>
          <a:bodyPr wrap="square">
            <a:spAutoFit/>
          </a:bodyPr>
          <a:lstStyle/>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Nhẹ cũng đổ, không nhẹ cũng đổ. Bác đi đi!</a:t>
            </a:r>
            <a:r>
              <a:rPr lang="en-US" sz="2000" b="1" dirty="0">
                <a:solidFill>
                  <a:srgbClr val="FF0000"/>
                </a:solidFill>
                <a:latin typeface="Times New Roman" panose="02020603050405020304" pitchFamily="18" charset="0"/>
                <a:cs typeface="Times New Roman" panose="02020603050405020304" pitchFamily="18" charset="0"/>
              </a:rPr>
              <a:t> </a:t>
            </a:r>
          </a:p>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Thỏ</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Nâu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vẫn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nằm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nói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vọng</a:t>
            </a:r>
            <a:r>
              <a:rPr lang="en-US" sz="2000" b="1" dirty="0">
                <a:solidFill>
                  <a:srgbClr val="FF0000"/>
                </a:solidFill>
                <a:latin typeface="Times New Roman" panose="02020603050405020304" pitchFamily="18" charset="0"/>
                <a:cs typeface="Times New Roman" panose="02020603050405020304" pitchFamily="18" charset="0"/>
              </a:rPr>
              <a:t> ra, </a:t>
            </a:r>
            <a:r>
              <a:rPr lang="en-US" sz="2000" b="1" dirty="0" err="1">
                <a:solidFill>
                  <a:srgbClr val="FF0000"/>
                </a:solidFill>
                <a:latin typeface="Times New Roman" panose="02020603050405020304" pitchFamily="18" charset="0"/>
                <a:cs typeface="Times New Roman" panose="02020603050405020304" pitchFamily="18" charset="0"/>
              </a:rPr>
              <a:t>nó</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định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 ra </a:t>
            </a:r>
            <a:r>
              <a:rPr lang="en-US" sz="2000" b="1" dirty="0" err="1">
                <a:solidFill>
                  <a:srgbClr val="FF0000"/>
                </a:solidFill>
                <a:latin typeface="Times New Roman" panose="02020603050405020304" pitchFamily="18" charset="0"/>
                <a:cs typeface="Times New Roman" panose="02020603050405020304" pitchFamily="18" charset="0"/>
              </a:rPr>
              <a:t>mở</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cửa</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84015111"/>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srcRect/>
          <a:stretch>
            <a:fillRect/>
          </a:stretch>
        </p:blipFill>
        <p:spPr bwMode="auto">
          <a:xfrm>
            <a:off x="1" y="-189339"/>
            <a:ext cx="12191999" cy="7132638"/>
          </a:xfrm>
          <a:prstGeom prst="rect">
            <a:avLst/>
          </a:prstGeom>
          <a:noFill/>
          <a:ln w="9525">
            <a:noFill/>
            <a:miter lim="800000"/>
            <a:headEnd/>
            <a:tailEnd/>
          </a:ln>
          <a:effectLst/>
        </p:spPr>
      </p:pic>
      <p:sp>
        <p:nvSpPr>
          <p:cNvPr id="4" name="Rectangle 3"/>
          <p:cNvSpPr/>
          <p:nvPr/>
        </p:nvSpPr>
        <p:spPr>
          <a:xfrm>
            <a:off x="541986" y="147935"/>
            <a:ext cx="5554014" cy="1421992"/>
          </a:xfrm>
          <a:prstGeom prst="rect">
            <a:avLst/>
          </a:prstGeom>
        </p:spPr>
        <p:txBody>
          <a:bodyPr wrap="square">
            <a:spAutoFit/>
          </a:bodyPr>
          <a:lstStyle/>
          <a:p>
            <a:pP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Gấu Đen buồn rầu đi. Nước mưa chảy ròng ròng xuống cổ Gấu Đen. Gấu Đen đi mãi, đi mãi, vừa mệt vừa rét.</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82274761"/>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4"/>
          <a:srcRect/>
          <a:stretch>
            <a:fillRect/>
          </a:stretch>
        </p:blipFill>
        <p:spPr bwMode="auto">
          <a:xfrm>
            <a:off x="0" y="-12109"/>
            <a:ext cx="12191999" cy="6870109"/>
          </a:xfrm>
          <a:prstGeom prst="rect">
            <a:avLst/>
          </a:prstGeom>
          <a:noFill/>
          <a:ln w="9525">
            <a:noFill/>
            <a:miter lim="800000"/>
            <a:headEnd/>
            <a:tailEnd/>
          </a:ln>
          <a:effectLst/>
        </p:spPr>
      </p:pic>
      <p:sp>
        <p:nvSpPr>
          <p:cNvPr id="4" name="Rectangle 3"/>
          <p:cNvSpPr/>
          <p:nvPr/>
        </p:nvSpPr>
        <p:spPr>
          <a:xfrm>
            <a:off x="252211" y="199088"/>
            <a:ext cx="6624450" cy="1704569"/>
          </a:xfrm>
          <a:prstGeom prst="rect">
            <a:avLst/>
          </a:prstGeom>
        </p:spPr>
        <p:txBody>
          <a:bodyPr wrap="square">
            <a:spAutoFit/>
          </a:bodyPr>
          <a:lstStyle/>
          <a:p>
            <a:pPr algn="just" fontAlgn="base">
              <a:lnSpc>
                <a:spcPct val="150000"/>
              </a:lnSpc>
            </a:pPr>
            <a:r>
              <a:rPr lang="vi-VN" b="1" dirty="0">
                <a:solidFill>
                  <a:srgbClr val="FF0000"/>
                </a:solidFill>
                <a:latin typeface="Times New Roman" panose="02020603050405020304" pitchFamily="18" charset="0"/>
                <a:cs typeface="Times New Roman" panose="02020603050405020304" pitchFamily="18" charset="0"/>
              </a:rPr>
              <a:t>Bỗng nhiên Gấu Đen nhìn thấy có một ngôi nhà. Trong nhà thắp đèn sáng trưng. Có tiếng thỏ trắng khe khẽ hát “Là lá la</a:t>
            </a:r>
            <a:r>
              <a:rPr lang="en-US" b="1" dirty="0">
                <a:solidFill>
                  <a:srgbClr val="FF0000"/>
                </a:solidFill>
                <a:latin typeface="Times New Roman" panose="02020603050405020304" pitchFamily="18" charset="0"/>
                <a:cs typeface="Times New Roman" panose="02020603050405020304" pitchFamily="18" charset="0"/>
              </a:rPr>
              <a:t>,</a:t>
            </a:r>
            <a:r>
              <a:rPr lang="en-US" b="1" dirty="0" err="1">
                <a:solidFill>
                  <a:srgbClr val="FF0000"/>
                </a:solidFill>
                <a:latin typeface="Times New Roman" panose="02020603050405020304" pitchFamily="18" charset="0"/>
                <a:cs typeface="Times New Roman" panose="02020603050405020304" pitchFamily="18" charset="0"/>
              </a:rPr>
              <a:t>là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lá</a:t>
            </a:r>
            <a:r>
              <a:rPr lang="en-US" b="1" dirty="0">
                <a:solidFill>
                  <a:srgbClr val="FF0000"/>
                </a:solidFill>
                <a:latin typeface="Times New Roman" panose="02020603050405020304" pitchFamily="18" charset="0"/>
                <a:cs typeface="Times New Roman" panose="02020603050405020304" pitchFamily="18" charset="0"/>
              </a:rPr>
              <a:t> la </a:t>
            </a:r>
            <a:r>
              <a:rPr lang="en-US" b="1" dirty="0" err="1">
                <a:solidFill>
                  <a:srgbClr val="FF0000"/>
                </a:solidFill>
                <a:latin typeface="Times New Roman" panose="02020603050405020304" pitchFamily="18" charset="0"/>
                <a:cs typeface="Times New Roman" panose="02020603050405020304" pitchFamily="18" charset="0"/>
              </a:rPr>
              <a:t>la</a:t>
            </a:r>
            <a:r>
              <a:rPr lang="vi-VN" b="1"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a:t>
            </a:r>
            <a:r>
              <a:rPr lang="vi-VN"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Bác</a:t>
            </a:r>
            <a:r>
              <a:rPr lang="en-US" b="1"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Gấu Đen lại gần và rụt </a:t>
            </a:r>
            <a:r>
              <a:rPr lang="en-US" b="1" dirty="0" err="1">
                <a:solidFill>
                  <a:srgbClr val="FF0000"/>
                </a:solidFill>
                <a:latin typeface="Times New Roman" panose="02020603050405020304" pitchFamily="18" charset="0"/>
                <a:cs typeface="Times New Roman" panose="02020603050405020304" pitchFamily="18" charset="0"/>
              </a:rPr>
              <a:t>rè</a:t>
            </a:r>
            <a:r>
              <a:rPr lang="vi-VN" b="1" dirty="0">
                <a:solidFill>
                  <a:srgbClr val="FF0000"/>
                </a:solidFill>
                <a:latin typeface="Times New Roman" panose="02020603050405020304" pitchFamily="18" charset="0"/>
                <a:cs typeface="Times New Roman" panose="02020603050405020304" pitchFamily="18" charset="0"/>
              </a:rPr>
              <a:t> gõ cửa:</a:t>
            </a:r>
          </a:p>
          <a:p>
            <a:pPr algn="just" fontAlgn="base">
              <a:lnSpc>
                <a:spcPct val="150000"/>
              </a:lnSpc>
            </a:pPr>
            <a:r>
              <a:rPr lang="vi-VN" b="1" dirty="0">
                <a:solidFill>
                  <a:srgbClr val="FF0000"/>
                </a:solidFill>
                <a:latin typeface="Times New Roman" panose="02020603050405020304" pitchFamily="18" charset="0"/>
                <a:cs typeface="Times New Roman" panose="02020603050405020304" pitchFamily="18" charset="0"/>
              </a:rPr>
              <a:t>- Cốc, cốc, cốc.</a:t>
            </a:r>
          </a:p>
        </p:txBody>
      </p:sp>
    </p:spTree>
    <p:custDataLst>
      <p:tags r:id="rId1"/>
    </p:custDataLst>
    <p:extLst>
      <p:ext uri="{BB962C8B-B14F-4D97-AF65-F5344CB8AC3E}">
        <p14:creationId xmlns:p14="http://schemas.microsoft.com/office/powerpoint/2010/main" val="3338032260"/>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4"/>
          <a:srcRect/>
          <a:stretch>
            <a:fillRect/>
          </a:stretch>
        </p:blipFill>
        <p:spPr bwMode="auto">
          <a:xfrm>
            <a:off x="0" y="-218940"/>
            <a:ext cx="12191999" cy="7105374"/>
          </a:xfrm>
          <a:prstGeom prst="rect">
            <a:avLst/>
          </a:prstGeom>
          <a:noFill/>
          <a:ln w="9525">
            <a:noFill/>
            <a:miter lim="800000"/>
            <a:headEnd/>
            <a:tailEnd/>
          </a:ln>
          <a:effectLst/>
        </p:spPr>
      </p:pic>
      <p:sp>
        <p:nvSpPr>
          <p:cNvPr id="4" name="Rectangle 3"/>
          <p:cNvSpPr/>
          <p:nvPr/>
        </p:nvSpPr>
        <p:spPr>
          <a:xfrm>
            <a:off x="257576" y="242157"/>
            <a:ext cx="6843020" cy="960328"/>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 Ai đấy ạ?</a:t>
            </a:r>
          </a:p>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a:t>
            </a:r>
            <a:r>
              <a:rPr lang="vi-VN" sz="2000" b="1" dirty="0">
                <a:solidFill>
                  <a:srgbClr val="FF0000"/>
                </a:solidFill>
                <a:latin typeface="Times New Roman" panose="02020603050405020304" pitchFamily="18" charset="0"/>
                <a:cs typeface="Times New Roman" panose="02020603050405020304" pitchFamily="18" charset="0"/>
              </a:rPr>
              <a:t>Bác Gấu Đen đây! Cho bác vào</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trú nhờ có được không?</a:t>
            </a:r>
          </a:p>
        </p:txBody>
      </p:sp>
      <p:sp>
        <p:nvSpPr>
          <p:cNvPr id="5" name="Rectangle 4"/>
          <p:cNvSpPr/>
          <p:nvPr/>
        </p:nvSpPr>
        <p:spPr>
          <a:xfrm>
            <a:off x="257576" y="1202485"/>
            <a:ext cx="6457325" cy="960328"/>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Thỏ trắn</a:t>
            </a:r>
            <a:r>
              <a:rPr lang="en-US" sz="2000" b="1" dirty="0">
                <a:solidFill>
                  <a:srgbClr val="FF0000"/>
                </a:solidFill>
                <a:latin typeface="Times New Roman" panose="02020603050405020304" pitchFamily="18" charset="0"/>
                <a:cs typeface="Times New Roman" panose="02020603050405020304" pitchFamily="18" charset="0"/>
              </a:rPr>
              <a:t>g</a:t>
            </a:r>
            <a:r>
              <a:rPr lang="vi-VN" sz="2000" b="1" dirty="0">
                <a:solidFill>
                  <a:srgbClr val="FF0000"/>
                </a:solidFill>
                <a:latin typeface="Times New Roman" panose="02020603050405020304" pitchFamily="18" charset="0"/>
                <a:cs typeface="Times New Roman" panose="02020603050405020304" pitchFamily="18" charset="0"/>
              </a:rPr>
              <a:t> bước ra mở cửa.</a:t>
            </a:r>
            <a:endParaRPr lang="en-US" sz="2000" b="1" dirty="0">
              <a:solidFill>
                <a:srgbClr val="FF0000"/>
              </a:solidFill>
              <a:latin typeface="Times New Roman" panose="02020603050405020304" pitchFamily="18" charset="0"/>
              <a:cs typeface="Times New Roman" panose="02020603050405020304" pitchFamily="18" charset="0"/>
            </a:endParaRPr>
          </a:p>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a:t>
            </a:r>
            <a:r>
              <a:rPr lang="en-US" sz="2000" b="1" dirty="0" err="1">
                <a:solidFill>
                  <a:srgbClr val="FF0000"/>
                </a:solidFill>
                <a:latin typeface="Times New Roman" panose="02020603050405020304" pitchFamily="18" charset="0"/>
                <a:cs typeface="Times New Roman" panose="02020603050405020304" pitchFamily="18" charset="0"/>
              </a:rPr>
              <a:t>Ôi</a:t>
            </a:r>
            <a:r>
              <a:rPr lang="vi-VN" sz="2000" b="1" dirty="0">
                <a:solidFill>
                  <a:srgbClr val="FF0000"/>
                </a:solidFill>
                <a:latin typeface="Times New Roman" panose="02020603050405020304" pitchFamily="18" charset="0"/>
                <a:cs typeface="Times New Roman" panose="02020603050405020304" pitchFamily="18" charset="0"/>
              </a:rPr>
              <a:t>! Chào bác Gấu Đen, mời bác vào đây, bác ướt hết rồi!</a:t>
            </a:r>
          </a:p>
        </p:txBody>
      </p:sp>
    </p:spTree>
    <p:custDataLst>
      <p:tags r:id="rId1"/>
    </p:custDataLst>
    <p:extLst>
      <p:ext uri="{BB962C8B-B14F-4D97-AF65-F5344CB8AC3E}">
        <p14:creationId xmlns:p14="http://schemas.microsoft.com/office/powerpoint/2010/main" val="2051352228"/>
      </p:ext>
    </p:extLst>
  </p:cSld>
  <p:clrMapOvr>
    <a:masterClrMapping/>
  </p:clrMapOvr>
  <mc:AlternateContent xmlns:mc="http://schemas.openxmlformats.org/markup-compatibility/2006" xmlns:p14="http://schemas.microsoft.com/office/powerpoint/2010/main">
    <mc:Choice Requires="p14">
      <p:transition spd="slow" p14:dur="2000" advTm="18124"/>
    </mc:Choice>
    <mc:Fallback xmlns="">
      <p:transition spd="slow" advTm="18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5" name="Picture 4"/>
          <p:cNvPicPr>
            <a:picLocks noChangeAspect="1"/>
          </p:cNvPicPr>
          <p:nvPr/>
        </p:nvPicPr>
        <p:blipFill>
          <a:blip r:embed="rId6"/>
          <a:stretch>
            <a:fillRect/>
          </a:stretch>
        </p:blipFill>
        <p:spPr>
          <a:xfrm>
            <a:off x="0" y="0"/>
            <a:ext cx="12192000" cy="6858000"/>
          </a:xfrm>
          <a:prstGeom prst="rect">
            <a:avLst/>
          </a:prstGeom>
        </p:spPr>
      </p:pic>
      <p:sp>
        <p:nvSpPr>
          <p:cNvPr id="8" name="Rectangle 7"/>
          <p:cNvSpPr/>
          <p:nvPr/>
        </p:nvSpPr>
        <p:spPr>
          <a:xfrm>
            <a:off x="4687281" y="152400"/>
            <a:ext cx="7150885" cy="2345322"/>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Thỏ trắng dắt bác Gấu Đen vào nhà, kéo ghế mời bác Gấu Đen ngồi. Gấu Đen hơ người một lúc, nước mưa trên mặt cũng khô, trên cổ cũng khô.</a:t>
            </a:r>
          </a:p>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Trong khi bác Gấu Đen sưởi ấm. Thỏ Trắng bưng ra một đĩa bánh mời bác Gấu Đen ăn. Gấu Đen cảm động nói:</a:t>
            </a:r>
          </a:p>
        </p:txBody>
      </p:sp>
      <p:sp>
        <p:nvSpPr>
          <p:cNvPr id="10" name="Cloud Callout 9"/>
          <p:cNvSpPr/>
          <p:nvPr/>
        </p:nvSpPr>
        <p:spPr>
          <a:xfrm rot="20406647" flipH="1">
            <a:off x="47161" y="318928"/>
            <a:ext cx="2765781" cy="17608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7030A0"/>
                </a:solidFill>
                <a:latin typeface="Times New Roman" panose="02020603050405020304" pitchFamily="18" charset="0"/>
                <a:cs typeface="Times New Roman" panose="02020603050405020304" pitchFamily="18" charset="0"/>
              </a:rPr>
              <a:t>Bác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xin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cảm</a:t>
            </a:r>
            <a:r>
              <a:rPr lang="en-US" sz="2000" b="1" dirty="0">
                <a:solidFill>
                  <a:srgbClr val="7030A0"/>
                </a:solidFill>
                <a:latin typeface="Times New Roman" panose="02020603050405020304" pitchFamily="18" charset="0"/>
                <a:cs typeface="Times New Roman" panose="02020603050405020304" pitchFamily="18" charset="0"/>
              </a:rPr>
              <a:t> </a:t>
            </a:r>
            <a:r>
              <a:rPr lang="vi-VN" sz="2000" b="1" dirty="0">
                <a:solidFill>
                  <a:srgbClr val="7030A0"/>
                </a:solidFill>
                <a:latin typeface="Times New Roman" panose="02020603050405020304" pitchFamily="18" charset="0"/>
                <a:cs typeface="Times New Roman" panose="02020603050405020304" pitchFamily="18" charset="0"/>
              </a:rPr>
              <a:t>ơ</a:t>
            </a:r>
            <a:r>
              <a:rPr lang="en-US" sz="2000" b="1" dirty="0">
                <a:solidFill>
                  <a:srgbClr val="7030A0"/>
                </a:solidFill>
                <a:latin typeface="Times New Roman" panose="02020603050405020304" pitchFamily="18" charset="0"/>
                <a:cs typeface="Times New Roman" panose="02020603050405020304" pitchFamily="18" charset="0"/>
              </a:rPr>
              <a:t>n </a:t>
            </a:r>
            <a:r>
              <a:rPr lang="en-US" sz="2000" b="1" dirty="0" err="1">
                <a:solidFill>
                  <a:srgbClr val="7030A0"/>
                </a:solidFill>
                <a:latin typeface="Times New Roman" panose="02020603050405020304" pitchFamily="18" charset="0"/>
                <a:cs typeface="Times New Roman" panose="02020603050405020304" pitchFamily="18" charset="0"/>
              </a:rPr>
              <a:t>Thỏ</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Trắng</a:t>
            </a:r>
            <a:r>
              <a:rPr lang="en-US" sz="2000" b="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537299276"/>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2339"/>
            <a:ext cx="12192000" cy="6860339"/>
          </a:xfrm>
          <a:prstGeom prst="rect">
            <a:avLst/>
          </a:prstGeom>
        </p:spPr>
      </p:pic>
      <p:sp>
        <p:nvSpPr>
          <p:cNvPr id="8" name="Rectangle 7"/>
          <p:cNvSpPr/>
          <p:nvPr/>
        </p:nvSpPr>
        <p:spPr>
          <a:xfrm>
            <a:off x="6232849" y="152400"/>
            <a:ext cx="5501951" cy="1883657"/>
          </a:xfrm>
          <a:prstGeom prst="rect">
            <a:avLst/>
          </a:prstGeom>
        </p:spPr>
        <p:txBody>
          <a:bodyPr wrap="square">
            <a:spAutoFit/>
          </a:bodyPr>
          <a:lstStyle/>
          <a:p>
            <a:pPr algn="just" fontAlgn="base">
              <a:lnSpc>
                <a:spcPct val="150000"/>
              </a:lnSpc>
            </a:pPr>
            <a:r>
              <a:rPr lang="en-US" sz="2000" b="1" i="0" dirty="0" err="1">
                <a:solidFill>
                  <a:srgbClr val="FF0000"/>
                </a:solidFill>
                <a:effectLst/>
                <a:latin typeface="Times New Roman" panose="02020603050405020304" pitchFamily="18" charset="0"/>
                <a:cs typeface="Times New Roman" panose="02020603050405020304" pitchFamily="18" charset="0"/>
              </a:rPr>
              <a:t>Gấu</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Đen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ăn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xong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Thỏ</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Trắng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và</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bác</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Gấu</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Đen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cùng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đi</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ngủ</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Nửa</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đêm</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bão</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nổi</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lên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ầm</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ầm</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Cành</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cây</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gẫy</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kêu</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răng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rắc</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Có</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tiếng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đập</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của</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thình</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thình</a:t>
            </a:r>
            <a:r>
              <a:rPr lang="en-US" sz="2000" b="1" i="0"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5818470"/>
      </p:ext>
    </p:extLst>
  </p:cSld>
  <p:clrMapOvr>
    <a:masterClrMapping/>
  </p:clrMapOvr>
  <mc:AlternateContent xmlns:mc="http://schemas.openxmlformats.org/markup-compatibility/2006" xmlns:p14="http://schemas.microsoft.com/office/powerpoint/2010/main">
    <mc:Choice Requires="p14">
      <p:transition spd="slow" p14:dur="2000" advTm="13458"/>
    </mc:Choice>
    <mc:Fallback xmlns="">
      <p:transition spd="slow" advTm="134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a:srcRect/>
          <a:stretch>
            <a:fillRect/>
          </a:stretch>
        </p:blipFill>
        <p:spPr bwMode="auto">
          <a:xfrm>
            <a:off x="1" y="1"/>
            <a:ext cx="12191999" cy="6924675"/>
          </a:xfrm>
          <a:prstGeom prst="rect">
            <a:avLst/>
          </a:prstGeom>
          <a:noFill/>
          <a:ln w="9525">
            <a:noFill/>
            <a:miter lim="800000"/>
            <a:headEnd/>
            <a:tailEnd/>
          </a:ln>
          <a:effectLst/>
        </p:spPr>
      </p:pic>
      <p:sp>
        <p:nvSpPr>
          <p:cNvPr id="4" name="Rectangle 3"/>
          <p:cNvSpPr/>
          <p:nvPr/>
        </p:nvSpPr>
        <p:spPr>
          <a:xfrm>
            <a:off x="266163" y="76946"/>
            <a:ext cx="5453502" cy="960328"/>
          </a:xfrm>
          <a:prstGeom prst="rect">
            <a:avLst/>
          </a:prstGeom>
        </p:spPr>
        <p:txBody>
          <a:bodyPr wrap="square">
            <a:spAutoFit/>
          </a:bodyPr>
          <a:lstStyle/>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Bạn Thỏ Trắng ơi! Cho tôi vào trú nhờ với, </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nhà của tôi đổ mất rồi!</a:t>
            </a:r>
          </a:p>
        </p:txBody>
      </p:sp>
    </p:spTree>
    <p:custDataLst>
      <p:tags r:id="rId1"/>
    </p:custDataLst>
    <p:extLst>
      <p:ext uri="{BB962C8B-B14F-4D97-AF65-F5344CB8AC3E}">
        <p14:creationId xmlns:p14="http://schemas.microsoft.com/office/powerpoint/2010/main" val="473520179"/>
      </p:ext>
    </p:extLst>
  </p:cSld>
  <p:clrMapOvr>
    <a:masterClrMapping/>
  </p:clrMapOvr>
  <mc:AlternateContent xmlns:mc="http://schemas.openxmlformats.org/markup-compatibility/2006" xmlns:p14="http://schemas.microsoft.com/office/powerpoint/2010/main">
    <mc:Choice Requires="p14">
      <p:transition spd="slow" p14:dur="2000" advTm="7622"/>
    </mc:Choice>
    <mc:Fallback xmlns="">
      <p:transition spd="slow" advTm="76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a:srcRect/>
          <a:stretch>
            <a:fillRect/>
          </a:stretch>
        </p:blipFill>
        <p:spPr bwMode="auto">
          <a:xfrm>
            <a:off x="0" y="0"/>
            <a:ext cx="12192000" cy="6848475"/>
          </a:xfrm>
          <a:prstGeom prst="rect">
            <a:avLst/>
          </a:prstGeom>
          <a:noFill/>
          <a:ln w="9525">
            <a:noFill/>
            <a:miter lim="800000"/>
            <a:headEnd/>
            <a:tailEnd/>
          </a:ln>
          <a:effectLst/>
        </p:spPr>
      </p:pic>
      <p:sp>
        <p:nvSpPr>
          <p:cNvPr id="4" name="Rectangle 3"/>
          <p:cNvSpPr/>
          <p:nvPr/>
        </p:nvSpPr>
        <p:spPr>
          <a:xfrm>
            <a:off x="0" y="240268"/>
            <a:ext cx="6096000" cy="400110"/>
          </a:xfrm>
          <a:prstGeom prst="rect">
            <a:avLst/>
          </a:prstGeom>
        </p:spPr>
        <p:txBody>
          <a:bodyPr>
            <a:spAutoFit/>
          </a:bodyPr>
          <a:lstStyle/>
          <a:p>
            <a:pPr algn="just" fontAlgn="base"/>
            <a:r>
              <a:rPr lang="en-US" sz="2000" b="1" dirty="0" err="1">
                <a:solidFill>
                  <a:srgbClr val="FF0000"/>
                </a:solidFill>
                <a:latin typeface="Times New Roman" panose="02020603050405020304" pitchFamily="18" charset="0"/>
                <a:cs typeface="Times New Roman" panose="02020603050405020304" pitchFamily="18" charset="0"/>
              </a:rPr>
              <a:t>Thỏ</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Trắng</a:t>
            </a:r>
            <a:r>
              <a:rPr lang="vi-VN" sz="2000" b="1" dirty="0">
                <a:solidFill>
                  <a:srgbClr val="FF0000"/>
                </a:solidFill>
                <a:latin typeface="Times New Roman" panose="02020603050405020304" pitchFamily="18" charset="0"/>
                <a:cs typeface="Times New Roman" panose="02020603050405020304" pitchFamily="18" charset="0"/>
              </a:rPr>
              <a:t> vội choàng dậy, chạy ra mở cửa. </a:t>
            </a:r>
          </a:p>
        </p:txBody>
      </p:sp>
    </p:spTree>
    <p:custDataLst>
      <p:tags r:id="rId1"/>
    </p:custDataLst>
    <p:extLst>
      <p:ext uri="{BB962C8B-B14F-4D97-AF65-F5344CB8AC3E}">
        <p14:creationId xmlns:p14="http://schemas.microsoft.com/office/powerpoint/2010/main" val="318052685"/>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2721"/>
            <a:ext cx="12192000" cy="7092496"/>
          </a:xfrm>
          <a:prstGeom prst="rect">
            <a:avLst/>
          </a:prstGeom>
        </p:spPr>
      </p:pic>
      <p:sp>
        <p:nvSpPr>
          <p:cNvPr id="6" name="Rectangle 5"/>
          <p:cNvSpPr/>
          <p:nvPr/>
        </p:nvSpPr>
        <p:spPr>
          <a:xfrm>
            <a:off x="5164942" y="230756"/>
            <a:ext cx="6804042" cy="1938992"/>
          </a:xfrm>
          <a:prstGeom prst="rect">
            <a:avLst/>
          </a:prstGeom>
        </p:spPr>
        <p:txBody>
          <a:bodyPr wrap="none">
            <a:spAutoFit/>
          </a:bodyPr>
          <a:lstStyle/>
          <a:p>
            <a:pPr marL="285750" indent="-285750">
              <a:buFontTx/>
              <a:buChar char="-"/>
            </a:pPr>
            <a:r>
              <a:rPr lang="vi-VN" sz="2000" b="1" dirty="0">
                <a:latin typeface="Times New Roman" panose="02020603050405020304" pitchFamily="18" charset="0"/>
                <a:cs typeface="Times New Roman" panose="02020603050405020304" pitchFamily="18" charset="0"/>
              </a:rPr>
              <a:t>Thỏ Nâu vừa khóc vừa kể với bác Gấu Đen và Thỏ Trắng</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b="1" i="0" dirty="0">
                <a:effectLst/>
                <a:latin typeface="Times New Roman" panose="02020603050405020304" pitchFamily="18" charset="0"/>
                <a:cs typeface="Times New Roman" panose="02020603050405020304" pitchFamily="18" charset="0"/>
              </a:rPr>
              <a:t>Hu, hu, hu, </a:t>
            </a:r>
            <a:r>
              <a:rPr lang="en-US" sz="2000" b="1" i="0" dirty="0" err="1">
                <a:effectLst/>
                <a:latin typeface="Times New Roman" panose="02020603050405020304" pitchFamily="18" charset="0"/>
                <a:cs typeface="Times New Roman" panose="02020603050405020304" pitchFamily="18" charset="0"/>
              </a:rPr>
              <a:t>nhà</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của</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tôi</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đổ</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mất</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rồi</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Làm</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thế</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nào</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bây</a:t>
            </a:r>
            <a:r>
              <a:rPr lang="en-US" sz="2000" b="1" i="0" dirty="0">
                <a:effectLst/>
                <a:latin typeface="Times New Roman" panose="02020603050405020304" pitchFamily="18" charset="0"/>
                <a:cs typeface="Times New Roman" panose="02020603050405020304" pitchFamily="18" charset="0"/>
              </a:rPr>
              <a:t> </a:t>
            </a:r>
            <a:r>
              <a:rPr lang="en-US" sz="2000" b="1" i="0" dirty="0" err="1">
                <a:effectLst/>
                <a:latin typeface="Times New Roman" panose="02020603050405020304" pitchFamily="18" charset="0"/>
                <a:cs typeface="Times New Roman" panose="02020603050405020304" pitchFamily="18" charset="0"/>
              </a:rPr>
              <a:t>giờ</a:t>
            </a:r>
            <a:r>
              <a:rPr lang="en-US" sz="2000" b="1" i="0" dirty="0">
                <a:effectLst/>
                <a:latin typeface="Times New Roman" panose="02020603050405020304" pitchFamily="18" charset="0"/>
                <a:cs typeface="Times New Roman" panose="02020603050405020304" pitchFamily="18" charset="0"/>
              </a:rPr>
              <a:t>?</a:t>
            </a:r>
          </a:p>
          <a:p>
            <a:pPr marL="285750" indent="-285750">
              <a:buFontTx/>
              <a:buChar char="-"/>
            </a:pPr>
            <a:r>
              <a:rPr lang="en-US" sz="2000" b="1" i="0" dirty="0">
                <a:effectLst/>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Gấu Đen</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kéo Thỏ Nâu đến bên đống lửa an ủi Thỏ Nâu:</a:t>
            </a:r>
          </a:p>
          <a:p>
            <a:pPr marL="285750" indent="-285750" algn="just" fontAlgn="base">
              <a:buFontTx/>
              <a:buChar char="-"/>
            </a:pPr>
            <a:r>
              <a:rPr lang="vi-VN" sz="2000" b="1" dirty="0">
                <a:latin typeface="Times New Roman" panose="02020603050405020304" pitchFamily="18" charset="0"/>
                <a:cs typeface="Times New Roman" panose="02020603050405020304" pitchFamily="18" charset="0"/>
              </a:rPr>
              <a:t>Đừng khóc nữa Thỏ Nâu ơi! Cháu sưởi cho ấm người đi! </a:t>
            </a:r>
            <a:endParaRPr lang="en-US" sz="2000" b="1" dirty="0">
              <a:latin typeface="Times New Roman" panose="02020603050405020304" pitchFamily="18" charset="0"/>
              <a:cs typeface="Times New Roman" panose="02020603050405020304" pitchFamily="18" charset="0"/>
            </a:endParaRPr>
          </a:p>
          <a:p>
            <a:pPr marL="285750" indent="-285750" algn="just" fontAlgn="base">
              <a:buFontTx/>
              <a:buChar char="-"/>
            </a:pPr>
            <a:r>
              <a:rPr lang="vi-VN" sz="2000" b="1" dirty="0">
                <a:latin typeface="Times New Roman" panose="02020603050405020304" pitchFamily="18" charset="0"/>
                <a:cs typeface="Times New Roman" panose="02020603050405020304" pitchFamily="18" charset="0"/>
              </a:rPr>
              <a:t>Nhà bị đổ chứ gì? Sáng mai bác và Thỏ Trắng sẽ làm lại </a:t>
            </a:r>
            <a:endParaRPr lang="en-US" sz="2000" b="1" dirty="0">
              <a:latin typeface="Times New Roman" panose="02020603050405020304" pitchFamily="18" charset="0"/>
              <a:cs typeface="Times New Roman" panose="02020603050405020304" pitchFamily="18" charset="0"/>
            </a:endParaRPr>
          </a:p>
          <a:p>
            <a:pPr marL="285750" indent="-285750" algn="just" fontAlgn="base">
              <a:buFontTx/>
              <a:buChar char="-"/>
            </a:pPr>
            <a:r>
              <a:rPr lang="vi-VN" sz="2000" b="1" dirty="0">
                <a:latin typeface="Times New Roman" panose="02020603050405020304" pitchFamily="18" charset="0"/>
                <a:cs typeface="Times New Roman" panose="02020603050405020304" pitchFamily="18" charset="0"/>
              </a:rPr>
              <a:t>nhà cho cháu. </a:t>
            </a:r>
            <a:r>
              <a:rPr lang="en-US" sz="2000" b="1" dirty="0" err="1">
                <a:latin typeface="Times New Roman" panose="02020603050405020304" pitchFamily="18" charset="0"/>
                <a:cs typeface="Times New Roman" panose="02020603050405020304" pitchFamily="18" charset="0"/>
              </a:rPr>
              <a:t>Thỏ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cũng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thêm</a:t>
            </a:r>
            <a:r>
              <a:rPr lang="en-US" sz="2000" b="1" dirty="0">
                <a:latin typeface="Times New Roman" panose="02020603050405020304" pitchFamily="18" charset="0"/>
                <a:cs typeface="Times New Roman" panose="02020603050405020304" pitchFamily="18" charset="0"/>
              </a:rPr>
              <a:t>:</a:t>
            </a:r>
            <a:endParaRPr lang="en-US" b="1" dirty="0"/>
          </a:p>
        </p:txBody>
      </p:sp>
      <p:sp>
        <p:nvSpPr>
          <p:cNvPr id="8" name="Oval Callout 7"/>
          <p:cNvSpPr/>
          <p:nvPr/>
        </p:nvSpPr>
        <p:spPr>
          <a:xfrm>
            <a:off x="8980045" y="2304117"/>
            <a:ext cx="2572304" cy="1443635"/>
          </a:xfrm>
          <a:prstGeom prst="wedgeEllipseCallout">
            <a:avLst>
              <a:gd name="adj1" fmla="val -32705"/>
              <a:gd name="adj2" fmla="val 10776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Bạn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đừng</a:t>
            </a:r>
            <a:r>
              <a:rPr lang="en-US" b="1" dirty="0">
                <a:solidFill>
                  <a:srgbClr val="7030A0"/>
                </a:solidFill>
                <a:latin typeface="Times New Roman" panose="02020603050405020304" pitchFamily="18" charset="0"/>
                <a:cs typeface="Times New Roman" panose="02020603050405020304" pitchFamily="18" charset="0"/>
              </a:rPr>
              <a:t> lo, </a:t>
            </a:r>
            <a:r>
              <a:rPr lang="en-US" b="1" dirty="0" err="1">
                <a:solidFill>
                  <a:srgbClr val="7030A0"/>
                </a:solidFill>
                <a:latin typeface="Times New Roman" panose="02020603050405020304" pitchFamily="18" charset="0"/>
                <a:cs typeface="Times New Roman" panose="02020603050405020304" pitchFamily="18" charset="0"/>
              </a:rPr>
              <a:t>sáng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tôi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cũng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giúp</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nhà</a:t>
            </a:r>
            <a:endParaRPr lang="en-US"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19634902"/>
      </p:ext>
    </p:extLst>
  </p:cSld>
  <p:clrMapOvr>
    <a:masterClrMapping/>
  </p:clrMapOvr>
  <mc:AlternateContent xmlns:mc="http://schemas.openxmlformats.org/markup-compatibility/2006" xmlns:p14="http://schemas.microsoft.com/office/powerpoint/2010/main">
    <mc:Choice Requires="p14">
      <p:transition spd="slow" p14:dur="2000" advTm="33440"/>
    </mc:Choice>
    <mc:Fallback xmlns="">
      <p:transition spd="slow" advTm="33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383620" cy="6858000"/>
          </a:xfrm>
          <a:prstGeom prst="rect">
            <a:avLst/>
          </a:prstGeom>
        </p:spPr>
      </p:pic>
      <p:sp>
        <p:nvSpPr>
          <p:cNvPr id="5" name="Rectangle 4"/>
          <p:cNvSpPr/>
          <p:nvPr/>
        </p:nvSpPr>
        <p:spPr>
          <a:xfrm>
            <a:off x="6400801" y="365125"/>
            <a:ext cx="5568404" cy="960328"/>
          </a:xfrm>
          <a:prstGeom prst="rect">
            <a:avLst/>
          </a:prstGeom>
        </p:spPr>
        <p:txBody>
          <a:bodyPr wrap="square">
            <a:spAutoFit/>
          </a:bodyPr>
          <a:lstStyle/>
          <a:p>
            <a:pPr>
              <a:lnSpc>
                <a:spcPct val="150000"/>
              </a:lnSpc>
            </a:pPr>
            <a:r>
              <a:rPr lang="en-US" sz="2000" b="1" i="0" dirty="0" err="1">
                <a:solidFill>
                  <a:srgbClr val="FF0000"/>
                </a:solidFill>
                <a:effectLst/>
                <a:latin typeface="Times New Roman" panose="02020603050405020304" pitchFamily="18" charset="0"/>
                <a:cs typeface="Times New Roman" panose="02020603050405020304" pitchFamily="18" charset="0"/>
              </a:rPr>
              <a:t>Đêm</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hôm</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ấy</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Thỏ</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Nâu</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và</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Thỏ</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Trắng</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ôm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bác</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Gấu</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Đen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ngủ</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thật</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ngon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lành</a:t>
            </a:r>
            <a:r>
              <a:rPr lang="en-US" sz="2000" b="1" i="0" dirty="0">
                <a:solidFill>
                  <a:srgbClr val="FF0000"/>
                </a:solidFill>
                <a:effectLst/>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30212800"/>
      </p:ext>
    </p:extLst>
  </p:cSld>
  <p:clrMapOvr>
    <a:masterClrMapping/>
  </p:clrMapOvr>
  <mc:AlternateContent xmlns:mc="http://schemas.openxmlformats.org/markup-compatibility/2006" xmlns:p14="http://schemas.microsoft.com/office/powerpoint/2010/main">
    <mc:Choice Requires="p14">
      <p:transition spd="slow" p14:dur="2000" advTm="8030"/>
    </mc:Choice>
    <mc:Fallback xmlns="">
      <p:transition spd="slow" advTm="8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
        <p:nvSpPr>
          <p:cNvPr id="5" name="Rectangle 4"/>
          <p:cNvSpPr/>
          <p:nvPr/>
        </p:nvSpPr>
        <p:spPr>
          <a:xfrm>
            <a:off x="403668" y="286434"/>
            <a:ext cx="5692332" cy="960328"/>
          </a:xfrm>
          <a:prstGeom prst="rect">
            <a:avLst/>
          </a:prstGeom>
        </p:spPr>
        <p:txBody>
          <a:bodyPr wrap="square">
            <a:spAutoFit/>
          </a:bodyPr>
          <a:lstStyle/>
          <a:p>
            <a:pP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Trời mưa to như trút nước. Gió thổi ào ào… bẻ gẫy cả cành cây</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40416578"/>
      </p:ext>
    </p:extLst>
  </p:cSld>
  <p:clrMapOvr>
    <a:masterClrMapping/>
  </p:clrMapOvr>
  <mc:AlternateContent xmlns:mc="http://schemas.openxmlformats.org/markup-compatibility/2006" xmlns:p14="http://schemas.microsoft.com/office/powerpoint/2010/main">
    <mc:Choice Requires="p14">
      <p:transition spd="slow" p14:dur="2000" advTm="10302"/>
    </mc:Choice>
    <mc:Fallback xmlns="">
      <p:transition spd="slow" advTm="10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893549" y="965234"/>
            <a:ext cx="7842122" cy="1569660"/>
          </a:xfrm>
          <a:prstGeom prst="rect">
            <a:avLst/>
          </a:prstGeom>
          <a:noFill/>
        </p:spPr>
        <p:txBody>
          <a:bodyPr wrap="square" lIns="91440" tIns="45720" rIns="91440" bIns="45720">
            <a:spAutoFit/>
          </a:bodyPr>
          <a:lstStyle/>
          <a:p>
            <a:pPr algn="ctr"/>
            <a:r>
              <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Đàm </a:t>
            </a: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thoại</a:t>
            </a:r>
            <a:endPar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58919220"/>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descr="Kết quả hình ảnh cho hình nền mầm non | Hình nền, Power poi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21"/>
            <a:ext cx="12192000" cy="68507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35086" y="419432"/>
            <a:ext cx="6577626" cy="461665"/>
          </a:xfrm>
          <a:prstGeom prst="rect">
            <a:avLst/>
          </a:prstGeom>
        </p:spPr>
        <p:txBody>
          <a:bodyPr wrap="square">
            <a:spAutoFit/>
          </a:bodyPr>
          <a:lstStyle/>
          <a:p>
            <a:r>
              <a:rPr lang="en-US" sz="2400" b="1" dirty="0">
                <a:solidFill>
                  <a:srgbClr val="7030A0"/>
                </a:solidFill>
                <a:latin typeface="Times New Roman" panose="02020603050405020304" pitchFamily="18" charset="0"/>
                <a:cs typeface="Times New Roman" panose="02020603050405020304" pitchFamily="18" charset="0"/>
              </a:rPr>
              <a:t>1. </a:t>
            </a:r>
            <a:r>
              <a:rPr lang="en-US" sz="2400" b="1" dirty="0" err="1">
                <a:solidFill>
                  <a:srgbClr val="7030A0"/>
                </a:solidFill>
                <a:latin typeface="Times New Roman" panose="02020603050405020304" pitchFamily="18" charset="0"/>
                <a:cs typeface="Times New Roman" panose="02020603050405020304" pitchFamily="18" charset="0"/>
              </a:rPr>
              <a:t>Câu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chuyện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vừa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nghe</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gì</a:t>
            </a:r>
            <a:r>
              <a:rPr lang="en-US" sz="2400" b="1" dirty="0">
                <a:solidFill>
                  <a:srgbClr val="7030A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2090058" y="1775735"/>
            <a:ext cx="8220270" cy="5075044"/>
          </a:xfrm>
          <a:prstGeom prst="rect">
            <a:avLst/>
          </a:prstGeom>
        </p:spPr>
      </p:pic>
    </p:spTree>
    <p:custDataLst>
      <p:tags r:id="rId1"/>
    </p:custDataLst>
    <p:extLst>
      <p:ext uri="{BB962C8B-B14F-4D97-AF65-F5344CB8AC3E}">
        <p14:creationId xmlns:p14="http://schemas.microsoft.com/office/powerpoint/2010/main" val="2297616690"/>
      </p:ext>
    </p:extLst>
  </p:cSld>
  <p:clrMapOvr>
    <a:masterClrMapping/>
  </p:clrMapOvr>
  <mc:AlternateContent xmlns:mc="http://schemas.openxmlformats.org/markup-compatibility/2006" xmlns:p14="http://schemas.microsoft.com/office/powerpoint/2010/main">
    <mc:Choice Requires="p14">
      <p:transition spd="slow" p14:dur="2000" advTm="21279"/>
    </mc:Choice>
    <mc:Fallback xmlns="">
      <p:transition spd="slow" advTm="21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ình nền đẹp 89 - Hình nền - Phạm Thu Thảnh - Website trường mầm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16220" y="165864"/>
            <a:ext cx="6075381" cy="461665"/>
          </a:xfrm>
          <a:prstGeom prst="rect">
            <a:avLst/>
          </a:prstGeom>
        </p:spPr>
        <p:txBody>
          <a:bodyPr wrap="none">
            <a:spAutoFit/>
          </a:bodyPr>
          <a:lstStyle/>
          <a:p>
            <a:r>
              <a:rPr lang="en-US" sz="2400" b="1" dirty="0">
                <a:solidFill>
                  <a:srgbClr val="7030A0"/>
                </a:solidFill>
                <a:latin typeface="Times New Roman" panose="02020603050405020304" pitchFamily="18" charset="0"/>
                <a:cs typeface="Times New Roman" panose="02020603050405020304" pitchFamily="18" charset="0"/>
              </a:rPr>
              <a:t>2. </a:t>
            </a:r>
            <a:r>
              <a:rPr lang="en-US" sz="2400" b="1" dirty="0" err="1">
                <a:solidFill>
                  <a:srgbClr val="7030A0"/>
                </a:solidFill>
                <a:latin typeface="Times New Roman" panose="02020603050405020304" pitchFamily="18" charset="0"/>
                <a:cs typeface="Times New Roman" panose="02020603050405020304" pitchFamily="18" charset="0"/>
              </a:rPr>
              <a:t>Trong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chuyện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những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nhân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nào</a:t>
            </a:r>
            <a:r>
              <a:rPr lang="en-US" sz="2400" b="1" dirty="0">
                <a:solidFill>
                  <a:srgbClr val="7030A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4"/>
          <a:stretch>
            <a:fillRect/>
          </a:stretch>
        </p:blipFill>
        <p:spPr>
          <a:xfrm>
            <a:off x="838200" y="1394269"/>
            <a:ext cx="3113071" cy="4336830"/>
          </a:xfrm>
          <a:prstGeom prst="rect">
            <a:avLst/>
          </a:prstGeom>
        </p:spPr>
      </p:pic>
      <p:pic>
        <p:nvPicPr>
          <p:cNvPr id="6" name="Picture 5"/>
          <p:cNvPicPr>
            <a:picLocks noChangeAspect="1"/>
          </p:cNvPicPr>
          <p:nvPr/>
        </p:nvPicPr>
        <p:blipFill>
          <a:blip r:embed="rId5"/>
          <a:stretch>
            <a:fillRect/>
          </a:stretch>
        </p:blipFill>
        <p:spPr>
          <a:xfrm>
            <a:off x="4912400" y="1361333"/>
            <a:ext cx="2909490" cy="4369766"/>
          </a:xfrm>
          <a:prstGeom prst="rect">
            <a:avLst/>
          </a:prstGeom>
        </p:spPr>
      </p:pic>
      <p:pic>
        <p:nvPicPr>
          <p:cNvPr id="8" name="Picture 7"/>
          <p:cNvPicPr>
            <a:picLocks noChangeAspect="1"/>
          </p:cNvPicPr>
          <p:nvPr/>
        </p:nvPicPr>
        <p:blipFill>
          <a:blip r:embed="rId6"/>
          <a:stretch>
            <a:fillRect/>
          </a:stretch>
        </p:blipFill>
        <p:spPr>
          <a:xfrm>
            <a:off x="8553920" y="1394269"/>
            <a:ext cx="2906049" cy="4342869"/>
          </a:xfrm>
          <a:prstGeom prst="rect">
            <a:avLst/>
          </a:prstGeom>
        </p:spPr>
      </p:pic>
    </p:spTree>
    <p:custDataLst>
      <p:tags r:id="rId1"/>
    </p:custDataLst>
    <p:extLst>
      <p:ext uri="{BB962C8B-B14F-4D97-AF65-F5344CB8AC3E}">
        <p14:creationId xmlns:p14="http://schemas.microsoft.com/office/powerpoint/2010/main" val="2423135559"/>
      </p:ext>
    </p:extLst>
  </p:cSld>
  <p:clrMapOvr>
    <a:masterClrMapping/>
  </p:clrMapOvr>
  <mc:AlternateContent xmlns:mc="http://schemas.openxmlformats.org/markup-compatibility/2006" xmlns:p14="http://schemas.microsoft.com/office/powerpoint/2010/main">
    <mc:Choice Requires="p14">
      <p:transition spd="slow" p14:dur="2000" advTm="20266"/>
    </mc:Choice>
    <mc:Fallback xmlns="">
      <p:transition spd="slow" advTm="20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59" y="1416920"/>
            <a:ext cx="35331907" cy="5067559"/>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Kết quả hình ảnh cho hình nền mầm non | Hình nền, Power poi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0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62203" y="246795"/>
            <a:ext cx="9798425" cy="461665"/>
          </a:xfrm>
          <a:prstGeom prst="rect">
            <a:avLst/>
          </a:prstGeom>
        </p:spPr>
        <p:txBody>
          <a:bodyPr wrap="square">
            <a:spAutoFit/>
          </a:bodyPr>
          <a:lstStyle/>
          <a:p>
            <a:r>
              <a:rPr lang="en-US" sz="2400" b="1" dirty="0">
                <a:solidFill>
                  <a:srgbClr val="7030A0"/>
                </a:solidFill>
                <a:latin typeface="Times New Roman" panose="02020603050405020304" pitchFamily="18" charset="0"/>
                <a:cs typeface="Times New Roman" panose="02020603050405020304" pitchFamily="18" charset="0"/>
              </a:rPr>
              <a:t>3.</a:t>
            </a:r>
            <a:r>
              <a:rPr lang="vi-VN" sz="2400" b="1" dirty="0">
                <a:solidFill>
                  <a:srgbClr val="7030A0"/>
                </a:solidFill>
                <a:latin typeface="Times New Roman" panose="02020603050405020304" pitchFamily="18" charset="0"/>
                <a:cs typeface="Times New Roman" panose="02020603050405020304" pitchFamily="18" charset="0"/>
              </a:rPr>
              <a:t> Điều gì xảy ra khi bác Gấu Đen đi chơi về?</a:t>
            </a:r>
            <a:r>
              <a:rPr lang="en-US" sz="2400" b="1" dirty="0">
                <a:solidFill>
                  <a:srgbClr val="7030A0"/>
                </a:solidFill>
                <a:latin typeface="Times New Roman" panose="02020603050405020304" pitchFamily="18" charset="0"/>
                <a:cs typeface="Times New Roman" panose="02020603050405020304" pitchFamily="18" charset="0"/>
              </a:rPr>
              <a:t>  Ai </a:t>
            </a:r>
            <a:r>
              <a:rPr lang="en-US" sz="2400" b="1" dirty="0" err="1">
                <a:solidFill>
                  <a:srgbClr val="7030A0"/>
                </a:solidFill>
                <a:latin typeface="Times New Roman" panose="02020603050405020304" pitchFamily="18" charset="0"/>
                <a:cs typeface="Times New Roman" panose="02020603050405020304" pitchFamily="18" charset="0"/>
              </a:rPr>
              <a:t>đã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giúp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Gấu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Đen</a:t>
            </a:r>
            <a:r>
              <a:rPr lang="en-US" sz="2400" b="1" dirty="0">
                <a:solidFill>
                  <a:srgbClr val="7030A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4"/>
          <a:stretch>
            <a:fillRect/>
          </a:stretch>
        </p:blipFill>
        <p:spPr>
          <a:xfrm>
            <a:off x="5862167" y="1303242"/>
            <a:ext cx="6329833" cy="4268791"/>
          </a:xfrm>
          <a:prstGeom prst="rect">
            <a:avLst/>
          </a:prstGeom>
        </p:spPr>
      </p:pic>
      <p:pic>
        <p:nvPicPr>
          <p:cNvPr id="5" name="Picture 4"/>
          <p:cNvPicPr>
            <a:picLocks noChangeAspect="1"/>
          </p:cNvPicPr>
          <p:nvPr/>
        </p:nvPicPr>
        <p:blipFill>
          <a:blip r:embed="rId5"/>
          <a:stretch>
            <a:fillRect/>
          </a:stretch>
        </p:blipFill>
        <p:spPr>
          <a:xfrm>
            <a:off x="288131" y="1303242"/>
            <a:ext cx="5401866" cy="4268791"/>
          </a:xfrm>
          <a:prstGeom prst="rect">
            <a:avLst/>
          </a:prstGeom>
        </p:spPr>
      </p:pic>
    </p:spTree>
    <p:custDataLst>
      <p:tags r:id="rId1"/>
    </p:custDataLst>
    <p:extLst>
      <p:ext uri="{BB962C8B-B14F-4D97-AF65-F5344CB8AC3E}">
        <p14:creationId xmlns:p14="http://schemas.microsoft.com/office/powerpoint/2010/main" val="659135238"/>
      </p:ext>
    </p:extLst>
  </p:cSld>
  <p:clrMapOvr>
    <a:masterClrMapping/>
  </p:clrMapOvr>
  <mc:AlternateContent xmlns:mc="http://schemas.openxmlformats.org/markup-compatibility/2006" xmlns:p14="http://schemas.microsoft.com/office/powerpoint/2010/main">
    <mc:Choice Requires="p14">
      <p:transition spd="slow" p14:dur="2000" advTm="33858"/>
    </mc:Choice>
    <mc:Fallback xmlns="">
      <p:transition spd="slow" advTm="338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24 hình nền Powerpoint tuyệt đẹp dành cho các bé mầm 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24 hình nền Powerpoint tuyệt đẹp dành cho các bé mầm n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084075" y="1434145"/>
            <a:ext cx="10023849" cy="5423855"/>
          </a:xfrm>
          <a:prstGeom prst="rect">
            <a:avLst/>
          </a:prstGeom>
        </p:spPr>
      </p:pic>
      <p:sp>
        <p:nvSpPr>
          <p:cNvPr id="10" name="Title 1"/>
          <p:cNvSpPr>
            <a:spLocks noGrp="1"/>
          </p:cNvSpPr>
          <p:nvPr>
            <p:ph type="title"/>
          </p:nvPr>
        </p:nvSpPr>
        <p:spPr>
          <a:xfrm>
            <a:off x="2292440" y="479066"/>
            <a:ext cx="8120523" cy="1465643"/>
          </a:xfrm>
        </p:spPr>
        <p:txBody>
          <a:bodyPr>
            <a:normAutofit fontScale="90000"/>
          </a:bodyPr>
          <a:lstStyle/>
          <a:p>
            <a:r>
              <a:rPr lang="en-US" sz="2700" b="1" dirty="0">
                <a:solidFill>
                  <a:srgbClr val="7030A0"/>
                </a:solidFill>
                <a:latin typeface="Times New Roman" panose="02020603050405020304" pitchFamily="18" charset="0"/>
                <a:cs typeface="Times New Roman" panose="02020603050405020304" pitchFamily="18" charset="0"/>
              </a:rPr>
              <a:t>4. </a:t>
            </a:r>
            <a:r>
              <a:rPr lang="en-US" sz="2700" b="1" dirty="0" err="1">
                <a:solidFill>
                  <a:srgbClr val="7030A0"/>
                </a:solidFill>
                <a:latin typeface="Times New Roman" panose="02020603050405020304" pitchFamily="18" charset="0"/>
                <a:cs typeface="Times New Roman" panose="02020603050405020304" pitchFamily="18" charset="0"/>
              </a:rPr>
              <a:t>Trong</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câu</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chuyện</a:t>
            </a:r>
            <a:r>
              <a:rPr lang="en-US" sz="2700" b="1" dirty="0">
                <a:solidFill>
                  <a:srgbClr val="7030A0"/>
                </a:solidFill>
                <a:latin typeface="Times New Roman" panose="02020603050405020304" pitchFamily="18" charset="0"/>
                <a:cs typeface="Times New Roman" panose="02020603050405020304" pitchFamily="18" charset="0"/>
              </a:rPr>
              <a:t> con </a:t>
            </a:r>
            <a:r>
              <a:rPr lang="en-US" sz="2700" b="1" dirty="0" err="1">
                <a:solidFill>
                  <a:srgbClr val="7030A0"/>
                </a:solidFill>
                <a:latin typeface="Times New Roman" panose="02020603050405020304" pitchFamily="18" charset="0"/>
                <a:cs typeface="Times New Roman" panose="02020603050405020304" pitchFamily="18" charset="0"/>
              </a:rPr>
              <a:t>thích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nhất</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nhân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vật</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nào</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Vì</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sao</a:t>
            </a:r>
            <a:r>
              <a:rPr lang="en-US" sz="2700" b="1" dirty="0">
                <a:solidFill>
                  <a:srgbClr val="7030A0"/>
                </a:solidFill>
                <a:latin typeface="Times New Roman" panose="02020603050405020304" pitchFamily="18" charset="0"/>
                <a:cs typeface="Times New Roman" panose="02020603050405020304" pitchFamily="18" charset="0"/>
              </a:rPr>
              <a:t>?</a:t>
            </a:r>
            <a:br>
              <a:rPr lang="en-US" sz="2700" b="1" dirty="0">
                <a:solidFill>
                  <a:srgbClr val="7030A0"/>
                </a:solidFill>
                <a:latin typeface="Times New Roman" panose="02020603050405020304" pitchFamily="18" charset="0"/>
                <a:cs typeface="Times New Roman" panose="02020603050405020304" pitchFamily="18" charset="0"/>
              </a:rPr>
            </a:br>
            <a:br>
              <a:rPr lang="en-US" sz="2700" dirty="0">
                <a:latin typeface="Times New Roman" panose="02020603050405020304" pitchFamily="18" charset="0"/>
                <a:cs typeface="Times New Roman" panose="02020603050405020304" pitchFamily="18" charset="0"/>
              </a:rPr>
            </a:br>
            <a:br>
              <a:rPr lang="en-US" dirty="0"/>
            </a:br>
            <a:endParaRPr lang="en-US" dirty="0"/>
          </a:p>
        </p:txBody>
      </p:sp>
    </p:spTree>
    <p:extLst>
      <p:ext uri="{BB962C8B-B14F-4D97-AF65-F5344CB8AC3E}">
        <p14:creationId xmlns:p14="http://schemas.microsoft.com/office/powerpoint/2010/main" val="29154207"/>
      </p:ext>
    </p:extLst>
  </p:cSld>
  <p:clrMapOvr>
    <a:masterClrMapping/>
  </p:clrMapOvr>
  <mc:AlternateContent xmlns:mc="http://schemas.openxmlformats.org/markup-compatibility/2006" xmlns:p14="http://schemas.microsoft.com/office/powerpoint/2010/main">
    <mc:Choice Requires="p14">
      <p:transition spd="slow" p14:dur="2000" advTm="22931"/>
    </mc:Choice>
    <mc:Fallback xmlns="">
      <p:transition spd="slow" advTm="2293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153952" cy="1320800"/>
          </a:xfrm>
        </p:spPr>
        <p:txBody>
          <a:bodyPr>
            <a:normAutofit/>
          </a:bodyPr>
          <a:lstStyle/>
          <a:p>
            <a:endParaRPr lang="en-US"/>
          </a:p>
        </p:txBody>
      </p:sp>
      <p:pic>
        <p:nvPicPr>
          <p:cNvPr id="5" name="Picture 6" descr="24 hình nền Powerpoint tuyệt đẹp dành cho các bé mầm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946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txBox="1">
            <a:spLocks noChangeArrowheads="1"/>
          </p:cNvSpPr>
          <p:nvPr/>
        </p:nvSpPr>
        <p:spPr bwMode="auto">
          <a:xfrm>
            <a:off x="914400" y="2065279"/>
            <a:ext cx="1051560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r>
              <a:rPr lang="en-US" sz="2000" dirty="0">
                <a:solidFill>
                  <a:srgbClr val="7030A0"/>
                </a:solidFill>
                <a:latin typeface="Times New Roman" panose="02020603050405020304" pitchFamily="18" charset="0"/>
                <a:cs typeface="Times New Roman" panose="02020603050405020304" pitchFamily="18" charset="0"/>
              </a:rPr>
              <a:t>GD: Qua </a:t>
            </a:r>
            <a:r>
              <a:rPr lang="en-US" sz="2000" dirty="0" err="1">
                <a:solidFill>
                  <a:srgbClr val="7030A0"/>
                </a:solidFill>
                <a:latin typeface="Times New Roman" panose="02020603050405020304" pitchFamily="18" charset="0"/>
                <a:cs typeface="Times New Roman" panose="02020603050405020304" pitchFamily="18" charset="0"/>
              </a:rPr>
              <a:t>câu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chuyện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này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các</a:t>
            </a:r>
            <a:r>
              <a:rPr lang="en-US" sz="2000" dirty="0">
                <a:solidFill>
                  <a:srgbClr val="7030A0"/>
                </a:solidFill>
                <a:latin typeface="Times New Roman" panose="02020603050405020304" pitchFamily="18" charset="0"/>
                <a:cs typeface="Times New Roman" panose="02020603050405020304" pitchFamily="18" charset="0"/>
              </a:rPr>
              <a:t> con </a:t>
            </a:r>
            <a:r>
              <a:rPr lang="en-US" sz="2000" dirty="0" err="1">
                <a:solidFill>
                  <a:srgbClr val="7030A0"/>
                </a:solidFill>
                <a:latin typeface="Times New Roman" panose="02020603050405020304" pitchFamily="18" charset="0"/>
                <a:cs typeface="Times New Roman" panose="02020603050405020304" pitchFamily="18" charset="0"/>
              </a:rPr>
              <a:t>thấy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hai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Trắng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Nâu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thì</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nào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ngoan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Vì</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sao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nhỉ</a:t>
            </a:r>
            <a:r>
              <a:rPr lang="en-US" sz="2000" dirty="0">
                <a:solidFill>
                  <a:srgbClr val="7030A0"/>
                </a:solidFill>
                <a:latin typeface="Times New Roman" panose="02020603050405020304" pitchFamily="18" charset="0"/>
                <a:cs typeface="Times New Roman" panose="02020603050405020304" pitchFamily="18" charset="0"/>
              </a:rPr>
              <a:t>? </a:t>
            </a:r>
          </a:p>
          <a:p>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Trắng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ngoan</a:t>
            </a:r>
            <a:r>
              <a:rPr lang="en-US" sz="2000" dirty="0">
                <a:solidFill>
                  <a:srgbClr val="7030A0"/>
                </a:solidFill>
                <a:latin typeface="Times New Roman" panose="02020603050405020304" pitchFamily="18" charset="0"/>
                <a:cs typeface="Times New Roman" panose="02020603050405020304" pitchFamily="18" charset="0"/>
              </a:rPr>
              <a:t> h</a:t>
            </a:r>
            <a:r>
              <a:rPr lang="vi-VN" sz="2000" dirty="0">
                <a:solidFill>
                  <a:srgbClr val="7030A0"/>
                </a:solidFill>
                <a:latin typeface="Times New Roman" panose="02020603050405020304" pitchFamily="18" charset="0"/>
                <a:cs typeface="Times New Roman" panose="02020603050405020304" pitchFamily="18" charset="0"/>
              </a:rPr>
              <a:t>ơ</a:t>
            </a:r>
            <a:r>
              <a:rPr lang="en-US" sz="2000" dirty="0">
                <a:solidFill>
                  <a:srgbClr val="7030A0"/>
                </a:solidFill>
                <a:latin typeface="Times New Roman" panose="02020603050405020304" pitchFamily="18" charset="0"/>
                <a:cs typeface="Times New Roman" panose="02020603050405020304" pitchFamily="18" charset="0"/>
              </a:rPr>
              <a:t>n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Nâu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vì</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Trắng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biết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giúp</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đỡ</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bác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Gấu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Đen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trong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lúc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bác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ấy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gặp</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khó</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khăn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Còn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Nâu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cuối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cùng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ấy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cũng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nhận</a:t>
            </a:r>
            <a:r>
              <a:rPr lang="en-US" sz="2000" dirty="0">
                <a:solidFill>
                  <a:srgbClr val="7030A0"/>
                </a:solidFill>
                <a:latin typeface="Times New Roman" panose="02020603050405020304" pitchFamily="18" charset="0"/>
                <a:cs typeface="Times New Roman" panose="02020603050405020304" pitchFamily="18" charset="0"/>
              </a:rPr>
              <a:t> ra </a:t>
            </a:r>
            <a:r>
              <a:rPr lang="en-US" sz="2000" dirty="0" err="1">
                <a:solidFill>
                  <a:srgbClr val="7030A0"/>
                </a:solidFill>
                <a:latin typeface="Times New Roman" panose="02020603050405020304" pitchFamily="18" charset="0"/>
                <a:cs typeface="Times New Roman" panose="02020603050405020304" pitchFamily="18" charset="0"/>
              </a:rPr>
              <a:t>lỗi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của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mình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đã</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sửa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chữa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lỗi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kịp</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thời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rồi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đấy</a:t>
            </a:r>
            <a:r>
              <a:rPr lang="en-US" sz="2000" dirty="0">
                <a:solidFill>
                  <a:srgbClr val="7030A0"/>
                </a:solidFill>
                <a:latin typeface="Times New Roman" panose="02020603050405020304" pitchFamily="18" charset="0"/>
                <a:cs typeface="Times New Roman" panose="02020603050405020304" pitchFamily="18" charset="0"/>
              </a:rPr>
              <a:t>.</a:t>
            </a:r>
          </a:p>
          <a:p>
            <a:r>
              <a:rPr lang="en-US" sz="2000" dirty="0" err="1">
                <a:solidFill>
                  <a:srgbClr val="7030A0"/>
                </a:solidFill>
                <a:latin typeface="Times New Roman" panose="02020603050405020304" pitchFamily="18" charset="0"/>
                <a:cs typeface="Times New Roman" panose="02020603050405020304" pitchFamily="18" charset="0"/>
              </a:rPr>
              <a:t>Vậy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chúng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mình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phải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học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tập</a:t>
            </a:r>
            <a:r>
              <a:rPr lang="en-US" sz="2000" dirty="0">
                <a:solidFill>
                  <a:srgbClr val="7030A0"/>
                </a:solidFill>
                <a:latin typeface="Times New Roman" panose="02020603050405020304" pitchFamily="18" charset="0"/>
                <a:cs typeface="Times New Roman" panose="02020603050405020304" pitchFamily="18" charset="0"/>
              </a:rPr>
              <a:t> ai </a:t>
            </a:r>
            <a:r>
              <a:rPr lang="en-US" sz="2000" dirty="0" err="1">
                <a:solidFill>
                  <a:srgbClr val="7030A0"/>
                </a:solidFill>
                <a:latin typeface="Times New Roman" panose="02020603050405020304" pitchFamily="18" charset="0"/>
                <a:cs typeface="Times New Roman" panose="02020603050405020304" pitchFamily="18" charset="0"/>
              </a:rPr>
              <a:t>trong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câu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chuyện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này</a:t>
            </a:r>
            <a:r>
              <a:rPr lang="en-US" sz="2000" dirty="0">
                <a:solidFill>
                  <a:srgbClr val="7030A0"/>
                </a:solidFill>
                <a:latin typeface="Times New Roman" panose="02020603050405020304" pitchFamily="18" charset="0"/>
                <a:cs typeface="Times New Roman" panose="02020603050405020304" pitchFamily="18" charset="0"/>
              </a:rPr>
              <a:t>? </a:t>
            </a:r>
          </a:p>
          <a:p>
            <a:r>
              <a:rPr lang="vi-VN" sz="2000" dirty="0">
                <a:solidFill>
                  <a:srgbClr val="7030A0"/>
                </a:solidFill>
                <a:latin typeface="Times New Roman" panose="02020603050405020304" pitchFamily="18" charset="0"/>
                <a:cs typeface="Times New Roman" panose="02020603050405020304" pitchFamily="18" charset="0"/>
              </a:rPr>
              <a:t>Khi thấy người khác gặp khó khăn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thì</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các</a:t>
            </a:r>
            <a:r>
              <a:rPr lang="en-US" sz="2000" dirty="0">
                <a:solidFill>
                  <a:srgbClr val="7030A0"/>
                </a:solidFill>
                <a:latin typeface="Times New Roman" panose="02020603050405020304" pitchFamily="18" charset="0"/>
                <a:cs typeface="Times New Roman" panose="02020603050405020304" pitchFamily="18" charset="0"/>
              </a:rPr>
              <a:t> con </a:t>
            </a:r>
            <a:r>
              <a:rPr lang="en-US" sz="2000" dirty="0" err="1">
                <a:solidFill>
                  <a:srgbClr val="7030A0"/>
                </a:solidFill>
                <a:latin typeface="Times New Roman" panose="02020603050405020304" pitchFamily="18" charset="0"/>
                <a:cs typeface="Times New Roman" panose="02020603050405020304" pitchFamily="18" charset="0"/>
              </a:rPr>
              <a:t>phải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làm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gì</a:t>
            </a:r>
            <a:r>
              <a:rPr lang="en-US" sz="2000" dirty="0">
                <a:solidFill>
                  <a:srgbClr val="7030A0"/>
                </a:solidFill>
                <a:latin typeface="Times New Roman" panose="02020603050405020304" pitchFamily="18" charset="0"/>
                <a:cs typeface="Times New Roman" panose="02020603050405020304" pitchFamily="18" charset="0"/>
              </a:rPr>
              <a:t>? </a:t>
            </a:r>
          </a:p>
          <a:p>
            <a:r>
              <a:rPr lang="en-US" sz="2000" dirty="0">
                <a:solidFill>
                  <a:srgbClr val="7030A0"/>
                </a:solidFill>
                <a:latin typeface="Times New Roman" panose="02020603050405020304" pitchFamily="18" charset="0"/>
                <a:cs typeface="Times New Roman" panose="02020603050405020304" pitchFamily="18" charset="0"/>
              </a:rPr>
              <a:t>GD:  </a:t>
            </a:r>
            <a:r>
              <a:rPr lang="en-US" sz="2000" dirty="0" err="1">
                <a:solidFill>
                  <a:srgbClr val="7030A0"/>
                </a:solidFill>
                <a:latin typeface="Times New Roman" panose="02020603050405020304" pitchFamily="18" charset="0"/>
                <a:cs typeface="Times New Roman" panose="02020603050405020304" pitchFamily="18" charset="0"/>
              </a:rPr>
              <a:t>Đúng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rồi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chúng</a:t>
            </a:r>
            <a:r>
              <a:rPr lang="en-US" sz="2000" dirty="0">
                <a:solidFill>
                  <a:srgbClr val="7030A0"/>
                </a:solidFill>
                <a:latin typeface="Times New Roman" panose="02020603050405020304" pitchFamily="18" charset="0"/>
                <a:cs typeface="Times New Roman" panose="02020603050405020304" pitchFamily="18" charset="0"/>
              </a:rPr>
              <a:t> ta </a:t>
            </a:r>
            <a:r>
              <a:rPr lang="en-US" sz="2000" dirty="0" err="1">
                <a:solidFill>
                  <a:srgbClr val="7030A0"/>
                </a:solidFill>
                <a:latin typeface="Times New Roman" panose="02020603050405020304" pitchFamily="18" charset="0"/>
                <a:cs typeface="Times New Roman" panose="02020603050405020304" pitchFamily="18" charset="0"/>
              </a:rPr>
              <a:t>học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tập</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đức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tính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tốt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của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bạn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Thỏ</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Trắng</a:t>
            </a:r>
            <a:r>
              <a:rPr lang="en-US" sz="2000" dirty="0">
                <a:solidFill>
                  <a:srgbClr val="7030A0"/>
                </a:solidFill>
                <a:latin typeface="Times New Roman" panose="02020603050405020304" pitchFamily="18" charset="0"/>
                <a:cs typeface="Times New Roman" panose="02020603050405020304" pitchFamily="18" charset="0"/>
              </a:rPr>
              <a:t>,</a:t>
            </a:r>
            <a:r>
              <a:rPr lang="vi-VN" sz="2000" dirty="0">
                <a:solidFill>
                  <a:srgbClr val="7030A0"/>
                </a:solidFill>
                <a:latin typeface="Times New Roman" panose="02020603050405020304" pitchFamily="18" charset="0"/>
                <a:cs typeface="Times New Roman" panose="02020603050405020304" pitchFamily="18" charset="0"/>
              </a:rPr>
              <a:t> không được ích kỷ chỉ nghĩ cho riêng mình, mà chúng mình phải biết giúp đỡ mọi người</a:t>
            </a:r>
            <a:r>
              <a:rPr lang="en-US" sz="2000" dirty="0">
                <a:solidFill>
                  <a:srgbClr val="7030A0"/>
                </a:solidFill>
                <a:latin typeface="Times New Roman" panose="02020603050405020304" pitchFamily="18" charset="0"/>
                <a:cs typeface="Times New Roman" panose="02020603050405020304" pitchFamily="18" charset="0"/>
              </a:rPr>
              <a:t>. K</a:t>
            </a:r>
            <a:r>
              <a:rPr lang="vi-VN" sz="2000" dirty="0">
                <a:solidFill>
                  <a:srgbClr val="7030A0"/>
                </a:solidFill>
                <a:latin typeface="Times New Roman" panose="02020603050405020304" pitchFamily="18" charset="0"/>
                <a:cs typeface="Times New Roman" panose="02020603050405020304" pitchFamily="18" charset="0"/>
              </a:rPr>
              <a:t>hi người khác giúp mình thì mình phải biết nói lời cảm ơn</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và đặc biệt khi làm điều gì có lỗi chúng mình phải biết nhậ</a:t>
            </a:r>
            <a:r>
              <a:rPr lang="en-US" sz="2000" dirty="0">
                <a:solidFill>
                  <a:srgbClr val="7030A0"/>
                </a:solidFill>
                <a:latin typeface="Times New Roman" panose="02020603050405020304" pitchFamily="18" charset="0"/>
                <a:cs typeface="Times New Roman" panose="02020603050405020304" pitchFamily="18" charset="0"/>
              </a:rPr>
              <a:t>n</a:t>
            </a:r>
            <a:r>
              <a:rPr lang="vi-VN" sz="2000" dirty="0">
                <a:solidFill>
                  <a:srgbClr val="7030A0"/>
                </a:solidFill>
                <a:latin typeface="Times New Roman" panose="02020603050405020304" pitchFamily="18" charset="0"/>
                <a:cs typeface="Times New Roman" panose="02020603050405020304" pitchFamily="18" charset="0"/>
              </a:rPr>
              <a:t> lỗi và sửa </a:t>
            </a:r>
            <a:r>
              <a:rPr lang="en-US" sz="2000" dirty="0" err="1">
                <a:solidFill>
                  <a:srgbClr val="7030A0"/>
                </a:solidFill>
                <a:latin typeface="Times New Roman" panose="02020603050405020304" pitchFamily="18" charset="0"/>
                <a:cs typeface="Times New Roman" panose="02020603050405020304" pitchFamily="18" charset="0"/>
              </a:rPr>
              <a:t>sai</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nhé!</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35216" y="127177"/>
            <a:ext cx="7842122" cy="1569660"/>
          </a:xfrm>
          <a:prstGeom prst="rect">
            <a:avLst/>
          </a:prstGeom>
          <a:noFill/>
        </p:spPr>
        <p:txBody>
          <a:bodyPr wrap="square" lIns="91440" tIns="45720" rIns="91440" bIns="45720">
            <a:spAutoFit/>
          </a:bodyPr>
          <a:lstStyle/>
          <a:p>
            <a:pPr algn="ct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Giáo dục:</a:t>
            </a:r>
            <a:endPar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609440"/>
      </p:ext>
    </p:extLst>
  </p:cSld>
  <p:clrMapOvr>
    <a:masterClrMapping/>
  </p:clrMapOvr>
  <mc:AlternateContent xmlns:mc="http://schemas.openxmlformats.org/markup-compatibility/2006" xmlns:p14="http://schemas.microsoft.com/office/powerpoint/2010/main">
    <mc:Choice Requires="p14">
      <p:transition spd="slow" p14:dur="2000" advTm="53434"/>
    </mc:Choice>
    <mc:Fallback xmlns="">
      <p:transition spd="slow" advTm="5343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8"/>
          <p:cNvSpPr txBox="1">
            <a:spLocks/>
          </p:cNvSpPr>
          <p:nvPr/>
        </p:nvSpPr>
        <p:spPr>
          <a:xfrm>
            <a:off x="2211355" y="2598003"/>
            <a:ext cx="9150528" cy="830997"/>
          </a:xfrm>
          <a:prstGeom prst="rect">
            <a:avLst/>
          </a:prstGeom>
          <a:noFill/>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XIN CHÀO VÀ HẸN GẶP LẠI</a:t>
            </a:r>
          </a:p>
        </p:txBody>
      </p:sp>
      <p:pic>
        <p:nvPicPr>
          <p:cNvPr id="15" name="Picture 4" descr="Ánh Nắng Mặt Trời, Năng Lượng Mặt Trời, Heli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17" y="0"/>
            <a:ext cx="1649168" cy="163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27974"/>
      </p:ext>
    </p:extLst>
  </p:cSld>
  <p:clrMapOvr>
    <a:masterClrMapping/>
  </p:clrMapOvr>
  <mc:AlternateContent xmlns:mc="http://schemas.openxmlformats.org/markup-compatibility/2006" xmlns:p14="http://schemas.microsoft.com/office/powerpoint/2010/main">
    <mc:Choice Requires="p14">
      <p:transition spd="slow" p14:dur="2000" advTm="23270"/>
    </mc:Choice>
    <mc:Fallback xmlns="">
      <p:transition spd="slow" advTm="232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158612"/>
            <a:ext cx="12192000" cy="7016612"/>
          </a:xfrm>
          <a:prstGeom prst="rect">
            <a:avLst/>
          </a:prstGeom>
        </p:spPr>
      </p:pic>
      <p:sp>
        <p:nvSpPr>
          <p:cNvPr id="7" name="Rectangle 6"/>
          <p:cNvSpPr/>
          <p:nvPr/>
        </p:nvSpPr>
        <p:spPr>
          <a:xfrm>
            <a:off x="403667" y="69671"/>
            <a:ext cx="5866503" cy="1421992"/>
          </a:xfrm>
          <a:prstGeom prst="rect">
            <a:avLst/>
          </a:prstGeom>
        </p:spPr>
        <p:txBody>
          <a:bodyPr wrap="square">
            <a:spAutoFit/>
          </a:bodyPr>
          <a:lstStyle/>
          <a:p>
            <a:pPr>
              <a:lnSpc>
                <a:spcPct val="150000"/>
              </a:lnSpc>
            </a:pPr>
            <a:r>
              <a:rPr lang="en-US" sz="2000" b="1" dirty="0" err="1">
                <a:solidFill>
                  <a:srgbClr val="FF0000"/>
                </a:solidFill>
                <a:latin typeface="Times New Roman" panose="02020603050405020304" pitchFamily="18" charset="0"/>
                <a:cs typeface="Times New Roman" panose="02020603050405020304" pitchFamily="18" charset="0"/>
              </a:rPr>
              <a:t>Bác</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Gấu Đen đi chơi về bị ướt lướt thướt, nước mưa chảy ròng ròng xuống mặt Gấu. Gấu chạy mãi, chạy mãi trong rừng để tìm chỗ trú nhờ. </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68669453"/>
      </p:ext>
    </p:extLst>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srcRect/>
          <a:stretch>
            <a:fillRect/>
          </a:stretch>
        </p:blipFill>
        <p:spPr bwMode="auto">
          <a:xfrm>
            <a:off x="0" y="0"/>
            <a:ext cx="12192000" cy="7134628"/>
          </a:xfrm>
          <a:prstGeom prst="rect">
            <a:avLst/>
          </a:prstGeom>
          <a:noFill/>
          <a:ln w="9525">
            <a:noFill/>
            <a:miter lim="800000"/>
            <a:headEnd/>
            <a:tailEnd/>
          </a:ln>
          <a:effectLst/>
        </p:spPr>
      </p:pic>
      <p:sp>
        <p:nvSpPr>
          <p:cNvPr id="4" name="Rectangle 3"/>
          <p:cNvSpPr/>
          <p:nvPr/>
        </p:nvSpPr>
        <p:spPr>
          <a:xfrm>
            <a:off x="172091" y="365125"/>
            <a:ext cx="5417844" cy="1754326"/>
          </a:xfrm>
          <a:prstGeom prst="rect">
            <a:avLst/>
          </a:prstGeom>
        </p:spPr>
        <p:txBody>
          <a:bodyPr wrap="square">
            <a:spAutoFit/>
          </a:bodyPr>
          <a:lstStyle/>
          <a:p>
            <a:pP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May quá nhà của Thỏ Nâu đây rồi!</a:t>
            </a:r>
            <a:endParaRPr lang="en-US" sz="20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 </a:t>
            </a:r>
            <a:r>
              <a:rPr lang="en-US" sz="2000" b="1" dirty="0" err="1">
                <a:solidFill>
                  <a:srgbClr val="FF0000"/>
                </a:solidFill>
                <a:latin typeface="Times New Roman" panose="02020603050405020304" pitchFamily="18" charset="0"/>
                <a:cs typeface="Times New Roman" panose="02020603050405020304" pitchFamily="18" charset="0"/>
              </a:rPr>
              <a:t>Bác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đen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gõ</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cửa</a:t>
            </a:r>
            <a:endParaRPr lang="en-US" sz="20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cốc</a:t>
            </a:r>
            <a:r>
              <a:rPr lang="en-US" sz="2000" b="1"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C000"/>
              </a:solidFill>
            </a:endParaRPr>
          </a:p>
        </p:txBody>
      </p:sp>
    </p:spTree>
    <p:custDataLst>
      <p:tags r:id="rId1"/>
    </p:custDataLst>
    <p:extLst>
      <p:ext uri="{BB962C8B-B14F-4D97-AF65-F5344CB8AC3E}">
        <p14:creationId xmlns:p14="http://schemas.microsoft.com/office/powerpoint/2010/main" val="4089487576"/>
      </p:ext>
    </p:extLst>
  </p:cSld>
  <p:clrMapOvr>
    <a:masterClrMapping/>
  </p:clrMapOvr>
  <mc:AlternateContent xmlns:mc="http://schemas.openxmlformats.org/markup-compatibility/2006" xmlns:p14="http://schemas.microsoft.com/office/powerpoint/2010/main">
    <mc:Choice Requires="p14">
      <p:transition spd="slow" p14:dur="2000" advTm="9549"/>
    </mc:Choice>
    <mc:Fallback xmlns="">
      <p:transition spd="slow" advTm="9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a:effectLst/>
        </p:spPr>
      </p:pic>
      <p:sp>
        <p:nvSpPr>
          <p:cNvPr id="4" name="Rectangle 3"/>
          <p:cNvSpPr/>
          <p:nvPr/>
        </p:nvSpPr>
        <p:spPr>
          <a:xfrm>
            <a:off x="125775" y="317665"/>
            <a:ext cx="6101870" cy="960328"/>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Thỏ Nâu đang ngủ liền tỉnh dậy, gắt gỏng hỏi:</a:t>
            </a:r>
          </a:p>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 Ai đấy nửa đêm rồi phải để cho người ta ngủ chứ?</a:t>
            </a:r>
          </a:p>
        </p:txBody>
      </p:sp>
    </p:spTree>
    <p:custDataLst>
      <p:tags r:id="rId1"/>
    </p:custDataLst>
    <p:extLst>
      <p:ext uri="{BB962C8B-B14F-4D97-AF65-F5344CB8AC3E}">
        <p14:creationId xmlns:p14="http://schemas.microsoft.com/office/powerpoint/2010/main" val="3952730962"/>
      </p:ext>
    </p:extLst>
  </p:cSld>
  <p:clrMapOvr>
    <a:masterClrMapping/>
  </p:clrMapOvr>
  <mc:AlternateContent xmlns:mc="http://schemas.openxmlformats.org/markup-compatibility/2006" xmlns:p14="http://schemas.microsoft.com/office/powerpoint/2010/main">
    <mc:Choice Requires="p14">
      <p:transition spd="slow" p14:dur="2000" advTm="9589"/>
    </mc:Choice>
    <mc:Fallback xmlns="">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1" y="-13648"/>
            <a:ext cx="12994783" cy="6871648"/>
          </a:xfrm>
          <a:prstGeom prst="rect">
            <a:avLst/>
          </a:prstGeom>
        </p:spPr>
      </p:pic>
      <p:sp>
        <p:nvSpPr>
          <p:cNvPr id="5" name="Rectangle 4"/>
          <p:cNvSpPr/>
          <p:nvPr/>
        </p:nvSpPr>
        <p:spPr>
          <a:xfrm>
            <a:off x="403667" y="379411"/>
            <a:ext cx="5343989" cy="960328"/>
          </a:xfrm>
          <a:prstGeom prst="rect">
            <a:avLst/>
          </a:prstGeom>
        </p:spPr>
        <p:txBody>
          <a:bodyPr wrap="square">
            <a:spAutoFit/>
          </a:bodyPr>
          <a:lstStyle/>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Bác Gấu Đen đây! Mưa to quá, cho bác trú nhờ một đêm với.</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98225143"/>
      </p:ext>
    </p:extLst>
  </p:cSld>
  <p:clrMapOvr>
    <a:masterClrMapping/>
  </p:clrMapOvr>
  <mc:AlternateContent xmlns:mc="http://schemas.openxmlformats.org/markup-compatibility/2006" xmlns:p14="http://schemas.microsoft.com/office/powerpoint/2010/main">
    <mc:Choice Requires="p14">
      <p:transition spd="slow" p14:dur="2000" advTm="11358"/>
    </mc:Choice>
    <mc:Fallback xmlns="">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1" y="-13648"/>
            <a:ext cx="12994783" cy="6871648"/>
          </a:xfrm>
          <a:prstGeom prst="rect">
            <a:avLst/>
          </a:prstGeom>
        </p:spPr>
      </p:pic>
      <p:sp>
        <p:nvSpPr>
          <p:cNvPr id="5" name="Rectangle 4"/>
          <p:cNvSpPr/>
          <p:nvPr/>
        </p:nvSpPr>
        <p:spPr>
          <a:xfrm>
            <a:off x="403667" y="379411"/>
            <a:ext cx="5343989" cy="960328"/>
          </a:xfrm>
          <a:prstGeom prst="rect">
            <a:avLst/>
          </a:prstGeom>
        </p:spPr>
        <p:txBody>
          <a:bodyPr wrap="square">
            <a:spAutoFit/>
          </a:bodyPr>
          <a:lstStyle/>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Bác Gấu Đen đây! Mưa to quá, cho bác trú nhờ một đêm với.</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95157756"/>
      </p:ext>
    </p:extLst>
  </p:cSld>
  <p:clrMapOvr>
    <a:masterClrMapping/>
  </p:clrMapOvr>
  <mc:AlternateContent xmlns:mc="http://schemas.openxmlformats.org/markup-compatibility/2006" xmlns:p14="http://schemas.microsoft.com/office/powerpoint/2010/main">
    <mc:Choice Requires="p14">
      <p:transition spd="slow" p14:dur="2000" advTm="11358"/>
    </mc:Choice>
    <mc:Fallback xmlns="">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403667" y="346670"/>
            <a:ext cx="5194699" cy="1421992"/>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Thỏ Nâu không mở cửa, nó càu nhàu:</a:t>
            </a:r>
          </a:p>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Không trú nhờ được đâu. Bác to quá, bác làm đổ nhà của cháu mất!</a:t>
            </a:r>
          </a:p>
        </p:txBody>
      </p:sp>
    </p:spTree>
    <p:custDataLst>
      <p:tags r:id="rId1"/>
    </p:custDataLst>
    <p:extLst>
      <p:ext uri="{BB962C8B-B14F-4D97-AF65-F5344CB8AC3E}">
        <p14:creationId xmlns:p14="http://schemas.microsoft.com/office/powerpoint/2010/main" val="2820222626"/>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srcRect/>
          <a:stretch>
            <a:fillRect/>
          </a:stretch>
        </p:blipFill>
        <p:spPr bwMode="auto">
          <a:xfrm>
            <a:off x="1" y="0"/>
            <a:ext cx="12191999" cy="6858000"/>
          </a:xfrm>
          <a:prstGeom prst="rect">
            <a:avLst/>
          </a:prstGeom>
          <a:noFill/>
          <a:ln w="9525">
            <a:noFill/>
            <a:miter lim="800000"/>
            <a:headEnd/>
            <a:tailEnd/>
          </a:ln>
          <a:effectLst/>
        </p:spPr>
      </p:pic>
      <p:sp>
        <p:nvSpPr>
          <p:cNvPr id="4" name="Rectangle 3"/>
          <p:cNvSpPr/>
          <p:nvPr/>
        </p:nvSpPr>
        <p:spPr>
          <a:xfrm>
            <a:off x="476518" y="379411"/>
            <a:ext cx="5308462" cy="1421992"/>
          </a:xfrm>
          <a:prstGeom prst="rect">
            <a:avLst/>
          </a:prstGeom>
        </p:spPr>
        <p:txBody>
          <a:bodyPr wrap="square">
            <a:spAutoFit/>
          </a:bodyPr>
          <a:lstStyle/>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Gấu Đen van nài:</a:t>
            </a:r>
          </a:p>
          <a:p>
            <a:pPr algn="just" fontAlgn="base">
              <a:lnSpc>
                <a:spcPct val="150000"/>
              </a:lnSpc>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Bác không làm đổ nhà của cháu đâu mà.</a:t>
            </a:r>
            <a:endParaRPr lang="en-US" sz="2000" b="1" dirty="0">
              <a:solidFill>
                <a:srgbClr val="FF0000"/>
              </a:solidFill>
              <a:latin typeface="Times New Roman" panose="02020603050405020304" pitchFamily="18" charset="0"/>
              <a:cs typeface="Times New Roman" panose="02020603050405020304" pitchFamily="18" charset="0"/>
            </a:endParaRPr>
          </a:p>
          <a:p>
            <a:pPr algn="just" fontAlgn="base">
              <a:lnSpc>
                <a:spcPct val="150000"/>
              </a:lnSpc>
            </a:pPr>
            <a:r>
              <a:rPr lang="vi-VN" sz="2000" b="1" dirty="0">
                <a:solidFill>
                  <a:srgbClr val="FF0000"/>
                </a:solidFill>
                <a:latin typeface="Times New Roman" panose="02020603050405020304" pitchFamily="18" charset="0"/>
                <a:cs typeface="Times New Roman" panose="02020603050405020304" pitchFamily="18" charset="0"/>
              </a:rPr>
              <a:t> Cho bác vào đi. Bác vào rất nhẹ nhàng thôi!</a:t>
            </a:r>
          </a:p>
        </p:txBody>
      </p:sp>
    </p:spTree>
    <p:custDataLst>
      <p:tags r:id="rId1"/>
    </p:custDataLst>
    <p:extLst>
      <p:ext uri="{BB962C8B-B14F-4D97-AF65-F5344CB8AC3E}">
        <p14:creationId xmlns:p14="http://schemas.microsoft.com/office/powerpoint/2010/main" val="479760180"/>
      </p:ext>
    </p:extLst>
  </p:cSld>
  <p:clrMapOvr>
    <a:masterClrMapping/>
  </p:clrMapOvr>
  <mc:AlternateContent xmlns:mc="http://schemas.openxmlformats.org/markup-compatibility/2006" xmlns:p14="http://schemas.microsoft.com/office/powerpoint/2010/main">
    <mc:Choice Requires="p14">
      <p:transition spd="slow" p14:dur="2000" advTm="12678"/>
    </mc:Choice>
    <mc:Fallback xmlns="">
      <p:transition spd="slow" advTm="12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7"/>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0.5|9"/>
</p:tagLst>
</file>

<file path=ppt/tags/tag14.xml><?xml version="1.0" encoding="utf-8"?>
<p:tagLst xmlns:a="http://schemas.openxmlformats.org/drawingml/2006/main" xmlns:r="http://schemas.openxmlformats.org/officeDocument/2006/relationships" xmlns:p="http://schemas.openxmlformats.org/presentationml/2006/main">
  <p:tag name="TIMING" val="|0.8|23.9"/>
</p:tagLst>
</file>

<file path=ppt/tags/tag15.xml><?xml version="1.0" encoding="utf-8"?>
<p:tagLst xmlns:a="http://schemas.openxmlformats.org/drawingml/2006/main" xmlns:r="http://schemas.openxmlformats.org/officeDocument/2006/relationships" xmlns:p="http://schemas.openxmlformats.org/presentationml/2006/main">
  <p:tag name="TIMING" val="|0.9"/>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6|26.3"/>
</p:tagLst>
</file>

<file path=ppt/tags/tag18.xml><?xml version="1.0" encoding="utf-8"?>
<p:tagLst xmlns:a="http://schemas.openxmlformats.org/drawingml/2006/main" xmlns:r="http://schemas.openxmlformats.org/officeDocument/2006/relationships" xmlns:p="http://schemas.openxmlformats.org/presentationml/2006/main">
  <p:tag name="TIMING" val="|0.9"/>
</p:tagLst>
</file>

<file path=ppt/tags/tag19.xml><?xml version="1.0" encoding="utf-8"?>
<p:tagLst xmlns:a="http://schemas.openxmlformats.org/drawingml/2006/main" xmlns:r="http://schemas.openxmlformats.org/officeDocument/2006/relationships" xmlns:p="http://schemas.openxmlformats.org/presentationml/2006/main">
  <p:tag name="TIMING" val="|74.5"/>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20.xml><?xml version="1.0" encoding="utf-8"?>
<p:tagLst xmlns:a="http://schemas.openxmlformats.org/drawingml/2006/main" xmlns:r="http://schemas.openxmlformats.org/officeDocument/2006/relationships" xmlns:p="http://schemas.openxmlformats.org/presentationml/2006/main">
  <p:tag name="TIMING" val="|14.8"/>
</p:tagLst>
</file>

<file path=ppt/tags/tag21.xml><?xml version="1.0" encoding="utf-8"?>
<p:tagLst xmlns:a="http://schemas.openxmlformats.org/drawingml/2006/main" xmlns:r="http://schemas.openxmlformats.org/officeDocument/2006/relationships" xmlns:p="http://schemas.openxmlformats.org/presentationml/2006/main">
  <p:tag name="TIMING" val="|14.9"/>
</p:tagLst>
</file>

<file path=ppt/tags/tag22.xml><?xml version="1.0" encoding="utf-8"?>
<p:tagLst xmlns:a="http://schemas.openxmlformats.org/drawingml/2006/main" xmlns:r="http://schemas.openxmlformats.org/officeDocument/2006/relationships" xmlns:p="http://schemas.openxmlformats.org/presentationml/2006/main">
  <p:tag name="TIMING" val="|18.1|9.8"/>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905</Words>
  <Application>Microsoft Office PowerPoint</Application>
  <PresentationFormat>Widescreen</PresentationFormat>
  <Paragraphs>55</Paragraphs>
  <Slides>26</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Trong câu chuyện con thích nhất nhân vật nào? Vì sao?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Quyen Fan</cp:lastModifiedBy>
  <cp:revision>33</cp:revision>
  <dcterms:created xsi:type="dcterms:W3CDTF">2020-04-12T23:22:00Z</dcterms:created>
  <dcterms:modified xsi:type="dcterms:W3CDTF">2022-02-16T14:21:42Z</dcterms:modified>
</cp:coreProperties>
</file>