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9" r:id="rId7"/>
    <p:sldId id="270" r:id="rId8"/>
    <p:sldId id="268" r:id="rId9"/>
    <p:sldId id="261" r:id="rId10"/>
    <p:sldId id="271" r:id="rId11"/>
    <p:sldId id="272" r:id="rId12"/>
    <p:sldId id="273" r:id="rId13"/>
    <p:sldId id="264" r:id="rId14"/>
    <p:sldId id="265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6/12/2022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457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6/12/2022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210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6/12/2022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739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6/12/2022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046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6/12/2022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847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6/12/2022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68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6/12/2022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016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6/12/2022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140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6/12/2022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91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6/12/2022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279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6/12/2022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156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91B23-3BAE-48FE-A098-087E2EEF6ED8}" type="datetimeFigureOut">
              <a:rPr lang="en-US" smtClean="0"/>
              <a:t>6/12/2022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92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6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66524" y="341734"/>
            <a:ext cx="7334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GIA TH</a:t>
            </a:r>
            <a:r>
              <a:rPr lang="vi-VN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ƯỢNG</a:t>
            </a:r>
            <a:endParaRPr lang="en-US" sz="2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0971" y="1305276"/>
            <a:ext cx="1221856" cy="152324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83768" y="3918408"/>
            <a:ext cx="6084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tài: Thơ: Hoa đào – Hoa mai</a:t>
            </a:r>
            <a:endParaRPr lang="en-US" sz="2400" b="1" i="1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Nhà trẻ 24 -36 tháng</a:t>
            </a:r>
          </a:p>
          <a:p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Nguyễn Thị Ngọc Hoà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2576347"/>
            <a:ext cx="71945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 NGÔN NGỮ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01703" y="6309320"/>
            <a:ext cx="2638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2021- 2022</a:t>
            </a:r>
            <a:endParaRPr lang="en-US" sz="20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2623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764704"/>
            <a:ext cx="35541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Loài hoa nào ưa rét?</a:t>
            </a:r>
          </a:p>
          <a:p>
            <a:r>
              <a:rPr lang="en-US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 đào có màu gì?</a:t>
            </a:r>
            <a:endParaRPr lang="en-US" sz="32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20" y="2420888"/>
            <a:ext cx="5628117" cy="42210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Rectangle 5"/>
          <p:cNvSpPr/>
          <p:nvPr/>
        </p:nvSpPr>
        <p:spPr>
          <a:xfrm>
            <a:off x="5076056" y="933981"/>
            <a:ext cx="3395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 Hoa đào... mưa bay”</a:t>
            </a:r>
            <a:endParaRPr lang="vi-VN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20072" y="1462246"/>
            <a:ext cx="2824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“Hoa đào... nở rộ”</a:t>
            </a:r>
            <a:endParaRPr lang="vi-VN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7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620688"/>
            <a:ext cx="434125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 mai thì như thế nào?</a:t>
            </a:r>
          </a:p>
          <a:p>
            <a:r>
              <a:rPr lang="en-US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 mai có màu gì?</a:t>
            </a:r>
            <a:endParaRPr lang="en-US" sz="32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916832"/>
            <a:ext cx="5256583" cy="465343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Rectangle 6"/>
          <p:cNvSpPr/>
          <p:nvPr/>
        </p:nvSpPr>
        <p:spPr>
          <a:xfrm>
            <a:off x="5036789" y="866909"/>
            <a:ext cx="37994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“Hoa mai ... chút gió”</a:t>
            </a:r>
            <a:endParaRPr lang="vi-VN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19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332656"/>
            <a:ext cx="45865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+ Các hoa có lợi ích gì?</a:t>
            </a:r>
            <a:endParaRPr lang="vi-VN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6" b="4851"/>
          <a:stretch/>
        </p:blipFill>
        <p:spPr>
          <a:xfrm>
            <a:off x="179512" y="1772816"/>
            <a:ext cx="6408712" cy="486371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Rectangle 5"/>
          <p:cNvSpPr/>
          <p:nvPr/>
        </p:nvSpPr>
        <p:spPr>
          <a:xfrm>
            <a:off x="4100629" y="978987"/>
            <a:ext cx="46602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“Mùa xuân.... phương trời”</a:t>
            </a:r>
            <a:endParaRPr lang="vi-VN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1352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5259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vi-VN"/>
              <a:t> </a:t>
            </a:r>
            <a:r>
              <a:rPr lang="en-US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dọc lần 3 khuyến khích trẻ đọc cùng cô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Thơ hay cho bé_Bài thơ Hoa Đào Hoa Ma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861" end="16765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0386" y="692696"/>
            <a:ext cx="8431086" cy="5957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036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0036" y="350100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* </a:t>
            </a:r>
            <a:r>
              <a:rPr lang="vi-VN" b="1" dirty="0">
                <a:solidFill>
                  <a:srgbClr val="0070C0"/>
                </a:solidFill>
                <a:latin typeface="+mj-lt"/>
              </a:rPr>
              <a:t>Trẻ đọc thơ: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- Cô cho cả lớp đọc thơ (3-4lần).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- Thi đua tổ, nhóm, cá nhân đọc.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- Cho cả lớp đọc lại 1 lần.</a:t>
            </a:r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700808"/>
            <a:ext cx="813690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vi-VN" sz="3600" b="1" dirty="0" smtClean="0">
                <a:solidFill>
                  <a:srgbClr val="0070C0"/>
                </a:solidFill>
                <a:latin typeface="+mj-lt"/>
              </a:rPr>
              <a:t>Giáo dục trẻ</a:t>
            </a:r>
            <a:r>
              <a:rPr lang="vi-VN" sz="3600" dirty="0" smtClean="0">
                <a:solidFill>
                  <a:srgbClr val="0070C0"/>
                </a:solidFill>
                <a:latin typeface="+mj-lt"/>
              </a:rPr>
              <a:t>: </a:t>
            </a:r>
            <a:endParaRPr lang="en-US" sz="3600" dirty="0" smtClean="0">
              <a:solidFill>
                <a:srgbClr val="0070C0"/>
              </a:solidFill>
              <a:latin typeface="+mj-lt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vi-VN" sz="3600" dirty="0" smtClean="0">
                <a:solidFill>
                  <a:srgbClr val="0070C0"/>
                </a:solidFill>
                <a:latin typeface="+mj-lt"/>
              </a:rPr>
              <a:t>Biết yêu quí chăm sóc bảo vệ 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loại </a:t>
            </a:r>
            <a:r>
              <a:rPr lang="vi-VN" sz="3600" dirty="0" smtClean="0">
                <a:solidFill>
                  <a:srgbClr val="0070C0"/>
                </a:solidFill>
                <a:latin typeface="+mj-lt"/>
              </a:rPr>
              <a:t>hoa.</a:t>
            </a:r>
            <a:endParaRPr lang="en-US" sz="3600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05438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3768" y="2420888"/>
            <a:ext cx="4032448" cy="562074"/>
          </a:xfrm>
        </p:spPr>
        <p:txBody>
          <a:bodyPr>
            <a:normAutofit fontScale="90000"/>
          </a:bodyPr>
          <a:lstStyle/>
          <a:p>
            <a:r>
              <a:rPr lang="vi-VN" sz="3600" b="1" dirty="0">
                <a:solidFill>
                  <a:srgbClr val="0070C0"/>
                </a:solidFill>
              </a:rPr>
              <a:t>3. Kết thúc:</a:t>
            </a:r>
            <a:r>
              <a:rPr lang="vi-VN" sz="3600" dirty="0">
                <a:solidFill>
                  <a:srgbClr val="0070C0"/>
                </a:solidFill>
              </a:rPr>
              <a:t> </a:t>
            </a:r>
            <a:endParaRPr lang="en-US" sz="36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3140968"/>
            <a:ext cx="8229600" cy="1143000"/>
          </a:xfrm>
        </p:spPr>
        <p:txBody>
          <a:bodyPr/>
          <a:lstStyle/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nhận xét tiết học động viên khen ngợi trẻ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3849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 ĐÍCH – YÊU CẦU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vi-VN" b="1" dirty="0">
                <a:solidFill>
                  <a:srgbClr val="0070C0"/>
                </a:solidFill>
                <a:latin typeface="+mj-lt"/>
              </a:rPr>
              <a:t>* Kiến thức:</a:t>
            </a:r>
            <a:endParaRPr lang="vi-VN" dirty="0">
              <a:solidFill>
                <a:srgbClr val="0070C0"/>
              </a:solidFill>
              <a:latin typeface="+mj-lt"/>
            </a:endParaRPr>
          </a:p>
          <a:p>
            <a:pPr marL="0" indent="0">
              <a:buNone/>
            </a:pPr>
            <a:r>
              <a:rPr lang="vi-VN" smtClean="0">
                <a:solidFill>
                  <a:srgbClr val="0070C0"/>
                </a:solidFill>
                <a:latin typeface="+mj-lt"/>
              </a:rPr>
              <a:t>-</a:t>
            </a:r>
            <a:r>
              <a:rPr lang="en-US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vi-VN" smtClean="0">
                <a:solidFill>
                  <a:srgbClr val="0070C0"/>
                </a:solidFill>
                <a:latin typeface="+mj-lt"/>
              </a:rPr>
              <a:t>Trẻ </a:t>
            </a:r>
            <a:r>
              <a:rPr lang="vi-VN" dirty="0">
                <a:solidFill>
                  <a:srgbClr val="0070C0"/>
                </a:solidFill>
                <a:latin typeface="+mj-lt"/>
              </a:rPr>
              <a:t>biết tên bài thơ, tên các loài hoa có trong bài thơ, biết nội dung thơ: Hoa đào ưa rét, hoa mai ưa nắng 2 loài hoa đều nở rộ vào dịp tết.</a:t>
            </a:r>
          </a:p>
          <a:p>
            <a:pPr marL="0" indent="0">
              <a:buNone/>
            </a:pPr>
            <a:r>
              <a:rPr lang="vi-VN" b="1" dirty="0">
                <a:solidFill>
                  <a:srgbClr val="0070C0"/>
                </a:solidFill>
                <a:latin typeface="+mj-lt"/>
              </a:rPr>
              <a:t>* Kỹ năng</a:t>
            </a:r>
            <a:r>
              <a:rPr lang="vi-VN" dirty="0">
                <a:solidFill>
                  <a:srgbClr val="0070C0"/>
                </a:solidFill>
                <a:latin typeface="+mj-lt"/>
              </a:rPr>
              <a:t>:</a:t>
            </a:r>
          </a:p>
          <a:p>
            <a:pPr marL="0" indent="0">
              <a:buNone/>
            </a:pPr>
            <a:r>
              <a:rPr lang="vi-VN" smtClean="0">
                <a:solidFill>
                  <a:srgbClr val="0070C0"/>
                </a:solidFill>
                <a:latin typeface="+mj-lt"/>
              </a:rPr>
              <a:t>-</a:t>
            </a:r>
            <a:r>
              <a:rPr lang="en-US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vi-VN" smtClean="0">
                <a:solidFill>
                  <a:srgbClr val="0070C0"/>
                </a:solidFill>
                <a:latin typeface="+mj-lt"/>
              </a:rPr>
              <a:t>Trả </a:t>
            </a:r>
            <a:r>
              <a:rPr lang="vi-VN" dirty="0">
                <a:solidFill>
                  <a:srgbClr val="0070C0"/>
                </a:solidFill>
                <a:latin typeface="+mj-lt"/>
              </a:rPr>
              <a:t>lời to rõ ràng các câu hỏi theo nội dung thơ.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- Đọc được từ đầu tới cuối bài thơ với sự giúp đỡ của cô.</a:t>
            </a:r>
          </a:p>
          <a:p>
            <a:pPr marL="0" indent="0">
              <a:buNone/>
            </a:pPr>
            <a:r>
              <a:rPr lang="vi-VN" b="1" dirty="0">
                <a:solidFill>
                  <a:srgbClr val="0070C0"/>
                </a:solidFill>
                <a:latin typeface="+mj-lt"/>
              </a:rPr>
              <a:t>* Thái độ:</a:t>
            </a:r>
            <a:endParaRPr lang="vi-VN" dirty="0">
              <a:solidFill>
                <a:srgbClr val="0070C0"/>
              </a:solidFill>
              <a:latin typeface="+mj-lt"/>
            </a:endParaRPr>
          </a:p>
          <a:p>
            <a:pPr marL="0" indent="0">
              <a:buNone/>
            </a:pPr>
            <a:r>
              <a:rPr lang="vi-VN" smtClean="0">
                <a:solidFill>
                  <a:srgbClr val="0070C0"/>
                </a:solidFill>
                <a:latin typeface="+mj-lt"/>
              </a:rPr>
              <a:t>-</a:t>
            </a:r>
            <a:r>
              <a:rPr lang="en-US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vi-VN" smtClean="0">
                <a:solidFill>
                  <a:srgbClr val="0070C0"/>
                </a:solidFill>
                <a:latin typeface="+mj-lt"/>
              </a:rPr>
              <a:t>Trẻ </a:t>
            </a:r>
            <a:r>
              <a:rPr lang="vi-VN" dirty="0">
                <a:solidFill>
                  <a:srgbClr val="0070C0"/>
                </a:solidFill>
                <a:latin typeface="+mj-lt"/>
              </a:rPr>
              <a:t>ngoan, </a:t>
            </a:r>
            <a:r>
              <a:rPr lang="vi-VN">
                <a:solidFill>
                  <a:srgbClr val="0070C0"/>
                </a:solidFill>
                <a:latin typeface="+mj-lt"/>
              </a:rPr>
              <a:t>hứng </a:t>
            </a:r>
            <a:r>
              <a:rPr lang="vi-VN" smtClean="0">
                <a:solidFill>
                  <a:srgbClr val="0070C0"/>
                </a:solidFill>
                <a:latin typeface="+mj-lt"/>
              </a:rPr>
              <a:t>thú</a:t>
            </a:r>
            <a:r>
              <a:rPr lang="en-US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vi-VN" smtClean="0">
                <a:solidFill>
                  <a:srgbClr val="0070C0"/>
                </a:solidFill>
                <a:latin typeface="+mj-lt"/>
              </a:rPr>
              <a:t>tham </a:t>
            </a:r>
            <a:r>
              <a:rPr lang="vi-VN" dirty="0">
                <a:solidFill>
                  <a:srgbClr val="0070C0"/>
                </a:solidFill>
                <a:latin typeface="+mj-lt"/>
              </a:rPr>
              <a:t>gia vào hoạt động.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- GD: Chăm sóc bảo vệ các loài hoa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40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188640"/>
            <a:ext cx="5338936" cy="1143000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II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CHUẨN BỊ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3164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vi-VN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Đồ dùng của cô:</a:t>
            </a:r>
            <a:endParaRPr lang="vi-VN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Tranh </a:t>
            </a:r>
            <a:r>
              <a:rPr lang="vi-VN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mịnh họa </a:t>
            </a:r>
            <a: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Bài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Bảng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Nhạc bài Chúc tết</a:t>
            </a:r>
          </a:p>
          <a:p>
            <a:pPr marL="0" indent="0">
              <a:buNone/>
            </a:pPr>
            <a:r>
              <a:rPr lang="vi-VN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Đồ dùng của trẻ:</a:t>
            </a:r>
            <a:endParaRPr lang="vi-VN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Trang phục gọn gàng.</a:t>
            </a:r>
          </a:p>
          <a:p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23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84482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vi-VN" b="1" dirty="0">
                <a:solidFill>
                  <a:srgbClr val="0070C0"/>
                </a:solidFill>
                <a:latin typeface="+mj-lt"/>
              </a:rPr>
              <a:t>1. Ổn định tổ chức:</a:t>
            </a:r>
            <a:endParaRPr lang="vi-VN" dirty="0">
              <a:solidFill>
                <a:srgbClr val="0070C0"/>
              </a:solidFill>
              <a:latin typeface="+mj-lt"/>
            </a:endParaRPr>
          </a:p>
          <a:p>
            <a:pPr marL="0" indent="0">
              <a:buNone/>
            </a:pPr>
            <a:r>
              <a:rPr lang="en-US" smtClean="0">
                <a:solidFill>
                  <a:srgbClr val="0070C0"/>
                </a:solidFill>
                <a:latin typeface="+mj-lt"/>
              </a:rPr>
              <a:t>- </a:t>
            </a:r>
            <a:r>
              <a:rPr lang="vi-VN" smtClean="0">
                <a:solidFill>
                  <a:srgbClr val="0070C0"/>
                </a:solidFill>
                <a:latin typeface="+mj-lt"/>
              </a:rPr>
              <a:t>Cô </a:t>
            </a:r>
            <a:r>
              <a:rPr lang="vi-VN" dirty="0">
                <a:solidFill>
                  <a:srgbClr val="0070C0"/>
                </a:solidFill>
                <a:latin typeface="+mj-lt"/>
              </a:rPr>
              <a:t>và trẻ hát</a:t>
            </a:r>
            <a:r>
              <a:rPr lang="vi-VN">
                <a:solidFill>
                  <a:srgbClr val="0070C0"/>
                </a:solidFill>
                <a:latin typeface="+mj-lt"/>
              </a:rPr>
              <a:t>: </a:t>
            </a:r>
            <a:r>
              <a:rPr lang="vi-VN" smtClean="0">
                <a:solidFill>
                  <a:srgbClr val="0070C0"/>
                </a:solidFill>
                <a:latin typeface="+mj-lt"/>
              </a:rPr>
              <a:t>“</a:t>
            </a:r>
            <a:r>
              <a:rPr lang="en-US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 c</a:t>
            </a:r>
            <a:r>
              <a:rPr lang="vi-VN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húc </a:t>
            </a:r>
            <a:r>
              <a:rPr lang="vi-VN">
                <a:solidFill>
                  <a:srgbClr val="0070C0"/>
                </a:solidFill>
                <a:latin typeface="+mj-lt"/>
              </a:rPr>
              <a:t>tết</a:t>
            </a:r>
            <a:r>
              <a:rPr lang="vi-VN" smtClean="0">
                <a:solidFill>
                  <a:srgbClr val="0070C0"/>
                </a:solidFill>
                <a:latin typeface="+mj-lt"/>
              </a:rPr>
              <a:t>”.</a:t>
            </a:r>
            <a:endParaRPr lang="en-US" smtClean="0">
              <a:solidFill>
                <a:srgbClr val="0070C0"/>
              </a:solidFill>
              <a:latin typeface="+mj-lt"/>
            </a:endParaRPr>
          </a:p>
          <a:p>
            <a:pPr marL="0" indent="0">
              <a:buNone/>
            </a:pPr>
            <a:r>
              <a:rPr lang="en-US" smtClean="0">
                <a:solidFill>
                  <a:srgbClr val="0070C0"/>
                </a:solidFill>
                <a:latin typeface="+mj-lt"/>
              </a:rPr>
              <a:t>- </a:t>
            </a:r>
            <a:r>
              <a:rPr lang="vi-VN" smtClean="0">
                <a:solidFill>
                  <a:srgbClr val="0070C0"/>
                </a:solidFill>
                <a:latin typeface="+mj-lt"/>
              </a:rPr>
              <a:t>Trò </a:t>
            </a:r>
            <a:r>
              <a:rPr lang="vi-VN" dirty="0">
                <a:solidFill>
                  <a:srgbClr val="0070C0"/>
                </a:solidFill>
                <a:latin typeface="+mj-lt"/>
              </a:rPr>
              <a:t>chuyện dẫn dắt vào bài.</a:t>
            </a: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9108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980728"/>
            <a:ext cx="8229600" cy="1143000"/>
          </a:xfrm>
        </p:spPr>
        <p:txBody>
          <a:bodyPr>
            <a:normAutofit/>
          </a:bodyPr>
          <a:lstStyle/>
          <a:p>
            <a:r>
              <a:rPr lang="vi-VN" sz="3600" b="1" dirty="0">
                <a:solidFill>
                  <a:srgbClr val="0070C0"/>
                </a:solidFill>
              </a:rPr>
              <a:t>2. Phương </a:t>
            </a:r>
            <a:r>
              <a:rPr lang="vi-VN" sz="3600" b="1" dirty="0" smtClean="0">
                <a:solidFill>
                  <a:srgbClr val="0070C0"/>
                </a:solidFill>
              </a:rPr>
              <a:t>pháp</a:t>
            </a:r>
            <a:r>
              <a:rPr lang="vi-VN" sz="3600" b="1" dirty="0">
                <a:solidFill>
                  <a:srgbClr val="0070C0"/>
                </a:solidFill>
              </a:rPr>
              <a:t> hình thức tổ chức :</a:t>
            </a:r>
            <a:endParaRPr lang="en-US" sz="36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98884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800" smtClean="0">
                <a:solidFill>
                  <a:srgbClr val="0070C0"/>
                </a:solidFill>
                <a:latin typeface="+mj-lt"/>
              </a:rPr>
              <a:t>- </a:t>
            </a:r>
            <a:r>
              <a:rPr lang="vi-VN" sz="2800" smtClean="0">
                <a:solidFill>
                  <a:srgbClr val="0070C0"/>
                </a:solidFill>
                <a:latin typeface="+mj-lt"/>
              </a:rPr>
              <a:t>Cô </a:t>
            </a:r>
            <a:r>
              <a:rPr lang="vi-VN" sz="2800" dirty="0">
                <a:solidFill>
                  <a:srgbClr val="0070C0"/>
                </a:solidFill>
                <a:latin typeface="+mj-lt"/>
              </a:rPr>
              <a:t>giới thiệu tên </a:t>
            </a:r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thơ</a:t>
            </a:r>
            <a:r>
              <a:rPr lang="vi-VN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 tác giả</a:t>
            </a:r>
          </a:p>
          <a:p>
            <a:pPr marL="0" indent="0">
              <a:buNone/>
            </a:pPr>
            <a:r>
              <a:rPr lang="en-US" sz="2800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- Cô </a:t>
            </a:r>
            <a:r>
              <a:rPr lang="vi-VN" sz="2800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đ</a:t>
            </a:r>
            <a:r>
              <a:rPr lang="vi-VN" sz="2800" smtClean="0">
                <a:solidFill>
                  <a:srgbClr val="0070C0"/>
                </a:solidFill>
                <a:latin typeface="+mj-lt"/>
              </a:rPr>
              <a:t>ọc </a:t>
            </a:r>
            <a:r>
              <a:rPr lang="vi-VN" sz="2800" dirty="0">
                <a:solidFill>
                  <a:srgbClr val="0070C0"/>
                </a:solidFill>
                <a:latin typeface="+mj-lt"/>
              </a:rPr>
              <a:t>bài </a:t>
            </a:r>
            <a:r>
              <a:rPr lang="vi-VN" sz="2800">
                <a:solidFill>
                  <a:srgbClr val="0070C0"/>
                </a:solidFill>
                <a:latin typeface="+mj-lt"/>
              </a:rPr>
              <a:t>thơ </a:t>
            </a:r>
            <a:r>
              <a:rPr lang="vi-VN" sz="2800" smtClean="0">
                <a:solidFill>
                  <a:srgbClr val="0070C0"/>
                </a:solidFill>
                <a:latin typeface="+mj-lt"/>
              </a:rPr>
              <a:t>lần</a:t>
            </a:r>
            <a:r>
              <a:rPr lang="en-US" sz="280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vi-VN" sz="2800" smtClean="0">
                <a:solidFill>
                  <a:srgbClr val="0070C0"/>
                </a:solidFill>
                <a:latin typeface="+mj-lt"/>
              </a:rPr>
              <a:t>1</a:t>
            </a:r>
            <a:r>
              <a:rPr lang="en-US" sz="280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cử chỉ điệu bộ</a:t>
            </a:r>
            <a:endParaRPr lang="vi-VN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vi-VN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 trẻ tên bài </a:t>
            </a:r>
            <a:r>
              <a:rPr lang="vi-VN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vi-VN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đọc thơ lần 2 dung hình ảnh minh hoạ.</a:t>
            </a:r>
          </a:p>
          <a:p>
            <a:pPr marL="0" indent="0">
              <a:buNone/>
            </a:pPr>
            <a:r>
              <a:rPr 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Hỏi tên bài thơ</a:t>
            </a:r>
          </a:p>
          <a:p>
            <a:pPr marL="0" indent="0">
              <a:buNone/>
            </a:pPr>
            <a:r>
              <a:rPr 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Giảng nội dung bài thơ: </a:t>
            </a:r>
            <a:r>
              <a:rPr lang="vi-VN" sz="2800">
                <a:solidFill>
                  <a:srgbClr val="0070C0"/>
                </a:solidFill>
                <a:latin typeface="+mj-lt"/>
              </a:rPr>
              <a:t>Hoa đào ưa rét, hoa mai ưa nắng 2 loài hoa đều nở rộ vào dịp </a:t>
            </a:r>
            <a:r>
              <a:rPr lang="en-US" sz="2800">
                <a:solidFill>
                  <a:srgbClr val="0070C0"/>
                </a:solidFill>
                <a:latin typeface="+mj-lt"/>
              </a:rPr>
              <a:t>T</a:t>
            </a:r>
            <a:r>
              <a:rPr lang="vi-VN" sz="2800">
                <a:solidFill>
                  <a:srgbClr val="0070C0"/>
                </a:solidFill>
                <a:latin typeface="+mj-lt"/>
              </a:rPr>
              <a:t>ết</a:t>
            </a:r>
            <a:endParaRPr lang="en-US" sz="2800">
              <a:solidFill>
                <a:srgbClr val="0070C0"/>
              </a:solidFill>
              <a:latin typeface="+mj-lt"/>
            </a:endParaRPr>
          </a:p>
          <a:p>
            <a:pPr marL="0" indent="0">
              <a:buNone/>
            </a:pPr>
            <a:endParaRPr lang="vi-VN" sz="2800" dirty="0">
              <a:solidFill>
                <a:srgbClr val="0070C0"/>
              </a:solidFill>
              <a:latin typeface="+mj-lt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7538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88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" b="5900"/>
          <a:stretch/>
        </p:blipFill>
        <p:spPr>
          <a:xfrm>
            <a:off x="0" y="0"/>
            <a:ext cx="91085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1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6" b="4851"/>
          <a:stretch/>
        </p:blipFill>
        <p:spPr>
          <a:xfrm>
            <a:off x="0" y="0"/>
            <a:ext cx="90364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7226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240825"/>
            <a:ext cx="8229600" cy="14401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bài thơ nói đến loài hoa nào?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66" y="2649047"/>
            <a:ext cx="3373781" cy="30279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657060"/>
            <a:ext cx="3441511" cy="30689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87624" y="2125827"/>
            <a:ext cx="13901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36147" y="2125826"/>
            <a:ext cx="14093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mai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2022" y="422138"/>
            <a:ext cx="61734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 thoại theo nội dung bài thơ</a:t>
            </a:r>
            <a:endParaRPr lang="en-US" sz="36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40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445</Words>
  <Application>Microsoft Office PowerPoint</Application>
  <PresentationFormat>On-screen Show (4:3)</PresentationFormat>
  <Paragraphs>57</Paragraphs>
  <Slides>15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PowerPoint Presentation</vt:lpstr>
      <vt:lpstr>I. MỤC ĐÍCH – YÊU CẦU</vt:lpstr>
      <vt:lpstr>II. CHUẨN BỊ</vt:lpstr>
      <vt:lpstr>PowerPoint Presentation</vt:lpstr>
      <vt:lpstr>2. Phương pháp hình thức tổ chức 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Kết thúc: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PHßNG</dc:title>
  <dc:creator>abc</dc:creator>
  <cp:lastModifiedBy>MyPC</cp:lastModifiedBy>
  <cp:revision>18</cp:revision>
  <dcterms:created xsi:type="dcterms:W3CDTF">2020-02-05T20:57:28Z</dcterms:created>
  <dcterms:modified xsi:type="dcterms:W3CDTF">2022-06-12T09:06:09Z</dcterms:modified>
</cp:coreProperties>
</file>