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wma" ContentType="audio/x-ms-wm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0" r:id="rId2"/>
    <p:sldId id="260" r:id="rId3"/>
    <p:sldId id="273" r:id="rId4"/>
    <p:sldId id="270" r:id="rId5"/>
    <p:sldId id="284" r:id="rId6"/>
    <p:sldId id="285" r:id="rId7"/>
    <p:sldId id="286" r:id="rId8"/>
    <p:sldId id="275" r:id="rId9"/>
    <p:sldId id="287" r:id="rId10"/>
    <p:sldId id="283" r:id="rId11"/>
    <p:sldId id="279" r:id="rId12"/>
    <p:sldId id="288"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2E7E38"/>
    <a:srgbClr val="FFE305"/>
    <a:srgbClr val="FFDE05"/>
    <a:srgbClr val="FEEF05"/>
    <a:srgbClr val="FFF473"/>
    <a:srgbClr val="81FFB4"/>
    <a:srgbClr val="FFEE03"/>
    <a:srgbClr val="6FA068"/>
    <a:srgbClr val="119E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15" autoAdjust="0"/>
  </p:normalViewPr>
  <p:slideViewPr>
    <p:cSldViewPr snapToGrid="0">
      <p:cViewPr varScale="1">
        <p:scale>
          <a:sx n="81" d="100"/>
          <a:sy n="81" d="100"/>
        </p:scale>
        <p:origin x="300" y="7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4329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61415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88135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987707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749643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332239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54206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34300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968704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42278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01820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02154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181168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矩形 8"/>
          <p:cNvSpPr/>
          <p:nvPr userDrawn="1"/>
        </p:nvSpPr>
        <p:spPr>
          <a:xfrm>
            <a:off x="8880414" y="643112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notesSlide" Target="../notesSlides/notesSlide10.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wma"/><Relationship Id="rId16" Type="http://schemas.openxmlformats.org/officeDocument/2006/relationships/image" Target="../media/image11.png"/><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15" Type="http://schemas.openxmlformats.org/officeDocument/2006/relationships/image" Target="../media/image10.png"/><Relationship Id="rId4" Type="http://schemas.openxmlformats.org/officeDocument/2006/relationships/notesSlide" Target="../notesSlides/notesSlide5.xml"/><Relationship Id="rId14"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notesSlide" Target="../notesSlides/notesSlide6.xml"/><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2.png"/><Relationship Id="rId12" Type="http://schemas.openxmlformats.org/officeDocument/2006/relationships/image" Target="../media/image8.sv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1.jpeg"/><Relationship Id="rId10" Type="http://schemas.openxmlformats.org/officeDocument/2006/relationships/image" Target="../media/image6.svg"/><Relationship Id="rId4" Type="http://schemas.openxmlformats.org/officeDocument/2006/relationships/notesSlide" Target="../notesSlides/notesSlide8.xml"/><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11.png"/><Relationship Id="rId4" Type="http://schemas.openxmlformats.org/officeDocument/2006/relationships/notesSlide" Target="../notesSlides/notesSlide9.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4"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5" name="图片 4" descr="8fd71eaf8677ef70d2293deb973682b3"/>
          <p:cNvPicPr>
            <a:picLocks noChangeAspect="1"/>
          </p:cNvPicPr>
          <p:nvPr/>
        </p:nvPicPr>
        <p:blipFill>
          <a:blip r:embed="rId5"/>
          <a:stretch>
            <a:fillRect/>
          </a:stretch>
        </p:blipFill>
        <p:spPr>
          <a:xfrm>
            <a:off x="210441" y="4504055"/>
            <a:ext cx="2575560" cy="2353945"/>
          </a:xfrm>
          <a:prstGeom prst="rect">
            <a:avLst/>
          </a:prstGeom>
        </p:spPr>
      </p:pic>
      <p:sp>
        <p:nvSpPr>
          <p:cNvPr id="53" name="文本框 4"/>
          <p:cNvSpPr txBox="1"/>
          <p:nvPr/>
        </p:nvSpPr>
        <p:spPr>
          <a:xfrm>
            <a:off x="2482215" y="501563"/>
            <a:ext cx="6848475" cy="535531"/>
          </a:xfrm>
          <a:prstGeom prst="rect">
            <a:avLst/>
          </a:prstGeom>
          <a:noFill/>
        </p:spPr>
        <p:txBody>
          <a:bodyPr wrap="square" rtlCol="0">
            <a:spAutoFit/>
          </a:bodyPr>
          <a:lstStyle/>
          <a:p>
            <a:pPr algn="ctr">
              <a:lnSpc>
                <a:spcPct val="80000"/>
              </a:lnSpc>
            </a:pP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ỦY BAN NHÂN DÂN QUẬN LONG BIÊN</a:t>
            </a:r>
          </a:p>
          <a:p>
            <a:pPr algn="ctr">
              <a:lnSpc>
                <a:spcPct val="80000"/>
              </a:lnSpc>
            </a:pPr>
            <a:r>
              <a:rPr lang="en-US" altLang="zh-CN" b="1" spc="180" dirty="0" smtClean="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rPr>
              <a:t>TRƯỜNG MẦM NON GIA THƯỢNG</a:t>
            </a:r>
            <a:endParaRPr lang="zh-CN" altLang="en-US" b="1" spc="180" dirty="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endParaRPr>
          </a:p>
        </p:txBody>
      </p:sp>
      <p:pic>
        <p:nvPicPr>
          <p:cNvPr id="54" name="Picture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5533" y="1190535"/>
            <a:ext cx="1094509" cy="1047159"/>
          </a:xfrm>
          <a:prstGeom prst="rect">
            <a:avLst/>
          </a:prstGeom>
        </p:spPr>
      </p:pic>
      <p:sp>
        <p:nvSpPr>
          <p:cNvPr id="55" name="文本框 5"/>
          <p:cNvSpPr txBox="1"/>
          <p:nvPr/>
        </p:nvSpPr>
        <p:spPr>
          <a:xfrm>
            <a:off x="3274981" y="2626042"/>
            <a:ext cx="5262941" cy="1938992"/>
          </a:xfrm>
          <a:prstGeom prst="rect">
            <a:avLst/>
          </a:prstGeom>
          <a:noFill/>
        </p:spPr>
        <p:txBody>
          <a:bodyPr wrap="square" rtlCol="0">
            <a:spAutoFit/>
          </a:bodyPr>
          <a:lstStyle/>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HOẠT ĐỘNG</a:t>
            </a:r>
            <a:r>
              <a:rPr lang="en-US" altLang="zh-CN" sz="2000"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VẬN ĐỘNG</a:t>
            </a:r>
            <a:endParaRPr lang="en-US" altLang="zh-CN" sz="2000"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VĐCB: </a:t>
            </a:r>
            <a:r>
              <a:rPr lang="vi-VN"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ò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chui</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qua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cổng</a:t>
            </a:r>
            <a:endPar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TCVĐ: Dung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dăng</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dung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dẻ</a:t>
            </a:r>
            <a:endPar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Lứa</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tuổi</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Nhà</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trẻ</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24 – 36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tháng</a:t>
            </a:r>
            <a:endPar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viên</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L</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ê</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Thị</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Hoa</a:t>
            </a:r>
            <a:endParaRPr lang="zh-CN" altLang="en-US" sz="2000" b="1" spc="140" dirty="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6" name="文本框 4"/>
          <p:cNvSpPr txBox="1"/>
          <p:nvPr/>
        </p:nvSpPr>
        <p:spPr>
          <a:xfrm>
            <a:off x="2540465" y="6145593"/>
            <a:ext cx="6848475" cy="313932"/>
          </a:xfrm>
          <a:prstGeom prst="rect">
            <a:avLst/>
          </a:prstGeom>
          <a:noFill/>
        </p:spPr>
        <p:txBody>
          <a:bodyPr wrap="square" rtlCol="0">
            <a:spAutoFit/>
          </a:bodyPr>
          <a:lstStyle/>
          <a:p>
            <a:pPr algn="ctr">
              <a:lnSpc>
                <a:spcPct val="80000"/>
              </a:lnSpc>
            </a:pP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Năm</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a:t>
            </a: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học</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2021 - 2022</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1" name="图片 40" descr="f840fcf99964247a73e0d4aba59271d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30690" y="3044190"/>
            <a:ext cx="2179320" cy="3258185"/>
          </a:xfrm>
          <a:prstGeom prst="rect">
            <a:avLst/>
          </a:prstGeom>
        </p:spPr>
      </p:pic>
      <p:sp>
        <p:nvSpPr>
          <p:cNvPr id="42" name="Rectangle 41"/>
          <p:cNvSpPr/>
          <p:nvPr/>
        </p:nvSpPr>
        <p:spPr>
          <a:xfrm>
            <a:off x="1507895" y="513009"/>
            <a:ext cx="3486852" cy="878895"/>
          </a:xfrm>
          <a:prstGeom prst="rect">
            <a:avLst/>
          </a:prstGeom>
        </p:spPr>
        <p:txBody>
          <a:bodyPr wrap="none">
            <a:spAutoFit/>
          </a:bodyPr>
          <a:lstStyle/>
          <a:p>
            <a:pPr>
              <a:lnSpc>
                <a:spcPct val="150000"/>
              </a:lnSpc>
            </a:pPr>
            <a:r>
              <a:rPr lang="en-US" dirty="0">
                <a:solidFill>
                  <a:srgbClr val="0070C0"/>
                </a:solidFill>
                <a:latin typeface="Times New Roman" panose="02020603050405020304" pitchFamily="18" charset="0"/>
              </a:rPr>
              <a:t>c,</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Hồi</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tĩnh</a:t>
            </a:r>
            <a:r>
              <a:rPr lang="en-US" i="1" dirty="0" smtClean="0">
                <a:solidFill>
                  <a:srgbClr val="0070C0"/>
                </a:solidFill>
                <a:latin typeface="Times New Roman" panose="02020603050405020304" pitchFamily="18" charset="0"/>
              </a:rPr>
              <a:t>:</a:t>
            </a:r>
          </a:p>
          <a:p>
            <a:pPr>
              <a:lnSpc>
                <a:spcPct val="150000"/>
              </a:lnSpc>
            </a:pPr>
            <a:r>
              <a:rPr lang="en-US" i="1" dirty="0">
                <a:solidFill>
                  <a:srgbClr val="0070C0"/>
                </a:solidFill>
                <a:latin typeface="Times New Roman" panose="02020603050405020304" pitchFamily="18" charset="0"/>
              </a:rPr>
              <a:t> </a:t>
            </a:r>
            <a:r>
              <a:rPr lang="en-US" dirty="0">
                <a:solidFill>
                  <a:srgbClr val="0070C0"/>
                </a:solidFill>
                <a:latin typeface="Times New Roman" panose="02020603050405020304" pitchFamily="18" charset="0"/>
              </a:rPr>
              <a:t>Cho </a:t>
            </a:r>
            <a:r>
              <a:rPr lang="en-US" dirty="0" err="1">
                <a:solidFill>
                  <a:srgbClr val="0070C0"/>
                </a:solidFill>
                <a:latin typeface="Times New Roman" panose="02020603050405020304" pitchFamily="18" charset="0"/>
              </a:rPr>
              <a:t>trẻ</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đi</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nhẹ</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nhàng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trong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sân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tập</a:t>
            </a:r>
            <a:r>
              <a:rPr lang="en-US" dirty="0">
                <a:solidFill>
                  <a:srgbClr val="0070C0"/>
                </a:solidFill>
                <a:latin typeface="Times New Roman" panose="02020603050405020304" pitchFamily="18" charset="0"/>
              </a:rPr>
              <a:t>.</a:t>
            </a:r>
            <a:endParaRPr lang="en-US" dirty="0">
              <a:solidFill>
                <a:srgbClr val="0070C0"/>
              </a:solidFill>
            </a:endParaRPr>
          </a:p>
        </p:txBody>
      </p:sp>
      <p:pic>
        <p:nvPicPr>
          <p:cNvPr id="2" name="Romance-Guitar_4d9mq">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91200" y="3124200"/>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33" name="图片 32" descr="c2b694ed49633963eb320821e33c9b8c"/>
          <p:cNvPicPr>
            <a:picLocks noChangeAspect="1"/>
          </p:cNvPicPr>
          <p:nvPr/>
        </p:nvPicPr>
        <p:blipFill>
          <a:blip r:embed="rId6"/>
          <a:stretch>
            <a:fillRect/>
          </a:stretch>
        </p:blipFill>
        <p:spPr>
          <a:xfrm>
            <a:off x="3694710" y="1744715"/>
            <a:ext cx="4819898" cy="4434578"/>
          </a:xfrm>
          <a:prstGeom prst="rect">
            <a:avLst/>
          </a:prstGeom>
        </p:spPr>
      </p:pic>
      <p:sp>
        <p:nvSpPr>
          <p:cNvPr id="2" name="TextBox 1"/>
          <p:cNvSpPr txBox="1"/>
          <p:nvPr/>
        </p:nvSpPr>
        <p:spPr>
          <a:xfrm>
            <a:off x="1526458" y="637528"/>
            <a:ext cx="2458192" cy="369332"/>
          </a:xfrm>
          <a:prstGeom prst="rect">
            <a:avLst/>
          </a:prstGeom>
          <a:noFill/>
        </p:spPr>
        <p:txBody>
          <a:bodyPr wrap="square" rtlCol="0">
            <a:spAutoFit/>
          </a:bodyPr>
          <a:lstStyle/>
          <a:p>
            <a:r>
              <a:rPr lang="en-US" dirty="0" smtClean="0">
                <a:solidFill>
                  <a:srgbClr val="0070C0"/>
                </a:solidFill>
              </a:rPr>
              <a:t>3. </a:t>
            </a:r>
            <a:r>
              <a:rPr lang="en-US" dirty="0" err="1" smtClean="0">
                <a:solidFill>
                  <a:srgbClr val="0070C0"/>
                </a:solidFill>
              </a:rPr>
              <a:t>Kết</a:t>
            </a:r>
            <a:r>
              <a:rPr lang="en-US" dirty="0" smtClean="0">
                <a:solidFill>
                  <a:srgbClr val="0070C0"/>
                </a:solidFill>
              </a:rPr>
              <a:t> </a:t>
            </a:r>
            <a:r>
              <a:rPr lang="en-US" dirty="0" err="1" smtClean="0">
                <a:solidFill>
                  <a:srgbClr val="0070C0"/>
                </a:solidFill>
              </a:rPr>
              <a:t>thúc</a:t>
            </a:r>
            <a:r>
              <a:rPr lang="en-US" dirty="0" smtClean="0">
                <a:solidFill>
                  <a:srgbClr val="0070C0"/>
                </a:solidFill>
              </a:rPr>
              <a:t>:</a:t>
            </a:r>
            <a:endParaRPr lang="en-US" dirty="0">
              <a:solidFill>
                <a:srgbClr val="0070C0"/>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8" name="Rectangle 7"/>
          <p:cNvSpPr/>
          <p:nvPr/>
        </p:nvSpPr>
        <p:spPr>
          <a:xfrm>
            <a:off x="1508117" y="2400284"/>
            <a:ext cx="9262753" cy="1754326"/>
          </a:xfrm>
          <a:prstGeom prst="rect">
            <a:avLst/>
          </a:prstGeom>
        </p:spPr>
        <p:txBody>
          <a:bodyPr wrap="square">
            <a:spAutoFit/>
          </a:bodyPr>
          <a:lstStyle/>
          <a:p>
            <a:pPr algn="ctr"/>
            <a:r>
              <a:rPr lang="en-US" sz="5400" dirty="0" err="1" smtClean="0">
                <a:solidFill>
                  <a:srgbClr val="CC0099"/>
                </a:solidFill>
                <a:latin typeface="Lucida Calligraphy" panose="03010101010101010101" pitchFamily="66" charset="0"/>
              </a:rPr>
              <a:t>Chúc</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các</a:t>
            </a:r>
            <a:r>
              <a:rPr lang="en-US" sz="5400" dirty="0" smtClean="0">
                <a:solidFill>
                  <a:srgbClr val="CC0099"/>
                </a:solidFill>
                <a:latin typeface="Lucida Calligraphy" panose="03010101010101010101" pitchFamily="66" charset="0"/>
              </a:rPr>
              <a:t> con </a:t>
            </a:r>
            <a:r>
              <a:rPr lang="en-US" sz="5400" dirty="0" err="1" smtClean="0">
                <a:solidFill>
                  <a:srgbClr val="CC0099"/>
                </a:solidFill>
                <a:latin typeface="Lucida Calligraphy" panose="03010101010101010101" pitchFamily="66" charset="0"/>
              </a:rPr>
              <a:t>luôn</a:t>
            </a:r>
            <a:r>
              <a:rPr lang="en-US" sz="5400" dirty="0" smtClean="0">
                <a:solidFill>
                  <a:srgbClr val="CC0099"/>
                </a:solidFill>
                <a:latin typeface="Lucida Calligraphy" panose="03010101010101010101" pitchFamily="66" charset="0"/>
              </a:rPr>
              <a:t> </a:t>
            </a:r>
          </a:p>
          <a:p>
            <a:pPr algn="ctr"/>
            <a:r>
              <a:rPr lang="en-US" sz="5400" dirty="0" err="1" smtClean="0">
                <a:solidFill>
                  <a:srgbClr val="CC0099"/>
                </a:solidFill>
                <a:latin typeface="Lucida Calligraphy" panose="03010101010101010101" pitchFamily="66" charset="0"/>
              </a:rPr>
              <a:t>chăm</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ngoan,mạnh</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khỏe</a:t>
            </a:r>
            <a:r>
              <a:rPr lang="en-US" sz="5400" dirty="0" smtClean="0">
                <a:solidFill>
                  <a:srgbClr val="CC0099"/>
                </a:solidFill>
                <a:latin typeface="Lucida Calligraphy" panose="03010101010101010101" pitchFamily="66" charset="0"/>
              </a:rPr>
              <a:t>!</a:t>
            </a:r>
            <a:endParaRPr lang="en-US" sz="5400" dirty="0">
              <a:solidFill>
                <a:srgbClr val="CC0099"/>
              </a:solidFill>
              <a:latin typeface="Lucida Calligraphy" panose="03010101010101010101" pitchFamily="66" charset="0"/>
            </a:endParaRPr>
          </a:p>
        </p:txBody>
      </p:sp>
    </p:spTree>
    <p:extLst>
      <p:ext uri="{BB962C8B-B14F-4D97-AF65-F5344CB8AC3E}">
        <p14:creationId xmlns:p14="http://schemas.microsoft.com/office/powerpoint/2010/main" val="181277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20" name="图片 19" descr="5c0707e4d83e845cf67947f493351bf1"/>
          <p:cNvPicPr>
            <a:picLocks noChangeAspect="1"/>
          </p:cNvPicPr>
          <p:nvPr/>
        </p:nvPicPr>
        <p:blipFill>
          <a:blip r:embed="rId6"/>
          <a:stretch>
            <a:fillRect/>
          </a:stretch>
        </p:blipFill>
        <p:spPr>
          <a:xfrm>
            <a:off x="6764655" y="3673475"/>
            <a:ext cx="5650230" cy="3305175"/>
          </a:xfrm>
          <a:prstGeom prst="rect">
            <a:avLst/>
          </a:prstGeom>
        </p:spPr>
      </p:pic>
      <p:sp>
        <p:nvSpPr>
          <p:cNvPr id="21" name="Rectangle 20"/>
          <p:cNvSpPr/>
          <p:nvPr/>
        </p:nvSpPr>
        <p:spPr>
          <a:xfrm>
            <a:off x="1134549" y="1478933"/>
            <a:ext cx="7271657" cy="3000821"/>
          </a:xfrm>
          <a:prstGeom prst="rect">
            <a:avLst/>
          </a:prstGeom>
        </p:spPr>
        <p:txBody>
          <a:bodyPr wrap="square">
            <a:spAutoFit/>
          </a:bodyPr>
          <a:lstStyle/>
          <a:p>
            <a:pPr>
              <a:lnSpc>
                <a:spcPct val="150000"/>
              </a:lnSpc>
            </a:pPr>
            <a:r>
              <a:rPr lang="vi-VN" b="1" dirty="0">
                <a:solidFill>
                  <a:srgbClr val="0070C0"/>
                </a:solidFill>
                <a:latin typeface="Times New Roman" panose="02020603050405020304" pitchFamily="18" charset="0"/>
              </a:rPr>
              <a:t>* Kiến thức</a:t>
            </a:r>
            <a:r>
              <a:rPr lang="vi-VN" dirty="0">
                <a:solidFill>
                  <a:srgbClr val="0070C0"/>
                </a:solidFill>
                <a:latin typeface="Times New Roman" panose="02020603050405020304" pitchFamily="18" charset="0"/>
              </a:rPr>
              <a:t>:</a:t>
            </a:r>
          </a:p>
          <a:p>
            <a:pPr>
              <a:lnSpc>
                <a:spcPct val="150000"/>
              </a:lnSpc>
            </a:pPr>
            <a:r>
              <a:rPr lang="vi-VN" dirty="0">
                <a:solidFill>
                  <a:srgbClr val="0070C0"/>
                </a:solidFill>
                <a:latin typeface="Times New Roman" panose="02020603050405020304" pitchFamily="18" charset="0"/>
              </a:rPr>
              <a:t>- -Trẻ nhớ tên BTPTC, tên VĐCB, tên trò chơi.</a:t>
            </a:r>
          </a:p>
          <a:p>
            <a:pPr>
              <a:lnSpc>
                <a:spcPct val="150000"/>
              </a:lnSpc>
            </a:pPr>
            <a:r>
              <a:rPr lang="vi-VN" b="1" dirty="0">
                <a:solidFill>
                  <a:srgbClr val="0070C0"/>
                </a:solidFill>
                <a:latin typeface="Times New Roman" panose="02020603050405020304" pitchFamily="18" charset="0"/>
              </a:rPr>
              <a:t>* Kỹ năng</a:t>
            </a:r>
            <a:r>
              <a:rPr lang="vi-VN" dirty="0">
                <a:solidFill>
                  <a:srgbClr val="0070C0"/>
                </a:solidFill>
                <a:latin typeface="Times New Roman" panose="02020603050405020304" pitchFamily="18" charset="0"/>
              </a:rPr>
              <a:t>:</a:t>
            </a:r>
          </a:p>
          <a:p>
            <a:pPr>
              <a:lnSpc>
                <a:spcPct val="150000"/>
              </a:lnSpc>
            </a:pPr>
            <a:r>
              <a:rPr lang="vi-VN" dirty="0">
                <a:solidFill>
                  <a:srgbClr val="0070C0"/>
                </a:solidFill>
                <a:latin typeface="Times New Roman" panose="02020603050405020304" pitchFamily="18" charset="0"/>
              </a:rPr>
              <a:t>- Rèn kỹ năng bò bằng chân nọ tay kia, bò bằng 2 bàn tay và 2 cẳng chân.</a:t>
            </a:r>
          </a:p>
          <a:p>
            <a:pPr>
              <a:lnSpc>
                <a:spcPct val="150000"/>
              </a:lnSpc>
            </a:pPr>
            <a:r>
              <a:rPr lang="vi-VN" b="1" dirty="0">
                <a:solidFill>
                  <a:srgbClr val="0070C0"/>
                </a:solidFill>
                <a:latin typeface="Times New Roman" panose="02020603050405020304" pitchFamily="18" charset="0"/>
              </a:rPr>
              <a:t>* Thái độ:</a:t>
            </a:r>
            <a:endParaRPr lang="vi-VN" dirty="0">
              <a:solidFill>
                <a:srgbClr val="0070C0"/>
              </a:solidFill>
              <a:latin typeface="Times New Roman" panose="02020603050405020304" pitchFamily="18" charset="0"/>
            </a:endParaRPr>
          </a:p>
          <a:p>
            <a:pPr>
              <a:lnSpc>
                <a:spcPct val="150000"/>
              </a:lnSpc>
            </a:pPr>
            <a:r>
              <a:rPr lang="vi-VN" dirty="0">
                <a:solidFill>
                  <a:srgbClr val="0070C0"/>
                </a:solidFill>
                <a:latin typeface="Times New Roman" panose="02020603050405020304" pitchFamily="18" charset="0"/>
              </a:rPr>
              <a:t> -Trẻ ngoan, không xô đẩy bạn.</a:t>
            </a:r>
          </a:p>
          <a:p>
            <a:pPr>
              <a:lnSpc>
                <a:spcPct val="150000"/>
              </a:lnSpc>
            </a:pPr>
            <a:r>
              <a:rPr lang="vi-VN" dirty="0">
                <a:solidFill>
                  <a:srgbClr val="0070C0"/>
                </a:solidFill>
                <a:latin typeface="Times New Roman" panose="02020603050405020304" pitchFamily="18" charset="0"/>
              </a:rPr>
              <a:t>- Hứng </a:t>
            </a:r>
            <a:r>
              <a:rPr lang="vi-VN" dirty="0" smtClean="0">
                <a:solidFill>
                  <a:srgbClr val="0070C0"/>
                </a:solidFill>
                <a:latin typeface="Times New Roman" panose="02020603050405020304" pitchFamily="18" charset="0"/>
              </a:rPr>
              <a:t>thú</a:t>
            </a:r>
            <a:r>
              <a:rPr lang="en-US" dirty="0" smtClean="0">
                <a:solidFill>
                  <a:srgbClr val="0070C0"/>
                </a:solidFill>
                <a:latin typeface="Times New Roman" panose="02020603050405020304" pitchFamily="18" charset="0"/>
              </a:rPr>
              <a:t> </a:t>
            </a:r>
            <a:r>
              <a:rPr lang="vi-VN" dirty="0" smtClean="0">
                <a:solidFill>
                  <a:srgbClr val="0070C0"/>
                </a:solidFill>
                <a:latin typeface="Times New Roman" panose="02020603050405020304" pitchFamily="18" charset="0"/>
              </a:rPr>
              <a:t>tham </a:t>
            </a:r>
            <a:r>
              <a:rPr lang="vi-VN" dirty="0">
                <a:solidFill>
                  <a:srgbClr val="0070C0"/>
                </a:solidFill>
                <a:latin typeface="Times New Roman" panose="02020603050405020304" pitchFamily="18" charset="0"/>
              </a:rPr>
              <a:t>gia vào hoạt động.</a:t>
            </a:r>
            <a:endParaRPr lang="vi-VN" b="0" i="0" dirty="0">
              <a:solidFill>
                <a:srgbClr val="0070C0"/>
              </a:solidFill>
              <a:effectLst/>
              <a:latin typeface="Times New Roman" panose="02020603050405020304" pitchFamily="18" charset="0"/>
            </a:endParaRPr>
          </a:p>
        </p:txBody>
      </p:sp>
      <p:sp>
        <p:nvSpPr>
          <p:cNvPr id="22" name="Rectangle 21"/>
          <p:cNvSpPr/>
          <p:nvPr/>
        </p:nvSpPr>
        <p:spPr>
          <a:xfrm>
            <a:off x="3837758" y="559871"/>
            <a:ext cx="2663934" cy="369332"/>
          </a:xfrm>
          <a:prstGeom prst="rect">
            <a:avLst/>
          </a:prstGeom>
        </p:spPr>
        <p:txBody>
          <a:bodyPr wrap="none">
            <a:spAutoFit/>
          </a:bodyPr>
          <a:lstStyle/>
          <a:p>
            <a:r>
              <a:rPr lang="en-US" b="1" dirty="0">
                <a:solidFill>
                  <a:srgbClr val="0070C0"/>
                </a:solidFill>
                <a:latin typeface="Times New Roman" panose="02020603050405020304" pitchFamily="18" charset="0"/>
              </a:rPr>
              <a:t>MỤC ĐÍCH – YÊU CẦU</a:t>
            </a:r>
            <a:endParaRPr lang="vi-VN" dirty="0">
              <a:solidFill>
                <a:srgbClr val="0070C0"/>
              </a:solidFill>
              <a:latin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4"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 name="Group 3"/>
          <p:cNvGrpSpPr/>
          <p:nvPr/>
        </p:nvGrpSpPr>
        <p:grpSpPr>
          <a:xfrm>
            <a:off x="459741" y="1092530"/>
            <a:ext cx="3446112" cy="5716575"/>
            <a:chOff x="1219200" y="641810"/>
            <a:chExt cx="5525884" cy="6230466"/>
          </a:xfrm>
        </p:grpSpPr>
        <p:sp>
          <p:nvSpPr>
            <p:cNvPr id="3" name="任意多边形 19"/>
            <p:cNvSpPr/>
            <p:nvPr/>
          </p:nvSpPr>
          <p:spPr>
            <a:xfrm>
              <a:off x="1990496" y="1784040"/>
              <a:ext cx="4076144" cy="508823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solidFill>
            <a:ln w="6350">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zh-CN" altLang="en-US"/>
            </a:p>
          </p:txBody>
        </p:sp>
        <p:sp>
          <p:nvSpPr>
            <p:cNvPr id="90" name="Oval 5"/>
            <p:cNvSpPr/>
            <p:nvPr/>
          </p:nvSpPr>
          <p:spPr>
            <a:xfrm>
              <a:off x="5018680" y="4767981"/>
              <a:ext cx="968160" cy="968160"/>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1" name="Oval 6"/>
            <p:cNvSpPr/>
            <p:nvPr/>
          </p:nvSpPr>
          <p:spPr>
            <a:xfrm>
              <a:off x="5543339" y="3346918"/>
              <a:ext cx="1046623" cy="1046623"/>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2" name="Oval 7"/>
            <p:cNvSpPr/>
            <p:nvPr/>
          </p:nvSpPr>
          <p:spPr>
            <a:xfrm>
              <a:off x="4882967" y="2901611"/>
              <a:ext cx="612471" cy="612471"/>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4" name="Oval 8"/>
            <p:cNvSpPr/>
            <p:nvPr/>
          </p:nvSpPr>
          <p:spPr>
            <a:xfrm>
              <a:off x="4696548" y="1989755"/>
              <a:ext cx="725128" cy="725128"/>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6" name="Oval 9"/>
            <p:cNvSpPr/>
            <p:nvPr/>
          </p:nvSpPr>
          <p:spPr>
            <a:xfrm>
              <a:off x="5483991" y="1971952"/>
              <a:ext cx="1261093" cy="1261093"/>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8" name="Oval 10"/>
            <p:cNvSpPr/>
            <p:nvPr/>
          </p:nvSpPr>
          <p:spPr>
            <a:xfrm>
              <a:off x="1245312" y="1756756"/>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9" name="Oval 11"/>
            <p:cNvSpPr/>
            <p:nvPr/>
          </p:nvSpPr>
          <p:spPr>
            <a:xfrm>
              <a:off x="2117705" y="664579"/>
              <a:ext cx="1163172" cy="1163172"/>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0" name="Oval 12"/>
            <p:cNvSpPr/>
            <p:nvPr/>
          </p:nvSpPr>
          <p:spPr>
            <a:xfrm>
              <a:off x="3976124" y="641810"/>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1" name="Oval 13"/>
            <p:cNvSpPr/>
            <p:nvPr/>
          </p:nvSpPr>
          <p:spPr>
            <a:xfrm>
              <a:off x="3810367" y="2386416"/>
              <a:ext cx="717069" cy="717069"/>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2" name="Oval 14"/>
            <p:cNvSpPr/>
            <p:nvPr/>
          </p:nvSpPr>
          <p:spPr>
            <a:xfrm>
              <a:off x="1228978" y="4025581"/>
              <a:ext cx="1163172" cy="1163172"/>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3" name="Oval 15"/>
            <p:cNvSpPr/>
            <p:nvPr/>
          </p:nvSpPr>
          <p:spPr>
            <a:xfrm>
              <a:off x="1219200" y="3109240"/>
              <a:ext cx="846336" cy="846336"/>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4" name="Oval 16"/>
            <p:cNvSpPr/>
            <p:nvPr/>
          </p:nvSpPr>
          <p:spPr>
            <a:xfrm>
              <a:off x="2563015" y="4621591"/>
              <a:ext cx="845675" cy="845675"/>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5" name="Oval 17"/>
            <p:cNvSpPr/>
            <p:nvPr/>
          </p:nvSpPr>
          <p:spPr>
            <a:xfrm>
              <a:off x="2431099" y="3836380"/>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6" name="Oval 18"/>
            <p:cNvSpPr/>
            <p:nvPr/>
          </p:nvSpPr>
          <p:spPr>
            <a:xfrm>
              <a:off x="5339657" y="1412581"/>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7" name="Oval 19"/>
            <p:cNvSpPr/>
            <p:nvPr/>
          </p:nvSpPr>
          <p:spPr>
            <a:xfrm>
              <a:off x="3110116" y="3278814"/>
              <a:ext cx="706379" cy="706379"/>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8" name="Oval 20"/>
            <p:cNvSpPr/>
            <p:nvPr/>
          </p:nvSpPr>
          <p:spPr>
            <a:xfrm>
              <a:off x="3384459" y="733919"/>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9" name="Oval 21"/>
            <p:cNvSpPr/>
            <p:nvPr/>
          </p:nvSpPr>
          <p:spPr>
            <a:xfrm>
              <a:off x="4369129" y="3381893"/>
              <a:ext cx="554880" cy="554880"/>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0" name="Oval 22"/>
            <p:cNvSpPr/>
            <p:nvPr/>
          </p:nvSpPr>
          <p:spPr>
            <a:xfrm>
              <a:off x="2996521" y="1591852"/>
              <a:ext cx="876253" cy="876253"/>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1" name="Oval 23"/>
            <p:cNvSpPr/>
            <p:nvPr/>
          </p:nvSpPr>
          <p:spPr>
            <a:xfrm>
              <a:off x="2214806" y="2697482"/>
              <a:ext cx="908567" cy="908567"/>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2" name="Freeform 24"/>
            <p:cNvSpPr>
              <a:spLocks noEditPoints="1"/>
            </p:cNvSpPr>
            <p:nvPr/>
          </p:nvSpPr>
          <p:spPr bwMode="auto">
            <a:xfrm>
              <a:off x="5840987" y="3611958"/>
              <a:ext cx="487313" cy="487314"/>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3" name="Freeform 25"/>
            <p:cNvSpPr>
              <a:spLocks noEditPoints="1"/>
            </p:cNvSpPr>
            <p:nvPr/>
          </p:nvSpPr>
          <p:spPr bwMode="auto">
            <a:xfrm>
              <a:off x="2332477" y="906646"/>
              <a:ext cx="733628" cy="73363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4" name="Freeform 26"/>
            <p:cNvSpPr>
              <a:spLocks noEditPoints="1"/>
            </p:cNvSpPr>
            <p:nvPr/>
          </p:nvSpPr>
          <p:spPr bwMode="auto">
            <a:xfrm>
              <a:off x="5919924" y="2269128"/>
              <a:ext cx="418061" cy="674824"/>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5" name="Freeform 27"/>
            <p:cNvSpPr>
              <a:spLocks noEditPoints="1"/>
            </p:cNvSpPr>
            <p:nvPr/>
          </p:nvSpPr>
          <p:spPr bwMode="auto">
            <a:xfrm>
              <a:off x="4238650" y="907021"/>
              <a:ext cx="820462" cy="828201"/>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6" name="Freeform 28"/>
            <p:cNvSpPr>
              <a:spLocks noEditPoints="1"/>
            </p:cNvSpPr>
            <p:nvPr/>
          </p:nvSpPr>
          <p:spPr bwMode="auto">
            <a:xfrm>
              <a:off x="1522845" y="2103241"/>
              <a:ext cx="762212" cy="557875"/>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7" name="Freeform 29"/>
            <p:cNvSpPr>
              <a:spLocks noEditPoints="1"/>
            </p:cNvSpPr>
            <p:nvPr/>
          </p:nvSpPr>
          <p:spPr bwMode="auto">
            <a:xfrm>
              <a:off x="5289684" y="5032219"/>
              <a:ext cx="507561" cy="45947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8" name="Freeform 30"/>
            <p:cNvSpPr>
              <a:spLocks noEditPoints="1"/>
            </p:cNvSpPr>
            <p:nvPr/>
          </p:nvSpPr>
          <p:spPr bwMode="auto">
            <a:xfrm>
              <a:off x="3171736" y="1813868"/>
              <a:ext cx="562132" cy="432219"/>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9" name="Freeform 31"/>
            <p:cNvSpPr>
              <a:spLocks noEditPoints="1"/>
            </p:cNvSpPr>
            <p:nvPr/>
          </p:nvSpPr>
          <p:spPr bwMode="auto">
            <a:xfrm>
              <a:off x="4861881" y="2189424"/>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0" name="Freeform 32"/>
            <p:cNvSpPr>
              <a:spLocks noEditPoints="1"/>
            </p:cNvSpPr>
            <p:nvPr/>
          </p:nvSpPr>
          <p:spPr bwMode="auto">
            <a:xfrm>
              <a:off x="3302437" y="3464107"/>
              <a:ext cx="300730" cy="344413"/>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1" name="Freeform 33"/>
            <p:cNvSpPr>
              <a:spLocks noEditPoints="1"/>
            </p:cNvSpPr>
            <p:nvPr/>
          </p:nvSpPr>
          <p:spPr bwMode="auto">
            <a:xfrm>
              <a:off x="1423944" y="3294318"/>
              <a:ext cx="476455" cy="489217"/>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2" name="Freeform 34"/>
            <p:cNvSpPr>
              <a:spLocks noEditPoints="1"/>
            </p:cNvSpPr>
            <p:nvPr/>
          </p:nvSpPr>
          <p:spPr bwMode="auto">
            <a:xfrm>
              <a:off x="1557942" y="4327035"/>
              <a:ext cx="546432" cy="524353"/>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3" name="Freeform 35"/>
            <p:cNvSpPr>
              <a:spLocks noEditPoints="1"/>
            </p:cNvSpPr>
            <p:nvPr/>
          </p:nvSpPr>
          <p:spPr bwMode="auto">
            <a:xfrm>
              <a:off x="2433624" y="2938910"/>
              <a:ext cx="465872" cy="45534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4" name="Freeform 36"/>
            <p:cNvSpPr>
              <a:spLocks noEditPoints="1"/>
            </p:cNvSpPr>
            <p:nvPr/>
          </p:nvSpPr>
          <p:spPr bwMode="auto">
            <a:xfrm>
              <a:off x="4014837" y="25531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5" name="Freeform 37"/>
            <p:cNvSpPr/>
            <p:nvPr/>
          </p:nvSpPr>
          <p:spPr bwMode="auto">
            <a:xfrm>
              <a:off x="2810549" y="4762719"/>
              <a:ext cx="299567" cy="554087"/>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6" name="Freeform 38"/>
            <p:cNvSpPr>
              <a:spLocks noEditPoints="1"/>
            </p:cNvSpPr>
            <p:nvPr/>
          </p:nvSpPr>
          <p:spPr bwMode="auto">
            <a:xfrm>
              <a:off x="4461040" y="3480387"/>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5" name="Freeform 39"/>
            <p:cNvSpPr>
              <a:spLocks noEditPoints="1"/>
            </p:cNvSpPr>
            <p:nvPr/>
          </p:nvSpPr>
          <p:spPr bwMode="auto">
            <a:xfrm>
              <a:off x="5015404" y="3058512"/>
              <a:ext cx="336150" cy="298668"/>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7" name="Freeform 40"/>
            <p:cNvSpPr>
              <a:spLocks noEditPoints="1"/>
            </p:cNvSpPr>
            <p:nvPr/>
          </p:nvSpPr>
          <p:spPr bwMode="auto">
            <a:xfrm>
              <a:off x="2510985" y="3994006"/>
              <a:ext cx="384931" cy="2484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8" name="Freeform 41"/>
            <p:cNvSpPr>
              <a:spLocks noEditPoints="1"/>
            </p:cNvSpPr>
            <p:nvPr/>
          </p:nvSpPr>
          <p:spPr bwMode="auto">
            <a:xfrm>
              <a:off x="5464320" y="1471216"/>
              <a:ext cx="339976" cy="349831"/>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9" name="Freeform 42"/>
            <p:cNvSpPr>
              <a:spLocks noEditPoints="1"/>
            </p:cNvSpPr>
            <p:nvPr/>
          </p:nvSpPr>
          <p:spPr bwMode="auto">
            <a:xfrm>
              <a:off x="3471687" y="918137"/>
              <a:ext cx="401087" cy="186443"/>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sp>
        <p:nvSpPr>
          <p:cNvPr id="68" name="Rectangle 67"/>
          <p:cNvSpPr/>
          <p:nvPr/>
        </p:nvSpPr>
        <p:spPr>
          <a:xfrm>
            <a:off x="4823270" y="422085"/>
            <a:ext cx="1717137" cy="461665"/>
          </a:xfrm>
          <a:prstGeom prst="rect">
            <a:avLst/>
          </a:prstGeom>
        </p:spPr>
        <p:txBody>
          <a:bodyPr wrap="none">
            <a:spAutoFit/>
          </a:bodyPr>
          <a:lstStyle/>
          <a:p>
            <a:r>
              <a:rPr lang="en-US" sz="2400" b="1" dirty="0" smtClean="0">
                <a:solidFill>
                  <a:srgbClr val="0070C0"/>
                </a:solidFill>
                <a:latin typeface="Times New Roman" panose="02020603050405020304" pitchFamily="18" charset="0"/>
              </a:rPr>
              <a:t>CHUẨN BỊ</a:t>
            </a:r>
            <a:endParaRPr lang="en-US" sz="2400" dirty="0">
              <a:solidFill>
                <a:srgbClr val="0070C0"/>
              </a:solidFill>
              <a:latin typeface="Times New Roman" panose="02020603050405020304" pitchFamily="18" charset="0"/>
            </a:endParaRPr>
          </a:p>
        </p:txBody>
      </p:sp>
      <p:sp>
        <p:nvSpPr>
          <p:cNvPr id="13" name="Rectangle 12"/>
          <p:cNvSpPr/>
          <p:nvPr/>
        </p:nvSpPr>
        <p:spPr>
          <a:xfrm>
            <a:off x="5010451" y="1818036"/>
            <a:ext cx="6096000" cy="2951064"/>
          </a:xfrm>
          <a:prstGeom prst="rect">
            <a:avLst/>
          </a:prstGeom>
        </p:spPr>
        <p:txBody>
          <a:bodyPr>
            <a:spAutoFit/>
          </a:bodyPr>
          <a:lstStyle/>
          <a:p>
            <a:pPr>
              <a:lnSpc>
                <a:spcPct val="150000"/>
              </a:lnSpc>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Đồ</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dùng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của</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cô</a:t>
            </a:r>
            <a:r>
              <a:rPr lang="en-US" b="1" dirty="0">
                <a:solidFill>
                  <a:srgbClr val="0070C0"/>
                </a:solidFill>
                <a:latin typeface="Times New Roman" panose="02020603050405020304" pitchFamily="18" charset="0"/>
              </a:rPr>
              <a:t>:</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Vạch</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chuẩn</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Nhạc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tập</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thể</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dục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cho</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trẻ</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không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lời</a:t>
            </a:r>
            <a:r>
              <a:rPr lang="en-US" dirty="0">
                <a:solidFill>
                  <a:srgbClr val="0070C0"/>
                </a:solidFill>
                <a:latin typeface="Times New Roman" panose="02020603050405020304" pitchFamily="18" charset="0"/>
              </a:rPr>
              <a:t>)</a:t>
            </a: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Trang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gọn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gàng</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- 2 </a:t>
            </a:r>
            <a:r>
              <a:rPr lang="en-US" dirty="0" err="1">
                <a:solidFill>
                  <a:srgbClr val="0070C0"/>
                </a:solidFill>
                <a:latin typeface="Times New Roman" panose="02020603050405020304" pitchFamily="18" charset="0"/>
              </a:rPr>
              <a:t>cổng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bò</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phù</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hợp</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độ</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tuổi</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trẻ</a:t>
            </a:r>
            <a:endParaRPr lang="en-US" dirty="0">
              <a:solidFill>
                <a:srgbClr val="0070C0"/>
              </a:solidFill>
              <a:latin typeface="Times New Roman" panose="02020603050405020304" pitchFamily="18" charset="0"/>
            </a:endParaRPr>
          </a:p>
          <a:p>
            <a:pPr>
              <a:lnSpc>
                <a:spcPct val="150000"/>
              </a:lnSpc>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Đồ</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dùng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của</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trẻ</a:t>
            </a:r>
            <a:r>
              <a:rPr lang="en-US" b="1" dirty="0">
                <a:solidFill>
                  <a:srgbClr val="0070C0"/>
                </a:solidFill>
                <a:latin typeface="Times New Roman" panose="02020603050405020304" pitchFamily="18" charset="0"/>
              </a:rPr>
              <a:t>:</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Trang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gọn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gàng</a:t>
            </a:r>
            <a:r>
              <a:rPr lang="en-US" dirty="0">
                <a:solidFill>
                  <a:srgbClr val="0070C0"/>
                </a:solidFill>
                <a:latin typeface="Times New Roman" panose="02020603050405020304" pitchFamily="18" charset="0"/>
              </a:rPr>
              <a:t>.</a:t>
            </a:r>
            <a:endParaRPr lang="en-US" b="0" i="0" dirty="0">
              <a:solidFill>
                <a:srgbClr val="0070C0"/>
              </a:solidFill>
              <a:effectLst/>
              <a:latin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704376" y="5823585"/>
            <a:ext cx="965200" cy="1009015"/>
          </a:xfrm>
          <a:prstGeom prst="rect">
            <a:avLst/>
          </a:prstGeom>
        </p:spPr>
      </p:pic>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1" name="图片 40" descr="fc07ff6bdd215d099b9990fbd12ad744"/>
          <p:cNvPicPr>
            <a:picLocks noChangeAspect="1"/>
          </p:cNvPicPr>
          <p:nvPr/>
        </p:nvPicPr>
        <p:blipFill>
          <a:blip r:embed="rId6"/>
          <a:stretch>
            <a:fillRect/>
          </a:stretch>
        </p:blipFill>
        <p:spPr>
          <a:xfrm>
            <a:off x="10525760" y="3943350"/>
            <a:ext cx="1590040" cy="2889250"/>
          </a:xfrm>
          <a:prstGeom prst="rect">
            <a:avLst/>
          </a:prstGeom>
        </p:spPr>
      </p:pic>
      <p:sp>
        <p:nvSpPr>
          <p:cNvPr id="27" name="Rectangle 26"/>
          <p:cNvSpPr/>
          <p:nvPr/>
        </p:nvSpPr>
        <p:spPr>
          <a:xfrm>
            <a:off x="4686105" y="337136"/>
            <a:ext cx="2917017" cy="461665"/>
          </a:xfrm>
          <a:prstGeom prst="rect">
            <a:avLst/>
          </a:prstGeom>
        </p:spPr>
        <p:txBody>
          <a:bodyPr wrap="none">
            <a:spAutoFit/>
          </a:bodyPr>
          <a:lstStyle/>
          <a:p>
            <a:r>
              <a:rPr lang="en-US" sz="2400" b="1" dirty="0">
                <a:solidFill>
                  <a:srgbClr val="0070C0"/>
                </a:solidFill>
                <a:latin typeface="Times New Roman" panose="02020603050405020304" pitchFamily="18" charset="0"/>
              </a:rPr>
              <a:t>CÁCH TIẾN HÀNH</a:t>
            </a:r>
            <a:endParaRPr lang="en-US" sz="2400" dirty="0">
              <a:solidFill>
                <a:srgbClr val="0070C0"/>
              </a:solidFill>
              <a:latin typeface="Times New Roman" panose="02020603050405020304" pitchFamily="18" charset="0"/>
            </a:endParaRPr>
          </a:p>
        </p:txBody>
      </p:sp>
      <p:sp>
        <p:nvSpPr>
          <p:cNvPr id="2" name="Rectangle 1"/>
          <p:cNvSpPr/>
          <p:nvPr/>
        </p:nvSpPr>
        <p:spPr>
          <a:xfrm>
            <a:off x="751422" y="1007429"/>
            <a:ext cx="8036318" cy="646331"/>
          </a:xfrm>
          <a:prstGeom prst="rect">
            <a:avLst/>
          </a:prstGeom>
        </p:spPr>
        <p:txBody>
          <a:bodyPr wrap="square">
            <a:spAutoFit/>
          </a:bodyPr>
          <a:lstStyle/>
          <a:p>
            <a:pPr algn="just"/>
            <a:r>
              <a:rPr lang="vi-VN" b="1" dirty="0">
                <a:solidFill>
                  <a:srgbClr val="0070C0"/>
                </a:solidFill>
                <a:latin typeface="Times New Roman" panose="02020603050405020304" pitchFamily="18" charset="0"/>
              </a:rPr>
              <a:t>1.Ổn định tổ chức:</a:t>
            </a:r>
            <a:endParaRPr lang="vi-VN" dirty="0">
              <a:solidFill>
                <a:srgbClr val="0070C0"/>
              </a:solidFill>
              <a:latin typeface="Times New Roman" panose="02020603050405020304" pitchFamily="18" charset="0"/>
            </a:endParaRPr>
          </a:p>
          <a:p>
            <a:r>
              <a:rPr lang="vi-VN" dirty="0">
                <a:solidFill>
                  <a:srgbClr val="0070C0"/>
                </a:solidFill>
                <a:latin typeface="Times New Roman" panose="02020603050405020304" pitchFamily="18" charset="0"/>
              </a:rPr>
              <a:t>- Cô tập trung trẻ, trò chuyện, gây hứng thứ cho trẻ trước khi tập thể </a:t>
            </a:r>
            <a:r>
              <a:rPr lang="vi-VN" dirty="0" smtClean="0">
                <a:solidFill>
                  <a:srgbClr val="0070C0"/>
                </a:solidFill>
                <a:latin typeface="Times New Roman" panose="02020603050405020304" pitchFamily="18" charset="0"/>
              </a:rPr>
              <a:t>dụ</a:t>
            </a:r>
            <a:r>
              <a:rPr lang="en-US" dirty="0" smtClean="0">
                <a:solidFill>
                  <a:srgbClr val="0070C0"/>
                </a:solidFill>
                <a:latin typeface="Times New Roman" panose="02020603050405020304" pitchFamily="18" charset="0"/>
              </a:rPr>
              <a:t>c.</a:t>
            </a:r>
            <a:endParaRPr lang="vi-VN" b="0" i="0" dirty="0">
              <a:solidFill>
                <a:srgbClr val="000000"/>
              </a:solidFill>
              <a:effectLst/>
              <a:latin typeface="Times New Roman" panose="02020603050405020304" pitchFamily="18" charset="0"/>
            </a:endParaRPr>
          </a:p>
        </p:txBody>
      </p:sp>
      <p:pic>
        <p:nvPicPr>
          <p:cNvPr id="35"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694570" y="4984954"/>
            <a:ext cx="1853702" cy="167528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6"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2" name="Rectangle 1"/>
          <p:cNvSpPr/>
          <p:nvPr/>
        </p:nvSpPr>
        <p:spPr>
          <a:xfrm>
            <a:off x="694569" y="591792"/>
            <a:ext cx="9458833" cy="923330"/>
          </a:xfrm>
          <a:prstGeom prst="rect">
            <a:avLst/>
          </a:prstGeom>
        </p:spPr>
        <p:txBody>
          <a:bodyPr wrap="square">
            <a:spAutoFit/>
          </a:bodyPr>
          <a:lstStyle/>
          <a:p>
            <a:r>
              <a:rPr lang="vi-VN" b="1" dirty="0">
                <a:solidFill>
                  <a:srgbClr val="0070C0"/>
                </a:solidFill>
                <a:latin typeface="+mj-lt"/>
              </a:rPr>
              <a:t>2.Phương pháp, hình thức tổ chức:</a:t>
            </a:r>
            <a:endParaRPr lang="vi-VN" dirty="0">
              <a:solidFill>
                <a:srgbClr val="0070C0"/>
              </a:solidFill>
              <a:latin typeface="+mj-lt"/>
            </a:endParaRPr>
          </a:p>
          <a:p>
            <a:r>
              <a:rPr lang="vi-VN" dirty="0">
                <a:solidFill>
                  <a:srgbClr val="0070C0"/>
                </a:solidFill>
                <a:latin typeface="+mj-lt"/>
              </a:rPr>
              <a:t>a, Khởi động: </a:t>
            </a:r>
            <a:endParaRPr lang="en-US" dirty="0" smtClean="0">
              <a:solidFill>
                <a:srgbClr val="0070C0"/>
              </a:solidFill>
              <a:latin typeface="+mj-lt"/>
            </a:endParaRPr>
          </a:p>
          <a:p>
            <a:r>
              <a:rPr lang="vi-VN" dirty="0" smtClean="0">
                <a:solidFill>
                  <a:srgbClr val="0070C0"/>
                </a:solidFill>
                <a:latin typeface="+mj-lt"/>
              </a:rPr>
              <a:t>Cô </a:t>
            </a:r>
            <a:r>
              <a:rPr lang="vi-VN" dirty="0">
                <a:solidFill>
                  <a:srgbClr val="0070C0"/>
                </a:solidFill>
                <a:latin typeface="+mj-lt"/>
              </a:rPr>
              <a:t>và trẻ đi thường, chạy chậm, chạy nhanh, chạy chậm quanh sân, đứng thành vòng tròn.</a:t>
            </a:r>
          </a:p>
        </p:txBody>
      </p:sp>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flipH="1">
            <a:off x="10153402" y="5372735"/>
            <a:ext cx="1819170" cy="1505364"/>
          </a:xfrm>
          <a:prstGeom prst="rect">
            <a:avLst/>
          </a:prstGeom>
        </p:spPr>
      </p:pic>
      <p:pic>
        <p:nvPicPr>
          <p:cNvPr id="10" name="图片 25" descr="ea11243b2077ee3abef0a39733d4f91e"/>
          <p:cNvPicPr>
            <a:picLocks noChangeAspect="1"/>
          </p:cNvPicPr>
          <p:nvPr/>
        </p:nvPicPr>
        <p:blipFill>
          <a:blip r:embed="rId15"/>
          <a:stretch>
            <a:fillRect/>
          </a:stretch>
        </p:blipFill>
        <p:spPr>
          <a:xfrm>
            <a:off x="0" y="5372735"/>
            <a:ext cx="10058400" cy="1485265"/>
          </a:xfrm>
          <a:prstGeom prst="rect">
            <a:avLst/>
          </a:prstGeom>
        </p:spPr>
      </p:pic>
      <p:pic>
        <p:nvPicPr>
          <p:cNvPr id="3" name="TD Gia Thuong 20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541818" y="2197924"/>
            <a:ext cx="609600" cy="609600"/>
          </a:xfrm>
          <a:prstGeom prst="rect">
            <a:avLst/>
          </a:prstGeom>
        </p:spPr>
      </p:pic>
    </p:spTree>
    <p:extLst>
      <p:ext uri="{BB962C8B-B14F-4D97-AF65-F5344CB8AC3E}">
        <p14:creationId xmlns:p14="http://schemas.microsoft.com/office/powerpoint/2010/main" val="3736410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986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 name="图片 3" descr="f5105eb846fd0a2cb2ef86e408f54a40"/>
          <p:cNvPicPr>
            <a:picLocks noChangeAspect="1"/>
          </p:cNvPicPr>
          <p:nvPr/>
        </p:nvPicPr>
        <p:blipFill>
          <a:blip r:embed="rId8"/>
          <a:srcRect/>
          <a:stretch>
            <a:fillRect/>
          </a:stretch>
        </p:blipFill>
        <p:spPr>
          <a:xfrm>
            <a:off x="4569478" y="3320476"/>
            <a:ext cx="5889203" cy="3893783"/>
          </a:xfrm>
          <a:prstGeom prst="rect">
            <a:avLst/>
          </a:prstGeom>
        </p:spPr>
      </p:pic>
      <p:sp>
        <p:nvSpPr>
          <p:cNvPr id="29" name="Rectangle 28"/>
          <p:cNvSpPr/>
          <p:nvPr/>
        </p:nvSpPr>
        <p:spPr>
          <a:xfrm>
            <a:off x="1418080" y="457328"/>
            <a:ext cx="6096000" cy="2535566"/>
          </a:xfrm>
          <a:prstGeom prst="rect">
            <a:avLst/>
          </a:prstGeom>
        </p:spPr>
        <p:txBody>
          <a:bodyPr>
            <a:spAutoFit/>
          </a:bodyPr>
          <a:lstStyle/>
          <a:p>
            <a:pPr>
              <a:lnSpc>
                <a:spcPct val="150000"/>
              </a:lnSpc>
            </a:pPr>
            <a:r>
              <a:rPr lang="vi-VN" dirty="0">
                <a:solidFill>
                  <a:srgbClr val="0070C0"/>
                </a:solidFill>
                <a:latin typeface="+mj-lt"/>
              </a:rPr>
              <a:t>b,Trọng động  </a:t>
            </a:r>
            <a:endParaRPr lang="en-US" dirty="0" smtClean="0">
              <a:solidFill>
                <a:srgbClr val="0070C0"/>
              </a:solidFill>
              <a:latin typeface="+mj-lt"/>
            </a:endParaRPr>
          </a:p>
          <a:p>
            <a:pPr>
              <a:lnSpc>
                <a:spcPct val="150000"/>
              </a:lnSpc>
            </a:pPr>
            <a:r>
              <a:rPr lang="vi-VN" i="1" dirty="0" smtClean="0">
                <a:solidFill>
                  <a:srgbClr val="0070C0"/>
                </a:solidFill>
                <a:latin typeface="+mj-lt"/>
              </a:rPr>
              <a:t>*</a:t>
            </a:r>
            <a:r>
              <a:rPr lang="vi-VN" i="1" dirty="0">
                <a:solidFill>
                  <a:srgbClr val="0070C0"/>
                </a:solidFill>
                <a:latin typeface="+mj-lt"/>
              </a:rPr>
              <a:t>BTPTC</a:t>
            </a:r>
            <a:r>
              <a:rPr lang="vi-VN" dirty="0">
                <a:solidFill>
                  <a:srgbClr val="0070C0"/>
                </a:solidFill>
                <a:latin typeface="+mj-lt"/>
              </a:rPr>
              <a:t>: </a:t>
            </a:r>
            <a:r>
              <a:rPr lang="vi-VN" i="1" dirty="0">
                <a:solidFill>
                  <a:srgbClr val="0070C0"/>
                </a:solidFill>
                <a:latin typeface="+mj-lt"/>
              </a:rPr>
              <a:t> Tập với bóng</a:t>
            </a:r>
            <a:endParaRPr lang="vi-VN" dirty="0">
              <a:solidFill>
                <a:srgbClr val="0070C0"/>
              </a:solidFill>
              <a:latin typeface="+mj-lt"/>
            </a:endParaRPr>
          </a:p>
          <a:p>
            <a:pPr>
              <a:lnSpc>
                <a:spcPct val="150000"/>
              </a:lnSpc>
            </a:pPr>
            <a:r>
              <a:rPr lang="vi-VN" dirty="0">
                <a:solidFill>
                  <a:srgbClr val="0070C0"/>
                </a:solidFill>
                <a:latin typeface="+mj-lt"/>
              </a:rPr>
              <a:t>ĐT1: Tay cầm bóng đưa lên trước hạ xuống ( 6l x 2n)</a:t>
            </a:r>
          </a:p>
          <a:p>
            <a:pPr>
              <a:lnSpc>
                <a:spcPct val="150000"/>
              </a:lnSpc>
            </a:pPr>
            <a:r>
              <a:rPr lang="vi-VN" dirty="0">
                <a:solidFill>
                  <a:srgbClr val="0070C0"/>
                </a:solidFill>
                <a:latin typeface="+mj-lt"/>
              </a:rPr>
              <a:t>ĐT2: Chân đưa lên trước khuỵu gối ( 6l x 2n)</a:t>
            </a:r>
          </a:p>
          <a:p>
            <a:pPr>
              <a:lnSpc>
                <a:spcPct val="150000"/>
              </a:lnSpc>
            </a:pPr>
            <a:r>
              <a:rPr lang="vi-VN" dirty="0">
                <a:solidFill>
                  <a:srgbClr val="0070C0"/>
                </a:solidFill>
                <a:latin typeface="+mj-lt"/>
              </a:rPr>
              <a:t>ĐT3: Tay cầm bóng đưa lên nghiêng người sang 2 bên ( 4l x 2n)</a:t>
            </a:r>
          </a:p>
          <a:p>
            <a:pPr>
              <a:lnSpc>
                <a:spcPct val="150000"/>
              </a:lnSpc>
            </a:pPr>
            <a:r>
              <a:rPr lang="vi-VN" dirty="0">
                <a:solidFill>
                  <a:srgbClr val="0070C0"/>
                </a:solidFill>
                <a:latin typeface="+mj-lt"/>
              </a:rPr>
              <a:t>ĐT4: Bật lên, xuống ( 4l x 2n)</a:t>
            </a:r>
            <a:endParaRPr lang="vi-VN" b="0" i="0" dirty="0">
              <a:solidFill>
                <a:srgbClr val="0070C0"/>
              </a:solidFill>
              <a:effectLst/>
              <a:latin typeface="+mj-lt"/>
            </a:endParaRPr>
          </a:p>
        </p:txBody>
      </p:sp>
      <p:pic>
        <p:nvPicPr>
          <p:cNvPr id="2" name="QuaBongTron-VA_jb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11787" y="3320476"/>
            <a:ext cx="609600" cy="609600"/>
          </a:xfrm>
          <a:prstGeom prst="rect">
            <a:avLst/>
          </a:prstGeom>
        </p:spPr>
      </p:pic>
    </p:spTree>
    <p:extLst>
      <p:ext uri="{BB962C8B-B14F-4D97-AF65-F5344CB8AC3E}">
        <p14:creationId xmlns:p14="http://schemas.microsoft.com/office/powerpoint/2010/main" val="739830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5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6"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3" name="组合 22"/>
          <p:cNvGrpSpPr/>
          <p:nvPr/>
        </p:nvGrpSpPr>
        <p:grpSpPr>
          <a:xfrm>
            <a:off x="4788926" y="3902759"/>
            <a:ext cx="1979930" cy="1979930"/>
            <a:chOff x="707" y="2702"/>
            <a:chExt cx="3118" cy="3118"/>
          </a:xfrm>
        </p:grpSpPr>
        <p:grpSp>
          <p:nvGrpSpPr>
            <p:cNvPr id="3" name="组合 2"/>
            <p:cNvGrpSpPr/>
            <p:nvPr/>
          </p:nvGrpSpPr>
          <p:grpSpPr>
            <a:xfrm>
              <a:off x="707" y="2702"/>
              <a:ext cx="3118" cy="3118"/>
              <a:chOff x="1736" y="2746"/>
              <a:chExt cx="3118" cy="3118"/>
            </a:xfrm>
            <a:solidFill>
              <a:srgbClr val="00B0F0"/>
            </a:solidFill>
          </p:grpSpPr>
          <p:sp>
            <p:nvSpPr>
              <p:cNvPr id="271"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4"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2" name="图片 21" descr="2008022008522758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11" y="3405"/>
              <a:ext cx="1711" cy="1711"/>
            </a:xfrm>
            <a:prstGeom prst="rect">
              <a:avLst/>
            </a:prstGeom>
          </p:spPr>
        </p:pic>
      </p:grpSp>
      <p:sp>
        <p:nvSpPr>
          <p:cNvPr id="6" name="Rectangle 5"/>
          <p:cNvSpPr/>
          <p:nvPr/>
        </p:nvSpPr>
        <p:spPr>
          <a:xfrm>
            <a:off x="708561" y="450043"/>
            <a:ext cx="11012384" cy="3000821"/>
          </a:xfrm>
          <a:prstGeom prst="rect">
            <a:avLst/>
          </a:prstGeom>
        </p:spPr>
        <p:txBody>
          <a:bodyPr wrap="square">
            <a:spAutoFit/>
          </a:bodyPr>
          <a:lstStyle/>
          <a:p>
            <a:pPr>
              <a:lnSpc>
                <a:spcPct val="150000"/>
              </a:lnSpc>
            </a:pPr>
            <a:r>
              <a:rPr lang="en-US" i="1" dirty="0" smtClean="0">
                <a:solidFill>
                  <a:srgbClr val="0070C0"/>
                </a:solidFill>
                <a:latin typeface="Times New Roman" panose="02020603050405020304" pitchFamily="18" charset="0"/>
              </a:rPr>
              <a:t>* </a:t>
            </a:r>
            <a:r>
              <a:rPr lang="vi-VN" i="1" dirty="0" smtClean="0">
                <a:solidFill>
                  <a:srgbClr val="0070C0"/>
                </a:solidFill>
                <a:latin typeface="Times New Roman" panose="02020603050405020304" pitchFamily="18" charset="0"/>
              </a:rPr>
              <a:t>VĐCB:Bò </a:t>
            </a:r>
            <a:r>
              <a:rPr lang="vi-VN" i="1" dirty="0">
                <a:solidFill>
                  <a:srgbClr val="0070C0"/>
                </a:solidFill>
                <a:latin typeface="Times New Roman" panose="02020603050405020304" pitchFamily="18" charset="0"/>
              </a:rPr>
              <a:t>chui qua cổng: </a:t>
            </a:r>
            <a:endParaRPr lang="en-US" i="1" dirty="0" smtClean="0">
              <a:solidFill>
                <a:srgbClr val="0070C0"/>
              </a:solidFill>
              <a:latin typeface="Times New Roman" panose="02020603050405020304" pitchFamily="18" charset="0"/>
            </a:endParaRPr>
          </a:p>
          <a:p>
            <a:pPr>
              <a:lnSpc>
                <a:spcPct val="150000"/>
              </a:lnSpc>
            </a:pPr>
            <a:r>
              <a:rPr lang="vi-VN" dirty="0" smtClean="0">
                <a:solidFill>
                  <a:srgbClr val="0070C0"/>
                </a:solidFill>
                <a:latin typeface="Times New Roman" panose="02020603050405020304" pitchFamily="18" charset="0"/>
              </a:rPr>
              <a:t>Cô </a:t>
            </a:r>
            <a:r>
              <a:rPr lang="vi-VN" dirty="0">
                <a:solidFill>
                  <a:srgbClr val="0070C0"/>
                </a:solidFill>
                <a:latin typeface="Times New Roman" panose="02020603050405020304" pitchFamily="18" charset="0"/>
              </a:rPr>
              <a:t>giới thiệu tên VĐCB;</a:t>
            </a:r>
          </a:p>
          <a:p>
            <a:pPr>
              <a:lnSpc>
                <a:spcPct val="150000"/>
              </a:lnSpc>
            </a:pPr>
            <a:r>
              <a:rPr lang="vi-VN" dirty="0">
                <a:solidFill>
                  <a:srgbClr val="0070C0"/>
                </a:solidFill>
                <a:latin typeface="Times New Roman" panose="02020603050405020304" pitchFamily="18" charset="0"/>
              </a:rPr>
              <a:t>- Cô làm mẫu lần 1: Hỏi trẻ tên bài tập.</a:t>
            </a:r>
          </a:p>
          <a:p>
            <a:pPr>
              <a:lnSpc>
                <a:spcPct val="150000"/>
              </a:lnSpc>
            </a:pPr>
            <a:r>
              <a:rPr lang="vi-VN" dirty="0">
                <a:solidFill>
                  <a:srgbClr val="0070C0"/>
                </a:solidFill>
                <a:latin typeface="Times New Roman" panose="02020603050405020304" pitchFamily="18" charset="0"/>
              </a:rPr>
              <a:t>- Cô làm mẫu lần 2: Chậm kết hợp phân tích động tác:</a:t>
            </a:r>
          </a:p>
          <a:p>
            <a:pPr>
              <a:lnSpc>
                <a:spcPct val="150000"/>
              </a:lnSpc>
            </a:pPr>
            <a:r>
              <a:rPr lang="vi-VN" dirty="0">
                <a:solidFill>
                  <a:srgbClr val="0070C0"/>
                </a:solidFill>
                <a:latin typeface="Times New Roman" panose="02020603050405020304" pitchFamily="18" charset="0"/>
              </a:rPr>
              <a:t>+TTCB: Khuỵu gối trước vạch xuất phát, 2 bàn tay, 2 cẳng chân sát sàn</a:t>
            </a:r>
          </a:p>
          <a:p>
            <a:pPr>
              <a:lnSpc>
                <a:spcPct val="150000"/>
              </a:lnSpc>
            </a:pPr>
            <a:r>
              <a:rPr lang="vi-VN" dirty="0">
                <a:solidFill>
                  <a:srgbClr val="0070C0"/>
                </a:solidFill>
                <a:latin typeface="Times New Roman" panose="02020603050405020304" pitchFamily="18" charset="0"/>
              </a:rPr>
              <a:t>+Bò: Bò bằng tay nọ chân kia, khi bò giữ cho 2 bàn tay, 2 cẳng chân luôn sát sàn, đến cổng cúi thấp lưng xuống bò chui qua sao cho không chạm và làm đổ cổng, bò đến hết đường về chỗ đứng đợi đến lượt</a:t>
            </a:r>
            <a:r>
              <a:rPr lang="vi-VN" dirty="0" smtClean="0">
                <a:solidFill>
                  <a:srgbClr val="0070C0"/>
                </a:solidFill>
                <a:latin typeface="Times New Roman" panose="02020603050405020304" pitchFamily="18" charset="0"/>
              </a:rPr>
              <a:t>.</a:t>
            </a:r>
            <a:endParaRPr lang="vi-VN" b="0" i="0" dirty="0">
              <a:solidFill>
                <a:srgbClr val="0070C0"/>
              </a:solidFill>
              <a:effectLst/>
              <a:latin typeface="Times New Roman" panose="02020603050405020304" pitchFamily="18" charset="0"/>
            </a:endParaRPr>
          </a:p>
        </p:txBody>
      </p:sp>
      <p:pic>
        <p:nvPicPr>
          <p:cNvPr id="2" name="HopeYou-V.A-36405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492332" y="3703523"/>
            <a:ext cx="609600" cy="609600"/>
          </a:xfrm>
          <a:prstGeom prst="rect">
            <a:avLst/>
          </a:prstGeom>
        </p:spPr>
      </p:pic>
    </p:spTree>
    <p:extLst>
      <p:ext uri="{BB962C8B-B14F-4D97-AF65-F5344CB8AC3E}">
        <p14:creationId xmlns:p14="http://schemas.microsoft.com/office/powerpoint/2010/main" val="1602935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90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26" name="图片 25" descr="ea11243b2077ee3abef0a39733d4f91e"/>
          <p:cNvPicPr>
            <a:picLocks noChangeAspect="1"/>
          </p:cNvPicPr>
          <p:nvPr/>
        </p:nvPicPr>
        <p:blipFill>
          <a:blip r:embed="rId8"/>
          <a:stretch>
            <a:fillRect/>
          </a:stretch>
        </p:blipFill>
        <p:spPr>
          <a:xfrm>
            <a:off x="0" y="5372735"/>
            <a:ext cx="10058400" cy="1485265"/>
          </a:xfrm>
          <a:prstGeom prst="rect">
            <a:avLst/>
          </a:prstGeom>
        </p:spPr>
      </p:pic>
      <p:sp>
        <p:nvSpPr>
          <p:cNvPr id="27" name="Rectangle 26"/>
          <p:cNvSpPr/>
          <p:nvPr/>
        </p:nvSpPr>
        <p:spPr>
          <a:xfrm>
            <a:off x="1523122" y="655513"/>
            <a:ext cx="1664302" cy="369332"/>
          </a:xfrm>
          <a:prstGeom prst="rect">
            <a:avLst/>
          </a:prstGeom>
        </p:spPr>
        <p:txBody>
          <a:bodyPr wrap="none">
            <a:spAutoFit/>
          </a:bodyPr>
          <a:lstStyle/>
          <a:p>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Trẻ</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thực</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hiện</a:t>
            </a:r>
            <a:r>
              <a:rPr lang="en-US" i="1" dirty="0">
                <a:solidFill>
                  <a:srgbClr val="0070C0"/>
                </a:solidFill>
                <a:latin typeface="Times New Roman" panose="02020603050405020304" pitchFamily="18" charset="0"/>
              </a:rPr>
              <a:t>:</a:t>
            </a:r>
            <a:endParaRPr lang="en-US" dirty="0">
              <a:solidFill>
                <a:srgbClr val="0070C0"/>
              </a:solidFill>
            </a:endParaRPr>
          </a:p>
        </p:txBody>
      </p:sp>
      <p:pic>
        <p:nvPicPr>
          <p:cNvPr id="44" name="Picture 4"/>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8303642" y="3852630"/>
            <a:ext cx="3888358" cy="3040210"/>
          </a:xfrm>
          <a:prstGeom prst="rect">
            <a:avLst/>
          </a:prstGeom>
        </p:spPr>
      </p:pic>
      <p:pic>
        <p:nvPicPr>
          <p:cNvPr id="45" name="Picture 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3616497" y="5337895"/>
            <a:ext cx="1070648" cy="960907"/>
          </a:xfrm>
          <a:prstGeom prst="rect">
            <a:avLst/>
          </a:prstGeom>
        </p:spPr>
      </p:pic>
      <p:pic>
        <p:nvPicPr>
          <p:cNvPr id="2" name="Romance-Guitar_4d9mq">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204852" y="1544782"/>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 name="组合 1"/>
          <p:cNvGrpSpPr/>
          <p:nvPr/>
        </p:nvGrpSpPr>
        <p:grpSpPr>
          <a:xfrm>
            <a:off x="1185396" y="1713916"/>
            <a:ext cx="9375140" cy="3797935"/>
            <a:chOff x="735" y="2135"/>
            <a:chExt cx="14764" cy="5981"/>
          </a:xfrm>
        </p:grpSpPr>
        <p:pic>
          <p:nvPicPr>
            <p:cNvPr id="22" name="图片 21" descr="2008022008522758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476" y="4470"/>
              <a:ext cx="2086" cy="2086"/>
            </a:xfrm>
            <a:prstGeom prst="rect">
              <a:avLst/>
            </a:prstGeom>
          </p:spPr>
        </p:pic>
        <p:grpSp>
          <p:nvGrpSpPr>
            <p:cNvPr id="25" name="组合 24"/>
            <p:cNvGrpSpPr/>
            <p:nvPr/>
          </p:nvGrpSpPr>
          <p:grpSpPr>
            <a:xfrm>
              <a:off x="735" y="2135"/>
              <a:ext cx="6415" cy="5792"/>
              <a:chOff x="735" y="2135"/>
              <a:chExt cx="6415" cy="5792"/>
            </a:xfrm>
          </p:grpSpPr>
          <p:sp>
            <p:nvSpPr>
              <p:cNvPr id="17" name=" 271"/>
              <p:cNvSpPr/>
              <p:nvPr/>
            </p:nvSpPr>
            <p:spPr>
              <a:xfrm>
                <a:off x="735" y="2135"/>
                <a:ext cx="6415" cy="5792"/>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pic>
            <p:nvPicPr>
              <p:cNvPr id="24" name="图片 23" descr="ueg5jojpevf5dkh"/>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44" y="4505"/>
                <a:ext cx="2091" cy="2091"/>
              </a:xfrm>
              <a:prstGeom prst="rect">
                <a:avLst/>
              </a:prstGeom>
            </p:spPr>
          </p:pic>
        </p:grpSp>
        <p:sp>
          <p:nvSpPr>
            <p:cNvPr id="20" name=" 271"/>
            <p:cNvSpPr/>
            <p:nvPr/>
          </p:nvSpPr>
          <p:spPr>
            <a:xfrm>
              <a:off x="8984" y="2135"/>
              <a:ext cx="6515" cy="5981"/>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grpSp>
      <p:sp>
        <p:nvSpPr>
          <p:cNvPr id="6" name="Rectangle 5"/>
          <p:cNvSpPr/>
          <p:nvPr/>
        </p:nvSpPr>
        <p:spPr>
          <a:xfrm>
            <a:off x="1377978" y="715733"/>
            <a:ext cx="1832553" cy="369332"/>
          </a:xfrm>
          <a:prstGeom prst="rect">
            <a:avLst/>
          </a:prstGeom>
        </p:spPr>
        <p:txBody>
          <a:bodyPr wrap="none">
            <a:spAutoFit/>
          </a:bodyPr>
          <a:lstStyle/>
          <a:p>
            <a:r>
              <a:rPr lang="en-US" i="1" dirty="0">
                <a:solidFill>
                  <a:srgbClr val="0070C0"/>
                </a:solidFill>
                <a:latin typeface="Times New Roman" panose="02020603050405020304" pitchFamily="18" charset="0"/>
              </a:rPr>
              <a:t>* TCVĐ:</a:t>
            </a:r>
            <a:r>
              <a:rPr lang="en-US"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Hái</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quả</a:t>
            </a:r>
            <a:endParaRPr lang="en-US" dirty="0">
              <a:solidFill>
                <a:srgbClr val="0070C0"/>
              </a:solidFill>
            </a:endParaRPr>
          </a:p>
        </p:txBody>
      </p:sp>
      <p:sp>
        <p:nvSpPr>
          <p:cNvPr id="7" name="TextBox 6"/>
          <p:cNvSpPr txBox="1"/>
          <p:nvPr/>
        </p:nvSpPr>
        <p:spPr>
          <a:xfrm>
            <a:off x="2643809" y="2600695"/>
            <a:ext cx="1298799" cy="369332"/>
          </a:xfrm>
          <a:prstGeom prst="rect">
            <a:avLst/>
          </a:prstGeom>
          <a:noFill/>
        </p:spPr>
        <p:txBody>
          <a:bodyPr wrap="square" rtlCol="0">
            <a:spAutoFit/>
          </a:bodyPr>
          <a:lstStyle/>
          <a:p>
            <a:r>
              <a:rPr lang="en-US" dirty="0" err="1" smtClean="0">
                <a:solidFill>
                  <a:srgbClr val="0070C0"/>
                </a:solidFill>
              </a:rPr>
              <a:t>Cách</a:t>
            </a:r>
            <a:r>
              <a:rPr lang="en-US" dirty="0" smtClean="0">
                <a:solidFill>
                  <a:srgbClr val="0070C0"/>
                </a:solidFill>
              </a:rPr>
              <a:t> </a:t>
            </a:r>
            <a:r>
              <a:rPr lang="en-US" dirty="0" err="1" smtClean="0">
                <a:solidFill>
                  <a:srgbClr val="0070C0"/>
                </a:solidFill>
              </a:rPr>
              <a:t>chơi</a:t>
            </a:r>
            <a:r>
              <a:rPr lang="en-US" dirty="0" smtClean="0">
                <a:solidFill>
                  <a:srgbClr val="0070C0"/>
                </a:solidFill>
              </a:rPr>
              <a:t>:</a:t>
            </a:r>
            <a:endParaRPr lang="en-US" dirty="0">
              <a:solidFill>
                <a:srgbClr val="0070C0"/>
              </a:solidFill>
            </a:endParaRPr>
          </a:p>
        </p:txBody>
      </p:sp>
      <p:sp>
        <p:nvSpPr>
          <p:cNvPr id="26" name="TextBox 25"/>
          <p:cNvSpPr txBox="1"/>
          <p:nvPr/>
        </p:nvSpPr>
        <p:spPr>
          <a:xfrm>
            <a:off x="8092043" y="2601891"/>
            <a:ext cx="1238647" cy="369332"/>
          </a:xfrm>
          <a:prstGeom prst="rect">
            <a:avLst/>
          </a:prstGeom>
          <a:noFill/>
        </p:spPr>
        <p:txBody>
          <a:bodyPr wrap="square" rtlCol="0">
            <a:spAutoFit/>
          </a:bodyPr>
          <a:lstStyle/>
          <a:p>
            <a:r>
              <a:rPr lang="en-US" dirty="0" err="1" smtClean="0">
                <a:solidFill>
                  <a:srgbClr val="0070C0"/>
                </a:solidFill>
              </a:rPr>
              <a:t>Luật</a:t>
            </a:r>
            <a:r>
              <a:rPr lang="en-US" dirty="0" smtClean="0">
                <a:solidFill>
                  <a:srgbClr val="0070C0"/>
                </a:solidFill>
              </a:rPr>
              <a:t> </a:t>
            </a:r>
            <a:r>
              <a:rPr lang="en-US" dirty="0" err="1" smtClean="0">
                <a:solidFill>
                  <a:srgbClr val="0070C0"/>
                </a:solidFill>
              </a:rPr>
              <a:t>chơi</a:t>
            </a:r>
            <a:r>
              <a:rPr lang="en-US" dirty="0" smtClean="0">
                <a:solidFill>
                  <a:srgbClr val="0070C0"/>
                </a:solidFill>
              </a:rPr>
              <a:t>:</a:t>
            </a:r>
            <a:endParaRPr lang="en-US" dirty="0">
              <a:solidFill>
                <a:srgbClr val="0070C0"/>
              </a:solidFill>
            </a:endParaRPr>
          </a:p>
        </p:txBody>
      </p:sp>
      <p:pic>
        <p:nvPicPr>
          <p:cNvPr id="4" name="DanceTheducbuoisangRemix-DJ_3dv3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661011" y="1437640"/>
            <a:ext cx="609600" cy="609600"/>
          </a:xfrm>
          <a:prstGeom prst="rect">
            <a:avLst/>
          </a:prstGeom>
        </p:spPr>
      </p:pic>
    </p:spTree>
    <p:extLst>
      <p:ext uri="{BB962C8B-B14F-4D97-AF65-F5344CB8AC3E}">
        <p14:creationId xmlns:p14="http://schemas.microsoft.com/office/powerpoint/2010/main" val="2393932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66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E28A7D-AA35-4002-98CA-51A574429D4C"/>
  <p:tag name="ISPRING_SCORM_RATE_SLIDES" val="1"/>
  <p:tag name="ISPRING_SCORM_PASSING_SCORE" val="100.0000000000"/>
  <p:tag name="ISPRINGONLINEFOLDERID" val="0"/>
  <p:tag name="ISPRINGONLINEFOLDERPATH" val="内容列表"/>
  <p:tag name="ISPRINGCLOUDFOLDERID" val="0"/>
  <p:tag name="ISPRINGCLOUDFOLDERPATH" val="资源库"/>
  <p:tag name="ISPRING_PLAYERS_CUSTOMIZATION" val="UEsDBBQAAgAIAIwRaEl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CMEWhJ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CMEWhJIqekOpUCAABTCgAAIQAAAHVuaXZlcnNhbC9mbGFzaF9za2luX3NldHRpbmdzLnhtbJVWTY/aMBC991cgeid7qLSt5EXqslRaiXZRd7V3JxkSC8eO7AmUf187sYkDCQlESHjmPc+H3zgQvWdi+WU2I4nkUr0DIhOZthZvm7H0aR5XiFIsEikQBC6EVAXl8+XXX/WHRDVyjCUPoKZydjSBNsxD/ZlCcTFuExJZlFScNjKTi5gm+0zJSqSjqeWnEhRnYm8D/HhcrR+HkJxpfEUoOjmtv9tnGqVUoDWko5WcWZzGwKdVf8FpQ92u/oJ2YJrhhAxLmkG3yWN4YXa/m4DwD0dLKDk9gbprc1lW5T0aKZXMbEPvCuI5XNLUjJ8hvDzYZ5RgC7KBRkO49nx7sU8Acj/DuSd2XJXkW9vXiwvBHnrMYYmqAhL5VePTuTy+VWjmA5Y7yrUBhKYWtDVJb2ml/TZdW4v7C0cm0gDkDC3iU/KqgFWTbwDs2lv8avVcXxVhfmdbkKCCgzMGGbbGFvnHtPUKGRhb5DtnKbwJfrqCX3oajj/iZ+oO83b3jRcENcvU1+aX3m1Dbezk6iC2M3hMIVNYapvPByvAHhuJaluTU3SVFBH0wDKKTIrfFhef6mo0iS4cTmr9wiLIkEOf3uoczS0dHli97srRebt6bN4KbXHNeobmEn+aU0Sa5IV5K+n5zPHMlJjGzKN+hr0mDRzUq9jJiZyCqj2oDyn51ChCIoTYurIhsGxGawhOoqAFJOpvMnGb9HVfVEUMam0OjYFXTdfW4HKW5dx88ZPBEdIuYcDZMDE32wnKzqIMDE4BQFWSe8k2i8ZTVBwZhwP4yQ8MdcFDlRFtJDqktp+4gR2GenOWSYJ0F0UrlBDXdfQQPk1esnvlhI4Jmkca67qyztiP3cr+MrPaC0GNwWmps7XxX/fQGO2fyf9QSwMEFAACAAgAjBFoSXjWJgneAgAAxgkAACYAAAB1bml2ZXJzYWwvaHRtbF9wdWJsaXNoaW5nX3NldHRpbmdzLnhtbM1WwU4bMRC95yssVxzJAqWFRpugigSBoCQiaQsnNFk7WQuvvbW9CeHUr+mH9Us6XpOQCBotCKrmkux45s17M+PZxAe3mSQTbqzQqkm361uUcJVoJtS4Sb8Ojjb3KbEOFAOpFW9SpSk5aNXivBhKYdM+dw5dLUEYZRu5a9LUubwRRdPptC5sbvyploVDfFtPdBblhluuHDdRLmGGX26Wc0tbtRohcTB90ayQnAiGFJTw7EAeu0zSKHgNIbkZG10odqilNsSMh036bqv8zH0CUltkXHlttoVGb3YNYEx4OiD74o6TlItxirz3dimZCubSJt3Z9SjoHT1GKbGDBPAohxq1KHcPn3EHDByEx5DP8Vtn54ZgYjMFmUgGeEK8/CZtD66Pr3qdi7OT89PrQbd7NjjpBRJlTLSKE0eriWIkpAuT8EWeGJyDJEXeGDMCaXkcLZvmbiOtVsj5ZzLUEktfRlEyQqZy1qSfjQBJiXAgRbI4dWDG3B0JiRp87HZ9pBx9AAx6kxSM5cuJ5ifWVzFpfdeFZGSmCyLFDSdOE1RUZPgr5WS53GRkdFZaJVhHrBSMk4ngU84OyirdA/4t0RWmyAqMxFHMJXchw49C3JEhH2mDuBwmOLRoFzbg158FnIO1D6Aw57jRPztpd65Pztudyw0vENgEVPJMcGwhz3L3FviA2pXGFFJqrOYSBFYmgcLysj9MsNKtiszKuVOYlE33jSxBsd0C+QRMPEhwtIQqeFXABBTRSs4IJHgprB+hidCFRUsYlgBtX0QwhBKhSqpjXFCYzDBuqqBtbe+83/3wcW//U6Me/f75a3Nt0P2i6Enw2cKmOFy7Khbr4vGdiyN/Q5++7M4U/+qu9y4636pU6rxzOajUn06/Ely3ilf3tIrXRVhOvaXFVIkCbpZxWGO4W6TIhOPsNYfmBY1fv+XDWLxS499Qxdrx/X9FhKfFS33lLR5HT/7NqKF99b9Xq/YHUEsDBBQAAgAIAIwRaEmyb2zyhQEAADAGAAAfAAAAdW5pdmVyc2FsL2h0bWxfc2tpbl9zZXR0aW5ncy5qc42UPW/DIBCG9/wKi65VlKFS2q5NKkXKUKnZqg7YvjhWgEOA3bhR/nsN+bIJNIbFvH783h3W3X6UtItkJHlN9u7ZnT/6Z6eB1daUaXjsv2D2hVGVr3OrE83KHFYlB1YKIB5Snz+9yIcrETImwpmmzae11R0/goH8iAxYqICmA1od0H4C2i4U+LdX2amqY0Wde04rY1CMMxQGhBkLVJw6hjy8u9Ut0IOxBnUHXdMMeqYTt2Lk1fGWy5BLKpolFjhOabYtFFYij8XfNBJU+8O3J7uX6dt82gVYqc3CAPcDz5/tjpNSgdaQx7K8wIymwP4tyEN7xrcFeXRd6tLE05C0gJtbCmGi9RrKGdiZWHqS0QbUECuUlRzwA6XCwt7IEMszypDmpSiO3Gxid5CzyVrbmOG10KeZ3aTXQui10CbQkTw2OAZ0vQk2rvaiLkM9z0KiCInxWeWL9UXs5WP8QWLPXwmhxtBsw9v50M5Ge+eg22dQC7FGK3CqtqBWiKyt6Pte7n7w0eEPUEsDBBQAAgAIAJauh0k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CWrodJ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q6HSX3cB5dZAgAAPQcAACkAAAB1bml2ZXJzYWwvc2tpbl9jdXN0b21pemF0aW9uX3NldHRpbmdzLnhtbJVVXW/bIBR9369A+QGNMfhLSiPZBk+R+jBpq/ZMbJpZdcAC0rUTP36QzEmduU3i+wT3nHu5h+vLQj+3otxpI7ftH2ZaKb5zY1qx0csvACxq2Un1TXHNzX5jvAUE2/L72aMwrel4MwPaMNEw1dzPnlin+exAGUigdY71zhgp7mopDBfmTki1Zd0MvLBu50JV+282v0yUL1zdQHtiNT9PFlwkjJJMw2u57Zl4e5Abebdm9fNGyZ1orjnZr7eeq64Vz0dwlpQ0mcR2rTYrw7cTx6KptytYvbszzZsL9Rw5HVvz7hoFzhjnaT5R4Iz50urWXDxgzzZ8SumP0MJFnrqY0NsnHMNfzRGNQm/T6I69cXXDiWS/629slV7JjZf1hiwDo5Oscb/zEU4Cb59zfEk+04UcI4Uw8TbgFvN3Y2I/Sebno+QQ6GcrGvl7JZ7kP+IwQkrv1csAHGQBaZKnJHUrXOAQJJiGNAWERqXzZYhkqHQ+EsJyMT8LcYireO3GxnTUxXzk/Z+wEporsxINf12iMfq9a1zBV+WUdzi9jLE3O2S1e6kwwDBKImrDHCEUgzIikAQ2SbIkh4AGOAqQLVLfeABGEcxiC5MwQm5VZbGLgmkWA5xgHBIb0tCxQZ4XJCxtgjIIc5eNpllpq6pIggBACBEmNopRVQTAoZGLkaPUC4gIKlBs8yKHKQJVWRUVtpTQuIxAGtI4CCwuChQEJ3FP1b2X67R7dTmDnBcCTl7BpPfUbePmWtQ7pRz4B9+6BjccrJnmK9fH1ePDw6FxHcS/hANCu01X8Ycv5F9QSwMEFAACAAgAlq6HSUbB4VDjCQAAXxcAABcAAAB1bml2ZXJzYWwvdW5pdmVyc2FsLnBuZ+2Y+VdT1xbHL8aCA1NfXQ5MkdoW+roqapQhDAEniiiwrD7L7EQAIzJcQ0iABEsrjlCWtRZTE7BatCREDQTCkOiiGN8jEBBMJAnE94IJcElCDAnCzU1efG3X+7V/AD/cddbe5/M9+6y9zrlnn3MxKSHWbZXXKgAA3OK+2H0QAFB7AGAZa4Wzw7Opc228o3ECD8buBJoHfKYcxvLsmAMxAPCwZrX12HsOe2XBF8kgALj3vPucRPn3TgLA2rm43TGHSjJ0Y1uLUrO8zx875fXDdx8/+GbN9kNJg0MnV97Pydn2wCn48f6UjgeoVWs9ix2dy+3kyDIruir20RenRUawHCN7xpc8PB23F8v5iJ7YzDMvmqGmbAkjPbJ8cU4ewCxbBgCzQ6mYAXE4Zn4GMjRMLpi0xmtOAOBHr6NJO/wuZQjKNpCWA0AJC+/uMMe7yB+QHBMumWnWNpAT0+UrHAO8TJfsSmREXPR+p+sUahq63geA+t1XHNznxx3anPc3AUD05fWO7pTfHILBD/cCQMXarY7gLRfeoXuW0CV0CV1Cl9AldAldQpfQJXQJXUKX0L+G1q6OLLXMpMiL59687msKSGRYm3COG9507+V1MgaOZuPolLckOLvVANkgjtAm4iHFdYglr5PfL6Uyyy2jOB6bOqWjTGdPBAueHoCRueHE7KAA4PGmtZvW/VjZlwzW1/HQiEWRbz+FSTrARM0aNf10aFhNVV7l67PX34SsL5qO0Dz2YkpYiuNdVGRxIjqcGdJo4nNV8mDcOkyOmGc22vhxixv4VzmFZ4R8Fmjj4mEbGQA+Pj7hDHqGuTSCWJe6XOaYT1IjSkrOOorzvGXqmLCW0MBuA+pp175tlYNlZT4+eIChOBXFiCkewxPupcD9kh7K6wKp7dcBJs22waXp9YjkWSf1Kt8VUoNwf1YGTnL+Q6D+0BXl0e7+yef+ePdf51GKL7sOnqVpgsPGi7mauVDWgAg6/NOGNGnStp5eeTaLWbUhtJqzKBZKxniN1L3jZoJYZAIpw1RCqNwbiK5bzx/ERh9QFJv2W237y7e5/Ad6sUKf0aGTJp318dSo1Ue3Sm19WEmL/cAu0X1m7TzidUNPGp53AWYv9D77Vup0Ss4L9/ter4ku4Xlf0B9xCIEiH8/nf8jiXWrTsXajIFP9HDmotv2UAh2OA14l/KkUp95O0GFQQ9bNsYvpf9NLfU7rKydt4XuG5yuHENKlYq6dAo9+JTRg8m7JivSkSwPIlS6DrP2s0CNyTT9xy408Qc3TmI3sp5ATEPXdeoOyML1D18A/GXjznHaEiWWgdObV+j7j0eudW2UmVxeIV6c47hYFbsG29bmyCQXpLvfAjvNVCKgpsxw74VyLgNWV/9T/wqwlLXiZwIVMwQ2PHWv6s25CpMwQJITITCgP4h6kHRGZv2tGAYGe6lvhzfFtkdvBCr57cGJdZf+ITKGpPoPFnZGkyQhs/5w8esxJNvm9E2bE43PWuVw2wktFiVlhkSEFYh1jsUTG2arlO7PjBTfAytH0ur5glDzFVLiYfzTjfmrlGNV77O4C1tQt3qdINJOIaWD42LzOaRDPqMDK7ZNDEfz2fLroZ7Jr5DjOAM9oCgm3RMaHeWJyPw8UrZjPFdzgXylNVakpt4mbRdbwOh00FgSbQzVljRI1ZAuLRc92XDAO+MruKipEJ9x8uZrqLToMPnBM5soihW0R+77x+jBbp5AKZVN5yQT0U21pO8ffs37ofqtzJTkitNUSsD+Rbb6jpewPG2/kBETKHhsb2K0en5jedrUhD+F2PBwRJZGje/DRN1uba0BIaXzse/nPeMcYuSmE7sjZ77+Egg2hEraaCk/l1bUy9ig5dPVnPwJKRjIUXS7e0tK2Y42uJgTz2DEl1jG8lBoVC63kIId/XFAmgzihAfZntwr7bSNJLbwACNQUSU689FpV06PqoErSSfOBT8NJaTfOoPyqzNMSpZERPpkp2czeQWKB2aUKya+3Ugml2O7PRW2HxZg8MLmqbchJeTVZhHpjnu4v++n87a35YcxW52+Tte4zsqYAGGhxfqBG7FUtHGKdKivQC6KkwWhOz7FACtS+ecw5wp3Qj4qXC2byA+jEI5J7v48eb9p4auOy9nCupjDLfUDkVaxZeX9UgG6RxCCheu5AALvc8yvOZjZs3rE94g4JJb7Zh1Up0gTkZW9Gks6miZ7g3b7mWo4wis/fbquGnuc9Vj/4B0WTE6KQBeU1X7eUZmqlckaCQZEn3Ok8ODOSQvvoqG8L5xxe6rradKYKsZWYw9pVOs4y9rFTCVowe2zOYoSDCQIDka8tYnhdsvSFVScW6fPpdB3M602akzp2j1uJjxQ7fpHxyG8//q7OAClTFMNT5TddJOSKMAFl4sVHFSQMgXY3x/dtEFRfHnmuzfkb9QkZi+5I0mcBIE4wjiVZV+eh5SximDR8h0bFlRK5tm5axiPhAarUBh/q66C67VF0nPWeDWWFv/gy6D6a3bZBnCu3CQb+twzKkz18uJYnOQlalQhxah9lgS4TooYcluhndSazc+IxldY79VwkhLcT0quR64xke1ZgCm1LjmWs6on6Wsn/82T/thV58smo/eVOyi9TPHb2Mpm8jU3jDMMtmdmmV9vsGR5f5dKAATpRXxHhtgdi53Ol9VsI+hptV7VUe9W8aogVr/q0kInXqUy2t6U+jly1iwcxMknauhPdvQXpevUH9D+CeQzdyKSSzY5zKAMxitBlJ6lWo6iEXoSzZIsT3PaCVV3uVu2cgOpP1N+TyQ44NnMnz2MvvA9eVjDuc4XpnaDZSLPUwePdkhjbnPnlDjTzEW3cdWUT59y//esMUEm5WDH5C+cIGQ93uMZyJWkBJqMxTkyMglOdZWY42vm3P357u97qOw3NVNuClmAyFsLWJPtsj4exnl5lKCktomkGCtz8uJoNd/iYdClcK+swzGdIgGCSNFfBGjH0pIWIrltQwOa1m2gL000cG9EzMk+lHU7EdS++OyVb0egqhDdh67+2CkJGG6WuCVAWXCyKKWK3BAEFD9cvxGMv+IkQwYKG3o72UBnfoZ9tM22DbcUdySYDOQ7xF/S+2hW6w7N/H4wC1l2uFd6pnCxUSpLmjNjxHwBg5GKtUGzw9PW4XSM8MqED0W0IbzlQf/DKaU3Q92zU5JzsXxp2pIpmR3DuLQslPvmJADD92zPabO+6zDTkTV+QsYJepZtX0WraPgWAw3+pFumx1sSqnR2+WD3Fj2KZSVb++fjLyRRW//74C5Enp3UUm5WsdJivHt4My5Gak7ZDjjqkMNahFOE1zFab3yV8N8U8PT013Gi85qhvoooxBrHSZCcSzbi/r1lNiL/8usHhBuL2JOxu3nn06/8CUEsDBBQAAgAIAJauh0ltURk7SgAAAGoAAAAbAAAAdW5pdmVyc2FsL3VuaXZlcnNhbC5wbmcueG1ss7GvyM1RKEstKs7Mz7NVMtQzULK34+WyKShKLctMLVeoAIoZ6RlAgJJCJSq3PDOlJMNWycLQGCGWkZqZnlFiq2RmaAAX1AcaCQBQSwECAAAUAAIACACMEWhJWn+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wCAACICAAAFAAAAAAAAAABAAAAAAAAEQAAdW5pdmVyc2FsL3BsYXllci54bWxQSwECAAAUAAIACACWrodJfdwHl1kCAAA9BwAAKQAAAAAAAAABAAAAAAAeFAAAdW5pdmVyc2FsL3NraW5fY3VzdG9taXphdGlvbl9zZXR0aW5ncy54bWxQSwECAAAUAAIACACWrodJRsHhUOMJAABfFwAAFwAAAAAAAAAAAAAAAAC+FgAAdW5pdmVyc2FsL3VuaXZlcnNhbC5wbmdQSwECAAAUAAIACACWrodJbVEZO0oAAABqAAAAGwAAAAAAAAABAAAAAADWIAAAdW5pdmVyc2FsL3VuaXZlcnNhbC5wbmcueG1sUEsFBgAAAAALAAsASQMAAFkhAAAAAA=="/>
  <p:tag name="ISPRING_PRESENTATION_TITLE" val="儿童卡通教育说课通用动态PPT课件"/>
  <p:tag name="ISPRING_RESOURCE_PATHS_HASH_PRESENTER" val="c5788521c182d403fec4d4179d2c153b7822c8"/>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TotalTime>
  <Words>262</Words>
  <Application>Microsoft Office PowerPoint</Application>
  <PresentationFormat>Widescreen</PresentationFormat>
  <Paragraphs>63</Paragraphs>
  <Slides>12</Slides>
  <Notes>12</Notes>
  <HiddenSlides>0</HiddenSlides>
  <MMClips>6</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微软雅黑</vt:lpstr>
      <vt:lpstr>宋体</vt:lpstr>
      <vt:lpstr>Arial</vt:lpstr>
      <vt:lpstr>Calibri</vt:lpstr>
      <vt:lpstr>Calibri Light</vt:lpstr>
      <vt:lpstr>Lato</vt:lpstr>
      <vt:lpstr>Lucida Calligraphy</vt:lpstr>
      <vt:lpstr>Times New Roman</vt:lpstr>
      <vt:lpstr>方正正大黑简体</vt:lpstr>
      <vt:lpstr>锐字工房洪荒之光中黑简1.0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第一PPT</dc:creator>
  <cp:keywords>www.1ppt.com</cp:keywords>
  <dc:description>www.1ppt.com</dc:description>
  <cp:lastModifiedBy>Admin</cp:lastModifiedBy>
  <cp:revision>47</cp:revision>
  <dcterms:created xsi:type="dcterms:W3CDTF">2015-05-05T08:02:00Z</dcterms:created>
  <dcterms:modified xsi:type="dcterms:W3CDTF">2022-06-11T10:39:58Z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