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8" r:id="rId2"/>
    <p:sldId id="264" r:id="rId3"/>
    <p:sldId id="265" r:id="rId4"/>
    <p:sldId id="279" r:id="rId5"/>
    <p:sldId id="282" r:id="rId6"/>
    <p:sldId id="283" r:id="rId7"/>
    <p:sldId id="270" r:id="rId8"/>
    <p:sldId id="259" r:id="rId9"/>
    <p:sldId id="281" r:id="rId10"/>
    <p:sldId id="271" r:id="rId11"/>
    <p:sldId id="266" r:id="rId12"/>
    <p:sldId id="256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9001F"/>
    <a:srgbClr val="9717BC"/>
    <a:srgbClr val="007EC3"/>
    <a:srgbClr val="ED1C24"/>
    <a:srgbClr val="890A03"/>
    <a:srgbClr val="93278F"/>
    <a:srgbClr val="01585C"/>
    <a:srgbClr val="491100"/>
    <a:srgbClr val="6C3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2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A3E2A-7D86-498F-9D9C-BDB42C07FBD4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81348-C329-4190-995C-758421D3B6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36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80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50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198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65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64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38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651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790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35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81348-C329-4190-995C-758421D3B65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670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8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0.jpeg"/><Relationship Id="rId18" Type="http://schemas.openxmlformats.org/officeDocument/2006/relationships/image" Target="../media/image35.png"/><Relationship Id="rId3" Type="http://schemas.openxmlformats.org/officeDocument/2006/relationships/tags" Target="../tags/tag4.xml"/><Relationship Id="rId21" Type="http://schemas.openxmlformats.org/officeDocument/2006/relationships/image" Target="../media/image38.png"/><Relationship Id="rId7" Type="http://schemas.openxmlformats.org/officeDocument/2006/relationships/tags" Target="../tags/tag8.xml"/><Relationship Id="rId12" Type="http://schemas.openxmlformats.org/officeDocument/2006/relationships/notesSlide" Target="../notesSlides/notesSlide10.xml"/><Relationship Id="rId17" Type="http://schemas.openxmlformats.org/officeDocument/2006/relationships/image" Target="../media/image34.png"/><Relationship Id="rId2" Type="http://schemas.openxmlformats.org/officeDocument/2006/relationships/tags" Target="../tags/tag3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image" Target="../media/image32.png"/><Relationship Id="rId10" Type="http://schemas.microsoft.com/office/2007/relationships/media" Target="../media/media2.mp3"/><Relationship Id="rId19" Type="http://schemas.openxmlformats.org/officeDocument/2006/relationships/image" Target="../media/image36.png"/><Relationship Id="rId4" Type="http://schemas.openxmlformats.org/officeDocument/2006/relationships/tags" Target="../tags/tag5.xml"/><Relationship Id="rId9" Type="http://schemas.openxmlformats.org/officeDocument/2006/relationships/audio" Target="NULL" TargetMode="External"/><Relationship Id="rId1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4.jpg"/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12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22.jpg"/><Relationship Id="rId5" Type="http://schemas.openxmlformats.org/officeDocument/2006/relationships/image" Target="../media/image7.png"/><Relationship Id="rId10" Type="http://schemas.openxmlformats.org/officeDocument/2006/relationships/image" Target="../media/image21.jp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8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062" y="4675081"/>
            <a:ext cx="2168341" cy="19341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46" y="1055504"/>
            <a:ext cx="1123810" cy="657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80" y="1498712"/>
            <a:ext cx="1923809" cy="135238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32" y="3854500"/>
            <a:ext cx="466667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365" y="5549883"/>
            <a:ext cx="638096" cy="638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926" y="3854500"/>
            <a:ext cx="571429" cy="5714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10" y="6017026"/>
            <a:ext cx="690884" cy="5921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831" y="2452733"/>
            <a:ext cx="428572" cy="4952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403" y="5400703"/>
            <a:ext cx="342857" cy="34285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164457" y="7141029"/>
            <a:ext cx="145142" cy="145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18"/>
          <p:cNvSpPr/>
          <p:nvPr/>
        </p:nvSpPr>
        <p:spPr>
          <a:xfrm>
            <a:off x="3130856" y="40917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</p:txBody>
      </p:sp>
      <p:pic>
        <p:nvPicPr>
          <p:cNvPr id="20" name="Picture 3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480304" y="1068151"/>
            <a:ext cx="1231392" cy="119525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388856" y="2422314"/>
            <a:ext cx="3158685" cy="545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038"/>
              </a:lnSpc>
            </a:pPr>
            <a:r>
              <a:rPr lang="en-US" sz="2400" spc="73" dirty="0">
                <a:solidFill>
                  <a:srgbClr val="F46E16"/>
                </a:solidFill>
                <a:latin typeface="Showcard Gothic" panose="04020904020102020604" pitchFamily="82" charset="0"/>
              </a:rPr>
              <a:t>NHẬN BIẾT TẬP NÓI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677494" y="3239967"/>
            <a:ext cx="458141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spc="83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000" b="1" spc="83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000" b="1" spc="83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pc="83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2000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15-20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24-36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spc="83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spc="83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b="1" spc="83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60484" y="6017026"/>
            <a:ext cx="2481192" cy="669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491"/>
              </a:lnSpc>
            </a:pPr>
            <a:r>
              <a:rPr lang="en-US" spc="32" dirty="0" err="1">
                <a:solidFill>
                  <a:schemeClr val="accent2">
                    <a:lumMod val="75000"/>
                  </a:schemeClr>
                </a:solidFill>
                <a:latin typeface="DM Sans"/>
              </a:rPr>
              <a:t>Năm</a:t>
            </a:r>
            <a:r>
              <a:rPr lang="en-US" spc="32" dirty="0">
                <a:solidFill>
                  <a:schemeClr val="accent2">
                    <a:lumMod val="75000"/>
                  </a:schemeClr>
                </a:solidFill>
                <a:latin typeface="DM Sans"/>
              </a:rPr>
              <a:t> </a:t>
            </a:r>
            <a:r>
              <a:rPr lang="en-US" spc="32" dirty="0" err="1">
                <a:solidFill>
                  <a:schemeClr val="accent2">
                    <a:lumMod val="75000"/>
                  </a:schemeClr>
                </a:solidFill>
                <a:latin typeface="DM Sans"/>
              </a:rPr>
              <a:t>học</a:t>
            </a:r>
            <a:r>
              <a:rPr lang="en-US" spc="32" dirty="0">
                <a:solidFill>
                  <a:schemeClr val="accent2">
                    <a:lumMod val="75000"/>
                  </a:schemeClr>
                </a:solidFill>
                <a:latin typeface="DM Sans"/>
              </a:rPr>
              <a:t> 2021 - 2022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0"/>
            <a:ext cx="10182578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611602" y="1133204"/>
            <a:ext cx="1750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GIÁO DỤC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4089" y="1594869"/>
            <a:ext cx="61411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lành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vi-VN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yêu quý và chăm sóc bể cá không được vứt rác vào bể cá.</a:t>
            </a:r>
            <a:endParaRPr lang="en-US" sz="36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934" y="3668780"/>
            <a:ext cx="217696" cy="2915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188" y="3543666"/>
            <a:ext cx="1282413" cy="17177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21" y="1510787"/>
            <a:ext cx="1620283" cy="21703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19780" y="952582"/>
            <a:ext cx="34374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Trò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chơi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: Ai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nhanh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nhất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 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02188" y="1950049"/>
            <a:ext cx="50542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Cách</a:t>
            </a:r>
            <a:r>
              <a:rPr lang="en-US" altLang="zh-CN" b="1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chơi</a:t>
            </a:r>
            <a:r>
              <a:rPr lang="en-US" altLang="zh-CN" b="1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50000"/>
              </a:lnSpc>
            </a:pP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Trẻ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chọn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lô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tô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đồ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dùng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nhà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bếp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theo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yêu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cầu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của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cô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华康娃娃体W5(P)" panose="040B0500000000000000" pitchFamily="8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43394" y="394087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Luật</a:t>
            </a:r>
            <a:r>
              <a:rPr lang="en-US" altLang="zh-CN" b="1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chơi</a:t>
            </a:r>
            <a:r>
              <a:rPr lang="en-US" altLang="zh-CN" b="1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: 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Ai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tìm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đúng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và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nhanh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hơn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là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người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chiến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>
                <a:solidFill>
                  <a:srgbClr val="00B0F0"/>
                </a:solidFill>
                <a:latin typeface="Times New Roman" panose="02020603050405020304" pitchFamily="18" charset="0"/>
                <a:ea typeface="华康娃娃体W5(P)" panose="040B0500000000000000" pitchFamily="82" charset="-122"/>
                <a:cs typeface="Times New Roman" panose="02020603050405020304" pitchFamily="18" charset="0"/>
              </a:rPr>
              <a:t>thắng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华康娃娃体W5(P)" panose="040B0500000000000000" pitchFamily="8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bg 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9519"/>
            <a:ext cx="12192000" cy="8816051"/>
          </a:xfrm>
          <a:prstGeom prst="rect">
            <a:avLst/>
          </a:prstGeom>
        </p:spPr>
      </p:pic>
      <p:pic>
        <p:nvPicPr>
          <p:cNvPr id="3" name="PA_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1" t="35741" r="76042" b="33519"/>
          <a:stretch>
            <a:fillRect/>
          </a:stretch>
        </p:blipFill>
        <p:spPr>
          <a:xfrm>
            <a:off x="1041400" y="2451100"/>
            <a:ext cx="1879600" cy="2108200"/>
          </a:xfrm>
          <a:prstGeom prst="rect">
            <a:avLst/>
          </a:prstGeom>
        </p:spPr>
      </p:pic>
      <p:pic>
        <p:nvPicPr>
          <p:cNvPr id="4" name="PA_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9" t="9259" r="56875" b="50556"/>
          <a:stretch>
            <a:fillRect/>
          </a:stretch>
        </p:blipFill>
        <p:spPr>
          <a:xfrm>
            <a:off x="2374900" y="635000"/>
            <a:ext cx="2882900" cy="2755900"/>
          </a:xfrm>
          <a:prstGeom prst="rect">
            <a:avLst/>
          </a:prstGeom>
        </p:spPr>
      </p:pic>
      <p:pic>
        <p:nvPicPr>
          <p:cNvPr id="5" name="PA_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7407" r="44479" b="52037"/>
          <a:stretch>
            <a:fillRect/>
          </a:stretch>
        </p:blipFill>
        <p:spPr>
          <a:xfrm>
            <a:off x="4572000" y="508000"/>
            <a:ext cx="2197100" cy="2781300"/>
          </a:xfrm>
          <a:prstGeom prst="rect">
            <a:avLst/>
          </a:prstGeom>
        </p:spPr>
      </p:pic>
      <p:pic>
        <p:nvPicPr>
          <p:cNvPr id="6" name="PA_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96" t="15926" r="33646" b="54630"/>
          <a:stretch>
            <a:fillRect/>
          </a:stretch>
        </p:blipFill>
        <p:spPr>
          <a:xfrm>
            <a:off x="6388100" y="1092200"/>
            <a:ext cx="1701800" cy="2019300"/>
          </a:xfrm>
          <a:prstGeom prst="rect">
            <a:avLst/>
          </a:prstGeom>
        </p:spPr>
      </p:pic>
      <p:pic>
        <p:nvPicPr>
          <p:cNvPr id="8" name="PA_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33" t="27408" r="7708" b="42222"/>
          <a:stretch>
            <a:fillRect/>
          </a:stretch>
        </p:blipFill>
        <p:spPr>
          <a:xfrm>
            <a:off x="9550400" y="1879600"/>
            <a:ext cx="1701800" cy="2082800"/>
          </a:xfrm>
          <a:prstGeom prst="rect">
            <a:avLst/>
          </a:prstGeom>
        </p:spPr>
      </p:pic>
      <p:pic>
        <p:nvPicPr>
          <p:cNvPr id="7" name="PA_5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50" t="14444" r="19688" b="50000"/>
          <a:stretch>
            <a:fillRect/>
          </a:stretch>
        </p:blipFill>
        <p:spPr>
          <a:xfrm>
            <a:off x="7772400" y="990600"/>
            <a:ext cx="2019300" cy="2438400"/>
          </a:xfrm>
          <a:prstGeom prst="rect">
            <a:avLst/>
          </a:prstGeom>
        </p:spPr>
      </p:pic>
      <p:pic>
        <p:nvPicPr>
          <p:cNvPr id="9" name="PA_kids_shadow" hidden="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PA_少儿歌曲 - 幼儿园里朋友多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trim st="3205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3716000" y="-1854200"/>
            <a:ext cx="609600" cy="6096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47477" y="508000"/>
            <a:ext cx="1921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80299" y="3322658"/>
            <a:ext cx="65553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accent2">
                    <a:lumMod val="75000"/>
                  </a:schemeClr>
                </a:solidFill>
                <a:latin typeface="Georgia" panose="02040502050405020303" pitchFamily="18" charset="0"/>
              </a:rPr>
              <a:t>CHÚC CÁC CON CHĂM NGOAN HỌC GIỎI!</a:t>
            </a:r>
            <a:endParaRPr lang="en-US" sz="6000" dirty="0">
              <a:solidFill>
                <a:schemeClr val="accent2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xit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12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382" y="1467556"/>
            <a:ext cx="5007244" cy="45889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25560" y="399534"/>
            <a:ext cx="2740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</a:rPr>
              <a:t>:</a:t>
            </a:r>
            <a:endParaRPr lang="vi-VN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77560" y="126709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C000"/>
                </a:solidFill>
                <a:latin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Kiến</a:t>
            </a:r>
            <a:r>
              <a:rPr lang="en-US" b="1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thức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gọi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đúng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tên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: Con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Biết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số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đặc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điểm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cấu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tạo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điều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kiện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sống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lợi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ích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*</a:t>
            </a:r>
            <a:r>
              <a:rPr lang="en-US" b="1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Kỹ</a:t>
            </a:r>
            <a:r>
              <a:rPr lang="en-US" b="1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năng</a:t>
            </a:r>
            <a:r>
              <a:rPr lang="en-US" b="1" dirty="0">
                <a:solidFill>
                  <a:srgbClr val="FFC000"/>
                </a:solidFill>
                <a:latin typeface="Times New Roman" panose="02020603050405020304" pitchFamily="18" charset="0"/>
              </a:rPr>
              <a:t>: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-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phát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âm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đúng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: Con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gọi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tên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số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loài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khác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Chọn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đúng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vật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theo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yêu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cầu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C000"/>
                </a:solidFill>
                <a:latin typeface="Times New Roman" panose="02020603050405020304" pitchFamily="18" charset="0"/>
              </a:rPr>
              <a:t>*</a:t>
            </a:r>
            <a:r>
              <a:rPr lang="en-US" b="1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Thái</a:t>
            </a:r>
            <a:r>
              <a:rPr lang="en-US" b="1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độ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hứng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thú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 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tham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vào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hoạt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động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.</a:t>
            </a:r>
          </a:p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Giáo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dục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trẻ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biết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yêu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quý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chăm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sóc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bể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cá</a:t>
            </a:r>
            <a:endParaRPr lang="en-US" b="0" i="0" dirty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-2.22222E-6 L 0.03672 -2.22222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385642"/>
            <a:ext cx="3668889" cy="408382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351808" y="636599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CHUẨN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BỊ:</a:t>
            </a:r>
            <a:endParaRPr lang="vi-VN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05868" y="1792450"/>
            <a:ext cx="5294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</a:rPr>
              <a:t>* Đồ dùng của cô: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- Nhạc bài hát: “Cá vàng bơi”.</a:t>
            </a:r>
          </a:p>
          <a:p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Powerpoint con cá vàng, và 1 số con cá khác</a:t>
            </a: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Hệ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thống câu hỏi ĐT</a:t>
            </a: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.</a:t>
            </a:r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en-US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</a:rPr>
              <a:t>*Đồ dùng của trẻ: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- Mỗi trẻ 1 rổ lô tô con cá vàng và một số con cá khác.</a:t>
            </a:r>
          </a:p>
          <a:p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- Chỗ cho trẻ.</a:t>
            </a:r>
            <a:endParaRPr lang="vi-VN" b="0" i="0" dirty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3.7037E-6 L -0.07761 3.7037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029" y="636601"/>
            <a:ext cx="2232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CÁCH TIẾN HÀNH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6623" y="1130111"/>
            <a:ext cx="660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</a:rPr>
              <a:t>1. Ổn định tổ chức: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- Cô và trẻ  hát bài: “Cá vàng bơi” và trò chuyện dẫn dắt vào bài.</a:t>
            </a:r>
            <a:endParaRPr lang="vi-VN" b="0" i="0" dirty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623" y="3015355"/>
            <a:ext cx="2729136" cy="3080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91667E-6 -2.22222E-6 L 0.03672 -2.22222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á Vàng Bơi - Hai Vây Xinh Xinh - Nhạc Thiếu Nh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6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1552" y="465290"/>
            <a:ext cx="3676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>2. Phương pháp, hình thức tổ chức: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01552" y="881000"/>
            <a:ext cx="39228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*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Quan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sát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đàm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thoại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về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cá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C000"/>
                </a:solidFill>
                <a:latin typeface="Times New Roman" panose="02020603050405020304" pitchFamily="18" charset="0"/>
              </a:rPr>
              <a:t>vàng</a:t>
            </a:r>
            <a:r>
              <a:rPr lang="en-US" dirty="0">
                <a:solidFill>
                  <a:srgbClr val="FFC000"/>
                </a:solidFill>
                <a:latin typeface="Times New Roman" panose="02020603050405020304" pitchFamily="18" charset="0"/>
              </a:rPr>
              <a:t>:</a:t>
            </a: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506" y="2202979"/>
            <a:ext cx="5075162" cy="305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4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-3.7037E-6 L 0.03671 -3.7037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110" y="1388532"/>
            <a:ext cx="6163734" cy="41881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061155" y="1497461"/>
            <a:ext cx="44139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Đây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là con gì? </a:t>
            </a:r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Vì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sao lại được gọi là cá vàng? </a:t>
            </a:r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Con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cá vàng này trông như thế nào</a:t>
            </a: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?</a:t>
            </a:r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Con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cá vàng sống ở đâu? 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en-US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Đây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là gì</a:t>
            </a: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?</a:t>
            </a:r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Con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cá vàng 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di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</a:rPr>
              <a:t>chuyển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</a:rPr>
              <a:t>bằng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</a:rPr>
              <a:t>cách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Times New Roman" panose="02020603050405020304" pitchFamily="18" charset="0"/>
              </a:rPr>
              <a:t>nào</a:t>
            </a:r>
            <a:r>
              <a:rPr lang="en-US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?</a:t>
            </a:r>
          </a:p>
          <a:p>
            <a:endParaRPr lang="vi-VN" dirty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Nuôi </a:t>
            </a:r>
            <a:r>
              <a:rPr lang="vi-VN" dirty="0">
                <a:solidFill>
                  <a:srgbClr val="FFC000"/>
                </a:solidFill>
                <a:latin typeface="Times New Roman" panose="02020603050405020304" pitchFamily="18" charset="0"/>
              </a:rPr>
              <a:t>cá vàng để làm gì</a:t>
            </a:r>
            <a:r>
              <a:rPr lang="vi-VN" dirty="0" smtClean="0">
                <a:solidFill>
                  <a:srgbClr val="FFC000"/>
                </a:solidFill>
                <a:latin typeface="Times New Roman" panose="02020603050405020304" pitchFamily="18" charset="0"/>
              </a:rPr>
              <a:t>?</a:t>
            </a:r>
            <a:endParaRPr lang="en-US" dirty="0" smtClean="0">
              <a:solidFill>
                <a:srgbClr val="FFC000"/>
              </a:solidFill>
              <a:latin typeface="Times New Roman" panose="02020603050405020304" pitchFamily="18" charset="0"/>
            </a:endParaRPr>
          </a:p>
          <a:p>
            <a:endParaRPr lang="vi-VN" b="0" i="0" dirty="0">
              <a:solidFill>
                <a:srgbClr val="FFC00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822" y="2223238"/>
            <a:ext cx="3454400" cy="23029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354" y="456553"/>
            <a:ext cx="2433101" cy="24214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3" y="3740854"/>
            <a:ext cx="3420534" cy="22803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747" y="4063999"/>
            <a:ext cx="3131538" cy="19572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3833" y="6014153"/>
            <a:ext cx="3691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Cá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vàng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ăn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thức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ăn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viên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công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nghiệp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91393" y="6021210"/>
            <a:ext cx="2413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Cá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vàng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nuôi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làm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cảnh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91393" y="3005373"/>
            <a:ext cx="2619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Cá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vàng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sống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ở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dưới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nước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2400" y="733778"/>
            <a:ext cx="5497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Chúng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mình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cùng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tìm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hiểu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về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nơi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sống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thức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ăn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và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lợi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ích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của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cá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vàng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7823200" y="2144889"/>
            <a:ext cx="968193" cy="5870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473244" y="4368800"/>
            <a:ext cx="834052" cy="6738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3753426" y="4343829"/>
            <a:ext cx="1333586" cy="9475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47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32" y="3854500"/>
            <a:ext cx="466667" cy="590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365" y="5549883"/>
            <a:ext cx="638096" cy="6380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7926" y="3854500"/>
            <a:ext cx="571429" cy="5714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10" y="6017026"/>
            <a:ext cx="690884" cy="5921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831" y="2452733"/>
            <a:ext cx="428572" cy="4952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403" y="5400703"/>
            <a:ext cx="342857" cy="34285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164457" y="7141029"/>
            <a:ext cx="145142" cy="145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177" y="477870"/>
            <a:ext cx="2869083" cy="247010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507" y="3854500"/>
            <a:ext cx="3685753" cy="245908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200275" y="2566456"/>
            <a:ext cx="1544918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Cá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xiêm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rồng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07993" y="5798957"/>
            <a:ext cx="1544918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Cá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hồng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két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8" y="4444977"/>
            <a:ext cx="2906246" cy="179369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73767" y="5791998"/>
            <a:ext cx="1857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Cá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phượng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hoàng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292" y="4215867"/>
            <a:ext cx="3392819" cy="236967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940783" y="6122361"/>
            <a:ext cx="1840970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Cá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thần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tiên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hồng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05" y="771934"/>
            <a:ext cx="4194163" cy="275213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050128" y="3126156"/>
            <a:ext cx="811140" cy="38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Cá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đĩa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7244" y="1712920"/>
            <a:ext cx="32593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C000"/>
                </a:solidFill>
              </a:rPr>
              <a:t>Mời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chúng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mình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cùng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chiêm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ngưỡng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những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chú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cá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cảnh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đậy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màu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sắc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sặc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sỡ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52283" y="1271540"/>
            <a:ext cx="1289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*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Mở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</a:rPr>
              <a:t>rộng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简约儿童教育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425</Words>
  <Application>Microsoft Office PowerPoint</Application>
  <PresentationFormat>Widescreen</PresentationFormat>
  <Paragraphs>76</Paragraphs>
  <Slides>12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宋体</vt:lpstr>
      <vt:lpstr>Arial</vt:lpstr>
      <vt:lpstr>Calibri</vt:lpstr>
      <vt:lpstr>DM Sans</vt:lpstr>
      <vt:lpstr>Georgia</vt:lpstr>
      <vt:lpstr>Showcard Gothic</vt:lpstr>
      <vt:lpstr>Times New Roman</vt:lpstr>
      <vt:lpstr>华康娃娃体W5(P)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卡通简约儿童教育PPT模板</dc:title>
  <dc:creator>Http://Dian1.taobao.com</dc:creator>
  <dc:description>Http://Dian1.taobao.com</dc:description>
  <cp:lastModifiedBy>Admin</cp:lastModifiedBy>
  <cp:revision>23</cp:revision>
  <dcterms:created xsi:type="dcterms:W3CDTF">2015-11-23T01:37:00Z</dcterms:created>
  <dcterms:modified xsi:type="dcterms:W3CDTF">2022-06-10T04:20:55Z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