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81" r:id="rId3"/>
    <p:sldId id="282" r:id="rId4"/>
    <p:sldId id="283" r:id="rId5"/>
    <p:sldId id="284" r:id="rId6"/>
    <p:sldId id="267" r:id="rId7"/>
    <p:sldId id="257" r:id="rId8"/>
    <p:sldId id="279" r:id="rId9"/>
    <p:sldId id="262" r:id="rId10"/>
    <p:sldId id="285" r:id="rId11"/>
    <p:sldId id="264" r:id="rId12"/>
    <p:sldId id="286" r:id="rId13"/>
    <p:sldId id="27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8" d="100"/>
          <a:sy n="68" d="100"/>
        </p:scale>
        <p:origin x="720"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375097F-ACE8-491B-A8F8-E38CE44953C5}"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8C5CE9-5A6A-45FB-8B4D-B3313ECD31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83066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1A98ACE-3BA6-41E9-B55C-A7FFB0FEB40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3477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95B6F41-A031-480F-9193-E72D59BBD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33445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277D2D-80E9-4DE1-B986-F0E89EEFF1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806891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5F7268D-BF73-4758-83A8-CCB0DB8D642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7461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6D3837D-6268-4CF7-8A40-A9E31434008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339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807092C-7515-439D-B6D2-BC725AEDE0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87795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0CE1B66-742B-4E3B-A2FB-A7B28AD4EEE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34878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319496A-142A-4DB7-AD4A-9D064842A9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47940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670C19-B56B-4C15-90F9-18CB52B4CD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74402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F8178D-F7B2-421D-AB35-0A2754C918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9282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75097F-ACE8-491B-A8F8-E38CE44953C5}"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75097F-ACE8-491B-A8F8-E38CE44953C5}"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75097F-ACE8-491B-A8F8-E38CE44953C5}" type="datetimeFigureOut">
              <a:rPr lang="en-US" smtClean="0"/>
              <a:pPr/>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75097F-ACE8-491B-A8F8-E38CE44953C5}" type="datetimeFigureOut">
              <a:rPr lang="en-US" smtClean="0"/>
              <a:pPr/>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5097F-ACE8-491B-A8F8-E38CE44953C5}" type="datetimeFigureOut">
              <a:rPr lang="en-US" smtClean="0"/>
              <a:pPr/>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375097F-ACE8-491B-A8F8-E38CE44953C5}"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375097F-ACE8-491B-A8F8-E38CE44953C5}"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5097F-ACE8-491B-A8F8-E38CE44953C5}" type="datetimeFigureOut">
              <a:rPr lang="en-US" smtClean="0"/>
              <a:pPr/>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6F4AD5-A7A4-4A3D-ACAB-A2BACF9B6FC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718448B5-D5B3-4393-A110-5ED77E1F831C}"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41314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4" TargetMode="External"/><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audio" Target="../media/media7.mp3"/><Relationship Id="rId3" Type="http://schemas.microsoft.com/office/2007/relationships/media" Target="../media/media5.mp3"/><Relationship Id="rId7" Type="http://schemas.microsoft.com/office/2007/relationships/media" Target="../media/media7.mp3"/><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audio" Target="../media/media6.mp3"/><Relationship Id="rId5" Type="http://schemas.microsoft.com/office/2007/relationships/media" Target="../media/media6.mp3"/><Relationship Id="rId10" Type="http://schemas.openxmlformats.org/officeDocument/2006/relationships/image" Target="../media/image8.png"/><Relationship Id="rId4" Type="http://schemas.openxmlformats.org/officeDocument/2006/relationships/audio" Target="../media/media5.mp3"/><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extBox 3"/>
          <p:cNvSpPr txBox="1">
            <a:spLocks noChangeArrowheads="1"/>
          </p:cNvSpPr>
          <p:nvPr/>
        </p:nvSpPr>
        <p:spPr bwMode="auto">
          <a:xfrm>
            <a:off x="1219200" y="3048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sz="2000" b="1">
                <a:solidFill>
                  <a:srgbClr val="002060"/>
                </a:solidFill>
              </a:rPr>
              <a:t>PHÒNG GIÁO DỤC VÀ ĐÀO TẠO QUẬN LONG BIÊN</a:t>
            </a:r>
          </a:p>
          <a:p>
            <a:pPr algn="ctr" fontAlgn="base">
              <a:spcBef>
                <a:spcPct val="0"/>
              </a:spcBef>
              <a:spcAft>
                <a:spcPct val="0"/>
              </a:spcAft>
              <a:buFontTx/>
              <a:buNone/>
            </a:pPr>
            <a:r>
              <a:rPr lang="en-US" sz="2000" b="1">
                <a:solidFill>
                  <a:srgbClr val="002060"/>
                </a:solidFill>
              </a:rPr>
              <a:t>TRƯỜNG MẦM NON GIA THƯỢNG</a:t>
            </a:r>
          </a:p>
        </p:txBody>
      </p:sp>
      <p:sp>
        <p:nvSpPr>
          <p:cNvPr id="5" name="TextBox 4"/>
          <p:cNvSpPr txBox="1"/>
          <p:nvPr/>
        </p:nvSpPr>
        <p:spPr>
          <a:xfrm>
            <a:off x="1295400" y="2667000"/>
            <a:ext cx="6858000" cy="70788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1" algn="ctr" fontAlgn="base">
              <a:spcBef>
                <a:spcPct val="0"/>
              </a:spcBef>
              <a:spcAft>
                <a:spcPct val="0"/>
              </a:spcAft>
              <a:defRPr/>
            </a:pPr>
            <a:r>
              <a:rPr lang="en-US" sz="4000" b="1" spc="50" dirty="0">
                <a:ln w="11430"/>
                <a:solidFill>
                  <a:srgbClr val="FF0000"/>
                </a:solidFill>
                <a:effectLst>
                  <a:outerShdw blurRad="76200" dist="50800" dir="5400000" algn="tl" rotWithShape="0">
                    <a:srgbClr val="000000">
                      <a:alpha val="65000"/>
                    </a:srgbClr>
                  </a:outerShdw>
                </a:effectLst>
              </a:rPr>
              <a:t>GIÁO DỤC ÂM NHẠC</a:t>
            </a:r>
          </a:p>
        </p:txBody>
      </p:sp>
      <p:sp>
        <p:nvSpPr>
          <p:cNvPr id="2052" name="TextBox 5"/>
          <p:cNvSpPr txBox="1">
            <a:spLocks noChangeArrowheads="1"/>
          </p:cNvSpPr>
          <p:nvPr/>
        </p:nvSpPr>
        <p:spPr bwMode="auto">
          <a:xfrm>
            <a:off x="1752600" y="3451831"/>
            <a:ext cx="6553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en-US" sz="2400" b="1" dirty="0" err="1">
                <a:solidFill>
                  <a:srgbClr val="0070C0"/>
                </a:solidFill>
              </a:rPr>
              <a:t>Đề</a:t>
            </a:r>
            <a:r>
              <a:rPr lang="en-US" sz="2400" b="1" dirty="0">
                <a:solidFill>
                  <a:srgbClr val="0070C0"/>
                </a:solidFill>
              </a:rPr>
              <a:t> </a:t>
            </a:r>
            <a:r>
              <a:rPr lang="en-US" sz="2400" b="1" dirty="0" err="1">
                <a:solidFill>
                  <a:srgbClr val="0070C0"/>
                </a:solidFill>
              </a:rPr>
              <a:t>tài</a:t>
            </a:r>
            <a:r>
              <a:rPr lang="en-US" sz="2400" b="1" dirty="0">
                <a:solidFill>
                  <a:srgbClr val="0070C0"/>
                </a:solidFill>
              </a:rPr>
              <a:t>: - DH: </a:t>
            </a:r>
            <a:r>
              <a:rPr lang="en-US" sz="2400" b="1" dirty="0" err="1">
                <a:solidFill>
                  <a:srgbClr val="0070C0"/>
                </a:solidFill>
              </a:rPr>
              <a:t>Quê</a:t>
            </a:r>
            <a:r>
              <a:rPr lang="en-US" sz="2400" b="1" dirty="0">
                <a:solidFill>
                  <a:srgbClr val="0070C0"/>
                </a:solidFill>
              </a:rPr>
              <a:t> </a:t>
            </a:r>
            <a:r>
              <a:rPr lang="en-US" sz="2400" b="1" dirty="0" err="1">
                <a:solidFill>
                  <a:srgbClr val="0070C0"/>
                </a:solidFill>
              </a:rPr>
              <a:t>hương</a:t>
            </a:r>
            <a:r>
              <a:rPr lang="en-US" sz="2400" b="1" dirty="0">
                <a:solidFill>
                  <a:srgbClr val="0070C0"/>
                </a:solidFill>
              </a:rPr>
              <a:t> </a:t>
            </a:r>
            <a:r>
              <a:rPr lang="en-US" sz="2400" b="1" dirty="0" err="1">
                <a:solidFill>
                  <a:srgbClr val="0070C0"/>
                </a:solidFill>
              </a:rPr>
              <a:t>tươi</a:t>
            </a:r>
            <a:r>
              <a:rPr lang="en-US" sz="2400" b="1" dirty="0">
                <a:solidFill>
                  <a:srgbClr val="0070C0"/>
                </a:solidFill>
              </a:rPr>
              <a:t> </a:t>
            </a:r>
            <a:r>
              <a:rPr lang="en-US" sz="2400" b="1" dirty="0" err="1">
                <a:solidFill>
                  <a:srgbClr val="0070C0"/>
                </a:solidFill>
              </a:rPr>
              <a:t>đẹp</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 NH: </a:t>
            </a:r>
            <a:r>
              <a:rPr lang="en-US" sz="2400" b="1" dirty="0" err="1">
                <a:solidFill>
                  <a:srgbClr val="0070C0"/>
                </a:solidFill>
              </a:rPr>
              <a:t>Em</a:t>
            </a:r>
            <a:r>
              <a:rPr lang="en-US" sz="2400" b="1" dirty="0">
                <a:solidFill>
                  <a:srgbClr val="0070C0"/>
                </a:solidFill>
              </a:rPr>
              <a:t> </a:t>
            </a:r>
            <a:r>
              <a:rPr lang="en-US" sz="2400" b="1" dirty="0" err="1">
                <a:solidFill>
                  <a:srgbClr val="0070C0"/>
                </a:solidFill>
              </a:rPr>
              <a:t>đi</a:t>
            </a:r>
            <a:r>
              <a:rPr lang="en-US" sz="2400" b="1" dirty="0">
                <a:solidFill>
                  <a:srgbClr val="0070C0"/>
                </a:solidFill>
              </a:rPr>
              <a:t> </a:t>
            </a:r>
            <a:r>
              <a:rPr lang="en-US" sz="2400" b="1" dirty="0" err="1">
                <a:solidFill>
                  <a:srgbClr val="0070C0"/>
                </a:solidFill>
              </a:rPr>
              <a:t>giữa</a:t>
            </a:r>
            <a:r>
              <a:rPr lang="en-US" sz="2400" b="1" dirty="0">
                <a:solidFill>
                  <a:srgbClr val="0070C0"/>
                </a:solidFill>
              </a:rPr>
              <a:t> </a:t>
            </a:r>
            <a:r>
              <a:rPr lang="en-US" sz="2400" b="1" dirty="0" err="1">
                <a:solidFill>
                  <a:srgbClr val="0070C0"/>
                </a:solidFill>
              </a:rPr>
              <a:t>biển</a:t>
            </a:r>
            <a:r>
              <a:rPr lang="en-US" sz="2400" b="1" dirty="0">
                <a:solidFill>
                  <a:srgbClr val="0070C0"/>
                </a:solidFill>
              </a:rPr>
              <a:t> </a:t>
            </a:r>
            <a:r>
              <a:rPr lang="en-US" sz="2400" b="1" dirty="0" err="1">
                <a:solidFill>
                  <a:srgbClr val="0070C0"/>
                </a:solidFill>
              </a:rPr>
              <a:t>vàng</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 TC: </a:t>
            </a:r>
            <a:r>
              <a:rPr lang="en-US" sz="2400" b="1" dirty="0" err="1">
                <a:solidFill>
                  <a:srgbClr val="0070C0"/>
                </a:solidFill>
              </a:rPr>
              <a:t>Nghe</a:t>
            </a:r>
            <a:r>
              <a:rPr lang="en-US" sz="2400" b="1" dirty="0">
                <a:solidFill>
                  <a:srgbClr val="0070C0"/>
                </a:solidFill>
              </a:rPr>
              <a:t> </a:t>
            </a:r>
            <a:r>
              <a:rPr lang="en-US" sz="2400" b="1" dirty="0" err="1">
                <a:solidFill>
                  <a:srgbClr val="0070C0"/>
                </a:solidFill>
              </a:rPr>
              <a:t>tiếng</a:t>
            </a:r>
            <a:r>
              <a:rPr lang="en-US" sz="2400" b="1" dirty="0">
                <a:solidFill>
                  <a:srgbClr val="0070C0"/>
                </a:solidFill>
              </a:rPr>
              <a:t> </a:t>
            </a:r>
            <a:r>
              <a:rPr lang="en-US" sz="2400" b="1" dirty="0" err="1">
                <a:solidFill>
                  <a:srgbClr val="0070C0"/>
                </a:solidFill>
              </a:rPr>
              <a:t>hát</a:t>
            </a:r>
            <a:r>
              <a:rPr lang="en-US" sz="2400" b="1" dirty="0">
                <a:solidFill>
                  <a:srgbClr val="0070C0"/>
                </a:solidFill>
              </a:rPr>
              <a:t> </a:t>
            </a:r>
            <a:r>
              <a:rPr lang="en-US" sz="2400" b="1" dirty="0" err="1">
                <a:solidFill>
                  <a:srgbClr val="0070C0"/>
                </a:solidFill>
              </a:rPr>
              <a:t>tìm</a:t>
            </a:r>
            <a:r>
              <a:rPr lang="en-US" sz="2400" b="1" dirty="0">
                <a:solidFill>
                  <a:srgbClr val="0070C0"/>
                </a:solidFill>
              </a:rPr>
              <a:t> </a:t>
            </a:r>
            <a:r>
              <a:rPr lang="en-US" sz="2400" b="1" dirty="0" err="1">
                <a:solidFill>
                  <a:srgbClr val="0070C0"/>
                </a:solidFill>
              </a:rPr>
              <a:t>đồ</a:t>
            </a:r>
            <a:r>
              <a:rPr lang="en-US" sz="2400" b="1" dirty="0">
                <a:solidFill>
                  <a:srgbClr val="0070C0"/>
                </a:solidFill>
              </a:rPr>
              <a:t> </a:t>
            </a:r>
            <a:r>
              <a:rPr lang="en-US" sz="2400" b="1" dirty="0" err="1">
                <a:solidFill>
                  <a:srgbClr val="0070C0"/>
                </a:solidFill>
              </a:rPr>
              <a:t>vật</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a:t>
            </a:r>
          </a:p>
          <a:p>
            <a:pPr fontAlgn="base">
              <a:spcBef>
                <a:spcPct val="0"/>
              </a:spcBef>
              <a:spcAft>
                <a:spcPct val="0"/>
              </a:spcAft>
              <a:buFontTx/>
              <a:buNone/>
            </a:pPr>
            <a:r>
              <a:rPr lang="en-US" sz="2400" b="1" dirty="0" err="1">
                <a:solidFill>
                  <a:srgbClr val="0070C0"/>
                </a:solidFill>
              </a:rPr>
              <a:t>Lứa</a:t>
            </a:r>
            <a:r>
              <a:rPr lang="en-US" sz="2400" b="1" dirty="0">
                <a:solidFill>
                  <a:srgbClr val="0070C0"/>
                </a:solidFill>
              </a:rPr>
              <a:t> </a:t>
            </a:r>
            <a:r>
              <a:rPr lang="en-US" sz="2400" b="1" dirty="0" err="1">
                <a:solidFill>
                  <a:srgbClr val="0070C0"/>
                </a:solidFill>
              </a:rPr>
              <a:t>tuổi</a:t>
            </a:r>
            <a:r>
              <a:rPr lang="en-US" sz="2400" b="1" dirty="0">
                <a:solidFill>
                  <a:srgbClr val="0070C0"/>
                </a:solidFill>
              </a:rPr>
              <a:t>: </a:t>
            </a:r>
            <a:r>
              <a:rPr lang="en-US" sz="2400" b="1" dirty="0" err="1">
                <a:solidFill>
                  <a:srgbClr val="0070C0"/>
                </a:solidFill>
              </a:rPr>
              <a:t>Mẫu</a:t>
            </a:r>
            <a:r>
              <a:rPr lang="en-US" sz="2400" b="1" dirty="0">
                <a:solidFill>
                  <a:srgbClr val="0070C0"/>
                </a:solidFill>
              </a:rPr>
              <a:t> </a:t>
            </a:r>
            <a:r>
              <a:rPr lang="en-US" sz="2400" b="1" dirty="0" err="1">
                <a:solidFill>
                  <a:srgbClr val="0070C0"/>
                </a:solidFill>
              </a:rPr>
              <a:t>giáo</a:t>
            </a:r>
            <a:r>
              <a:rPr lang="en-US" sz="2400" b="1" dirty="0">
                <a:solidFill>
                  <a:srgbClr val="0070C0"/>
                </a:solidFill>
              </a:rPr>
              <a:t> </a:t>
            </a:r>
            <a:r>
              <a:rPr lang="en-US" sz="2400" b="1" dirty="0" err="1">
                <a:solidFill>
                  <a:srgbClr val="0070C0"/>
                </a:solidFill>
              </a:rPr>
              <a:t>lớn</a:t>
            </a:r>
            <a:r>
              <a:rPr lang="en-US" sz="2400" b="1" dirty="0">
                <a:solidFill>
                  <a:srgbClr val="0070C0"/>
                </a:solidFill>
              </a:rPr>
              <a:t> – A2</a:t>
            </a:r>
          </a:p>
        </p:txBody>
      </p:sp>
      <p:sp>
        <p:nvSpPr>
          <p:cNvPr id="2053" name="TextBox 6"/>
          <p:cNvSpPr txBox="1">
            <a:spLocks noChangeArrowheads="1"/>
          </p:cNvSpPr>
          <p:nvPr/>
        </p:nvSpPr>
        <p:spPr bwMode="auto">
          <a:xfrm>
            <a:off x="2895600" y="5354638"/>
            <a:ext cx="5410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en-US" sz="2400" b="1" dirty="0" err="1">
                <a:solidFill>
                  <a:srgbClr val="7030A0"/>
                </a:solidFill>
              </a:rPr>
              <a:t>Giáo</a:t>
            </a:r>
            <a:r>
              <a:rPr lang="en-US" sz="2400" b="1" dirty="0">
                <a:solidFill>
                  <a:srgbClr val="7030A0"/>
                </a:solidFill>
              </a:rPr>
              <a:t> </a:t>
            </a:r>
            <a:r>
              <a:rPr lang="en-US" sz="2400" b="1" dirty="0" err="1">
                <a:solidFill>
                  <a:srgbClr val="7030A0"/>
                </a:solidFill>
              </a:rPr>
              <a:t>viên</a:t>
            </a:r>
            <a:r>
              <a:rPr lang="en-US" sz="2400" b="1" dirty="0">
                <a:solidFill>
                  <a:srgbClr val="7030A0"/>
                </a:solidFill>
              </a:rPr>
              <a:t>: </a:t>
            </a:r>
            <a:r>
              <a:rPr lang="en-US" sz="2400" b="1" i="1" dirty="0" err="1">
                <a:solidFill>
                  <a:srgbClr val="7030A0"/>
                </a:solidFill>
              </a:rPr>
              <a:t>Nguyễn</a:t>
            </a:r>
            <a:r>
              <a:rPr lang="en-US" sz="2400" b="1" i="1" dirty="0">
                <a:solidFill>
                  <a:srgbClr val="7030A0"/>
                </a:solidFill>
              </a:rPr>
              <a:t> </a:t>
            </a:r>
            <a:r>
              <a:rPr lang="en-US" sz="2400" b="1" i="1" dirty="0" err="1">
                <a:solidFill>
                  <a:srgbClr val="7030A0"/>
                </a:solidFill>
              </a:rPr>
              <a:t>Thị</a:t>
            </a:r>
            <a:r>
              <a:rPr lang="en-US" sz="2400" b="1" i="1" dirty="0">
                <a:solidFill>
                  <a:srgbClr val="7030A0"/>
                </a:solidFill>
              </a:rPr>
              <a:t> </a:t>
            </a:r>
            <a:r>
              <a:rPr lang="en-US" sz="2400" b="1" i="1" dirty="0" err="1">
                <a:solidFill>
                  <a:srgbClr val="7030A0"/>
                </a:solidFill>
              </a:rPr>
              <a:t>Thuý</a:t>
            </a:r>
            <a:r>
              <a:rPr lang="en-US" sz="2400" b="1" i="1" dirty="0">
                <a:solidFill>
                  <a:srgbClr val="7030A0"/>
                </a:solidFill>
              </a:rPr>
              <a:t> </a:t>
            </a:r>
            <a:r>
              <a:rPr lang="en-US" sz="2400" b="1" i="1" dirty="0" err="1">
                <a:solidFill>
                  <a:srgbClr val="7030A0"/>
                </a:solidFill>
              </a:rPr>
              <a:t>Vân</a:t>
            </a:r>
            <a:endParaRPr lang="en-US" sz="2400" b="1" i="1" dirty="0">
              <a:solidFill>
                <a:srgbClr val="7030A0"/>
              </a:solidFill>
            </a:endParaRPr>
          </a:p>
        </p:txBody>
      </p:sp>
      <p:sp>
        <p:nvSpPr>
          <p:cNvPr id="2054" name="TextBox 7"/>
          <p:cNvSpPr txBox="1">
            <a:spLocks noChangeArrowheads="1"/>
          </p:cNvSpPr>
          <p:nvPr/>
        </p:nvSpPr>
        <p:spPr bwMode="auto">
          <a:xfrm>
            <a:off x="2514600" y="6019800"/>
            <a:ext cx="419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sz="2400" dirty="0" err="1">
                <a:solidFill>
                  <a:srgbClr val="002060"/>
                </a:solidFill>
              </a:rPr>
              <a:t>Năm</a:t>
            </a:r>
            <a:r>
              <a:rPr lang="en-US" sz="2400" dirty="0">
                <a:solidFill>
                  <a:srgbClr val="002060"/>
                </a:solidFill>
              </a:rPr>
              <a:t> </a:t>
            </a:r>
            <a:r>
              <a:rPr lang="en-US" sz="2400" dirty="0" err="1">
                <a:solidFill>
                  <a:srgbClr val="002060"/>
                </a:solidFill>
              </a:rPr>
              <a:t>học</a:t>
            </a:r>
            <a:r>
              <a:rPr lang="en-US" sz="2400" dirty="0">
                <a:solidFill>
                  <a:srgbClr val="002060"/>
                </a:solidFill>
              </a:rPr>
              <a:t>: 2021 - 2022</a:t>
            </a:r>
          </a:p>
        </p:txBody>
      </p:sp>
      <p:sp>
        <p:nvSpPr>
          <p:cNvPr id="9" name="Right Arrow 8">
            <a:hlinkClick r:id="rId3" action="ppaction://hlinkfile"/>
          </p:cNvPr>
          <p:cNvSpPr/>
          <p:nvPr/>
        </p:nvSpPr>
        <p:spPr>
          <a:xfrm>
            <a:off x="8305800" y="6400800"/>
            <a:ext cx="685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pic>
        <p:nvPicPr>
          <p:cNvPr id="3" name="Picture 2">
            <a:extLst>
              <a:ext uri="{FF2B5EF4-FFF2-40B4-BE49-F238E27FC236}">
                <a16:creationId xmlns:a16="http://schemas.microsoft.com/office/drawing/2014/main" id="{6663A83F-0A60-46C6-8113-3F826B705F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2657" y="1282740"/>
            <a:ext cx="1223486" cy="1069772"/>
          </a:xfrm>
          <a:prstGeom prst="rect">
            <a:avLst/>
          </a:prstGeom>
        </p:spPr>
      </p:pic>
    </p:spTree>
    <p:extLst>
      <p:ext uri="{BB962C8B-B14F-4D97-AF65-F5344CB8AC3E}">
        <p14:creationId xmlns:p14="http://schemas.microsoft.com/office/powerpoint/2010/main" val="4259291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D:\phông nền\4fed29e6_3091574d_hinh-nen-de-thuong23_resize.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
        <p:nvSpPr>
          <p:cNvPr id="5" name="TextBox 4"/>
          <p:cNvSpPr txBox="1"/>
          <p:nvPr/>
        </p:nvSpPr>
        <p:spPr>
          <a:xfrm>
            <a:off x="1524000" y="1447800"/>
            <a:ext cx="6248400" cy="369332"/>
          </a:xfrm>
          <a:prstGeom prst="rect">
            <a:avLst/>
          </a:prstGeom>
          <a:noFill/>
        </p:spPr>
        <p:txBody>
          <a:bodyPr wrap="square" rtlCol="0">
            <a:spAutoFit/>
          </a:bodyPr>
          <a:lstStyle/>
          <a:p>
            <a:endParaRPr lang="en-US" dirty="0"/>
          </a:p>
        </p:txBody>
      </p:sp>
      <p:sp>
        <p:nvSpPr>
          <p:cNvPr id="6" name="Rectangle 5"/>
          <p:cNvSpPr/>
          <p:nvPr/>
        </p:nvSpPr>
        <p:spPr>
          <a:xfrm>
            <a:off x="88006" y="13841"/>
            <a:ext cx="8610600" cy="7602081"/>
          </a:xfrm>
          <a:prstGeom prst="rect">
            <a:avLst/>
          </a:prstGeom>
        </p:spPr>
        <p:txBody>
          <a:bodyPr wrap="square">
            <a:spAutoFit/>
          </a:bodyPr>
          <a:lstStyle/>
          <a:p>
            <a:pPr algn="ctr"/>
            <a:r>
              <a:rPr lang="en-US" sz="6000" b="1" dirty="0" err="1">
                <a:solidFill>
                  <a:srgbClr val="FF0000"/>
                </a:solidFill>
              </a:rPr>
              <a:t>Trò</a:t>
            </a:r>
            <a:r>
              <a:rPr lang="en-US" sz="6000" b="1" dirty="0">
                <a:solidFill>
                  <a:srgbClr val="FF0000"/>
                </a:solidFill>
              </a:rPr>
              <a:t> </a:t>
            </a:r>
            <a:r>
              <a:rPr lang="en-US" sz="6000" b="1" dirty="0" err="1">
                <a:solidFill>
                  <a:srgbClr val="FF0000"/>
                </a:solidFill>
              </a:rPr>
              <a:t>chơi</a:t>
            </a:r>
            <a:r>
              <a:rPr lang="en-US" sz="6000" b="1" dirty="0">
                <a:solidFill>
                  <a:srgbClr val="FF0000"/>
                </a:solidFill>
              </a:rPr>
              <a:t>:</a:t>
            </a:r>
          </a:p>
          <a:p>
            <a:pPr algn="ctr"/>
            <a:r>
              <a:rPr lang="en-US" sz="4400" b="1" dirty="0" err="1">
                <a:solidFill>
                  <a:srgbClr val="FF0000"/>
                </a:solidFill>
              </a:rPr>
              <a:t>Nghe</a:t>
            </a:r>
            <a:r>
              <a:rPr lang="en-US" sz="4400" b="1" dirty="0">
                <a:solidFill>
                  <a:srgbClr val="FF0000"/>
                </a:solidFill>
              </a:rPr>
              <a:t> </a:t>
            </a:r>
            <a:r>
              <a:rPr lang="en-US" sz="4400" b="1" dirty="0" err="1">
                <a:solidFill>
                  <a:srgbClr val="FF0000"/>
                </a:solidFill>
              </a:rPr>
              <a:t>tiếng</a:t>
            </a:r>
            <a:r>
              <a:rPr lang="en-US" sz="4400" b="1" dirty="0">
                <a:solidFill>
                  <a:srgbClr val="FF0000"/>
                </a:solidFill>
              </a:rPr>
              <a:t> </a:t>
            </a:r>
            <a:r>
              <a:rPr lang="en-US" sz="4400" b="1" dirty="0" err="1">
                <a:solidFill>
                  <a:srgbClr val="FF0000"/>
                </a:solidFill>
              </a:rPr>
              <a:t>hát</a:t>
            </a:r>
            <a:r>
              <a:rPr lang="en-US" sz="4400" b="1" dirty="0">
                <a:solidFill>
                  <a:srgbClr val="FF0000"/>
                </a:solidFill>
              </a:rPr>
              <a:t> </a:t>
            </a:r>
            <a:r>
              <a:rPr lang="en-US" sz="4400" b="1" dirty="0" err="1">
                <a:solidFill>
                  <a:srgbClr val="FF0000"/>
                </a:solidFill>
              </a:rPr>
              <a:t>tìm</a:t>
            </a:r>
            <a:r>
              <a:rPr lang="en-US" sz="4400" b="1" dirty="0">
                <a:solidFill>
                  <a:srgbClr val="FF0000"/>
                </a:solidFill>
              </a:rPr>
              <a:t> </a:t>
            </a:r>
            <a:r>
              <a:rPr lang="en-US" sz="4400" b="1" dirty="0" err="1">
                <a:solidFill>
                  <a:srgbClr val="FF0000"/>
                </a:solidFill>
              </a:rPr>
              <a:t>đồ</a:t>
            </a:r>
            <a:r>
              <a:rPr lang="en-US" sz="4400" b="1" dirty="0">
                <a:solidFill>
                  <a:srgbClr val="FF0000"/>
                </a:solidFill>
              </a:rPr>
              <a:t> </a:t>
            </a:r>
            <a:r>
              <a:rPr lang="en-US" sz="4400" b="1" dirty="0" err="1">
                <a:solidFill>
                  <a:srgbClr val="FF0000"/>
                </a:solidFill>
              </a:rPr>
              <a:t>vật</a:t>
            </a:r>
            <a:endParaRPr lang="en-US" sz="4400" b="1" dirty="0">
              <a:solidFill>
                <a:srgbClr val="FF0000"/>
              </a:solidFill>
            </a:endParaRPr>
          </a:p>
          <a:p>
            <a:r>
              <a:rPr lang="vi-VN" sz="2400" dirty="0"/>
              <a:t>Cô giới thiệu luật chơi, cách chơi:</a:t>
            </a:r>
          </a:p>
          <a:p>
            <a:r>
              <a:rPr lang="vi-VN" sz="2400" dirty="0"/>
              <a:t>- CC: Trò chơi gồm 3 đội, mỗi đội có 1 sắc xô. Trên màn hình có 4 ô cửa khác nhau, đội nào chơi sẽ phải dùng chuột chọn bất kì một ô cửa trên màn hình, sau đó ô cửa sẽ mở ra và xuất hiện một câu hát. Nhiệm vụ của đội là phải nghe tinh và tìm thật nhanh xem câu hát đó có nhắc đến đồ vật gì để lắc sắc xô dành quyền trả lời? Với mỗi kết quả đúng, đội đó sẽ nhận được một ngôi sao.</a:t>
            </a:r>
          </a:p>
          <a:p>
            <a:r>
              <a:rPr lang="vi-VN" sz="2400" dirty="0"/>
              <a:t>- LC: Đội chọn ô cửa mà không trả lời được, thì các đội còn lại có quyền trả lời để nhận được ngôi sao. Hết thời gian chơi, đội nào giành được  nhiều ngôi sao nhất sẽ là đội giành chiến thắng.</a:t>
            </a:r>
          </a:p>
          <a:p>
            <a:r>
              <a:rPr lang="vi-VN" sz="2400" dirty="0"/>
              <a:t>- Cô tổ chức cho cả lớp chơi. Nhận xét và công bố đội thắng</a:t>
            </a:r>
          </a:p>
          <a:p>
            <a:pPr algn="ctr"/>
            <a:endParaRPr lang="en-US" sz="4400" b="1" dirty="0">
              <a:solidFill>
                <a:srgbClr val="FF0000"/>
              </a:solidFill>
            </a:endParaRPr>
          </a:p>
          <a:p>
            <a:pPr algn="ctr"/>
            <a:endParaRPr lang="en-US" sz="2800" b="1"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uê Hương Tươi Đẹp - Nhạc Thiếu Nhi Hay (mp3cut.net)">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10"/>
          <a:stretch>
            <a:fillRect/>
          </a:stretch>
        </p:blipFill>
        <p:spPr>
          <a:xfrm>
            <a:off x="1066800" y="990600"/>
            <a:ext cx="609600" cy="609600"/>
          </a:xfrm>
        </p:spPr>
      </p:pic>
      <p:pic>
        <p:nvPicPr>
          <p:cNvPr id="5" name="Yêu Hà Nội - Tốp ca Thiếu Nhi (mp3cut.ne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6781800" y="990600"/>
            <a:ext cx="609600" cy="609600"/>
          </a:xfrm>
          <a:prstGeom prst="rect">
            <a:avLst/>
          </a:prstGeom>
        </p:spPr>
      </p:pic>
      <p:pic>
        <p:nvPicPr>
          <p:cNvPr id="6" name="Quê Tôi - Bé Bào Ngư - Country Song - MV Hát về quê hương (mp3cut.net)">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371600" y="5105400"/>
            <a:ext cx="609600" cy="609600"/>
          </a:xfrm>
          <a:prstGeom prst="rect">
            <a:avLst/>
          </a:prstGeom>
        </p:spPr>
      </p:pic>
      <p:pic>
        <p:nvPicPr>
          <p:cNvPr id="7" name="Em đi giữa biển vàng - Hà Phạm Anh Thư (mp3cut.net)">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0"/>
          <a:stretch>
            <a:fillRect/>
          </a:stretch>
        </p:blipFill>
        <p:spPr>
          <a:xfrm>
            <a:off x="6781800" y="5105400"/>
            <a:ext cx="609600" cy="609600"/>
          </a:xfrm>
          <a:prstGeom prst="rect">
            <a:avLst/>
          </a:prstGeom>
        </p:spPr>
      </p:pic>
      <p:sp>
        <p:nvSpPr>
          <p:cNvPr id="9" name="Rectangle 8"/>
          <p:cNvSpPr/>
          <p:nvPr/>
        </p:nvSpPr>
        <p:spPr>
          <a:xfrm>
            <a:off x="18245" y="0"/>
            <a:ext cx="4572000" cy="3505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590245" y="0"/>
            <a:ext cx="4553755" cy="3505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505200"/>
            <a:ext cx="4590245" cy="3352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590245" y="3505200"/>
            <a:ext cx="4553755" cy="33528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69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13"/>
                                        </p:tgtEl>
                                      </p:cBhvr>
                                    </p:animEffect>
                                    <p:anim calcmode="lin" valueType="num">
                                      <p:cBhvr>
                                        <p:cTn id="12" dur="1000"/>
                                        <p:tgtEl>
                                          <p:spTgt spid="13"/>
                                        </p:tgtEl>
                                        <p:attrNameLst>
                                          <p:attrName>ppt_x</p:attrName>
                                        </p:attrNameLst>
                                      </p:cBhvr>
                                      <p:tavLst>
                                        <p:tav tm="0">
                                          <p:val>
                                            <p:strVal val="ppt_x"/>
                                          </p:val>
                                        </p:tav>
                                        <p:tav tm="100000">
                                          <p:val>
                                            <p:strVal val="ppt_x"/>
                                          </p:val>
                                        </p:tav>
                                      </p:tavLst>
                                    </p:anim>
                                    <p:anim calcmode="lin" valueType="num">
                                      <p:cBhvr>
                                        <p:cTn id="13" dur="1000"/>
                                        <p:tgtEl>
                                          <p:spTgt spid="13"/>
                                        </p:tgtEl>
                                        <p:attrNameLst>
                                          <p:attrName>ppt_y</p:attrName>
                                        </p:attrNameLst>
                                      </p:cBhvr>
                                      <p:tavLst>
                                        <p:tav tm="0">
                                          <p:val>
                                            <p:strVal val="ppt_y"/>
                                          </p:val>
                                        </p:tav>
                                        <p:tav tm="100000">
                                          <p:val>
                                            <p:strVal val="ppt_y+.1"/>
                                          </p:val>
                                        </p:tav>
                                      </p:tavLst>
                                    </p:anim>
                                    <p:set>
                                      <p:cBhvr>
                                        <p:cTn id="14" dur="1" fill="hold">
                                          <p:stCondLst>
                                            <p:cond delay="999"/>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grpId="0" nodeType="clickEffect">
                                  <p:stCondLst>
                                    <p:cond delay="0"/>
                                  </p:stCondLst>
                                  <p:childTnLst>
                                    <p:anim calcmode="lin" valueType="num">
                                      <p:cBhvr>
                                        <p:cTn id="18" dur="500"/>
                                        <p:tgtEl>
                                          <p:spTgt spid="14"/>
                                        </p:tgtEl>
                                        <p:attrNameLst>
                                          <p:attrName>ppt_w</p:attrName>
                                        </p:attrNameLst>
                                      </p:cBhvr>
                                      <p:tavLst>
                                        <p:tav tm="0">
                                          <p:val>
                                            <p:strVal val="ppt_w"/>
                                          </p:val>
                                        </p:tav>
                                        <p:tav tm="100000">
                                          <p:val>
                                            <p:fltVal val="0"/>
                                          </p:val>
                                        </p:tav>
                                      </p:tavLst>
                                    </p:anim>
                                    <p:anim calcmode="lin" valueType="num">
                                      <p:cBhvr>
                                        <p:cTn id="19" dur="500"/>
                                        <p:tgtEl>
                                          <p:spTgt spid="14"/>
                                        </p:tgtEl>
                                        <p:attrNameLst>
                                          <p:attrName>ppt_h</p:attrName>
                                        </p:attrNameLst>
                                      </p:cBhvr>
                                      <p:tavLst>
                                        <p:tav tm="0">
                                          <p:val>
                                            <p:strVal val="ppt_h"/>
                                          </p:val>
                                        </p:tav>
                                        <p:tav tm="100000">
                                          <p:val>
                                            <p:fltVal val="0"/>
                                          </p:val>
                                        </p:tav>
                                      </p:tavLst>
                                    </p:anim>
                                    <p:animEffect transition="out" filter="fad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4" presetClass="exit" presetSubtype="10" fill="hold" grpId="0" nodeType="clickEffect">
                                  <p:stCondLst>
                                    <p:cond delay="0"/>
                                  </p:stCondLst>
                                  <p:childTnLst>
                                    <p:animEffect transition="out" filter="randombar(horizontal)">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25913" fill="hold"/>
                                        <p:tgtEl>
                                          <p:spTgt spid="4"/>
                                        </p:tgtEl>
                                      </p:cBhvr>
                                    </p:cmd>
                                  </p:childTnLst>
                                </p:cTn>
                              </p:par>
                            </p:childTnLst>
                          </p:cTn>
                        </p:par>
                      </p:childTnLst>
                    </p:cTn>
                  </p:par>
                </p:childTnLst>
              </p:cTn>
              <p:nextCondLst>
                <p:cond evt="onClick" delay="0">
                  <p:tgtEl>
                    <p:spTgt spid="4"/>
                  </p:tgtEl>
                </p:cond>
              </p:nextCondLst>
            </p:seq>
            <p:audio>
              <p:cMediaNode vol="80000">
                <p:cTn id="32" fill="hold" display="0">
                  <p:stCondLst>
                    <p:cond delay="indefinite"/>
                  </p:stCondLst>
                  <p:endCondLst>
                    <p:cond evt="onStopAudio" delay="0">
                      <p:tgtEl>
                        <p:sldTgt/>
                      </p:tgtEl>
                    </p:cond>
                  </p:endCondLst>
                </p:cTn>
                <p:tgtEl>
                  <p:spTgt spid="4"/>
                </p:tgtEl>
              </p:cMediaNode>
            </p:audio>
            <p:seq concurrent="1" nextAc="seek">
              <p:cTn id="33" restart="whenNotActive" fill="hold" evtFilter="cancelBubble" nodeType="interactiveSeq">
                <p:stCondLst>
                  <p:cond evt="onClick" delay="0">
                    <p:tgtEl>
                      <p:spTgt spid="5"/>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5260" fill="hold"/>
                                        <p:tgtEl>
                                          <p:spTgt spid="5"/>
                                        </p:tgtEl>
                                      </p:cBhvr>
                                    </p:cmd>
                                  </p:childTnLst>
                                </p:cTn>
                              </p:par>
                            </p:childTnLst>
                          </p:cTn>
                        </p:par>
                      </p:childTnLst>
                    </p:cTn>
                  </p:par>
                </p:childTnLst>
              </p:cTn>
              <p:nextCondLst>
                <p:cond evt="onClick" delay="0">
                  <p:tgtEl>
                    <p:spTgt spid="5"/>
                  </p:tgtEl>
                </p:cond>
              </p:nextCondLst>
            </p:seq>
            <p:audio>
              <p:cMediaNode vol="80000">
                <p:cTn id="38" fill="hold" display="0">
                  <p:stCondLst>
                    <p:cond delay="indefinite"/>
                  </p:stCondLst>
                  <p:endCondLst>
                    <p:cond evt="onStopAudio" delay="0">
                      <p:tgtEl>
                        <p:sldTgt/>
                      </p:tgtEl>
                    </p:cond>
                  </p:endCondLst>
                </p:cTn>
                <p:tgtEl>
                  <p:spTgt spid="5"/>
                </p:tgtEl>
              </p:cMediaNode>
            </p:audio>
            <p:seq concurrent="1" nextAc="seek">
              <p:cTn id="39" restart="whenNotActive" fill="hold" evtFilter="cancelBubble" nodeType="interactiveSeq">
                <p:stCondLst>
                  <p:cond evt="onClick" delay="0">
                    <p:tgtEl>
                      <p:spTgt spid="6"/>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46968" fill="hold"/>
                                        <p:tgtEl>
                                          <p:spTgt spid="6"/>
                                        </p:tgtEl>
                                      </p:cBhvr>
                                    </p:cmd>
                                  </p:childTnLst>
                                </p:cTn>
                              </p:par>
                            </p:childTnLst>
                          </p:cTn>
                        </p:par>
                      </p:childTnLst>
                    </p:cTn>
                  </p:par>
                </p:childTnLst>
              </p:cTn>
              <p:nextCondLst>
                <p:cond evt="onClick" delay="0">
                  <p:tgtEl>
                    <p:spTgt spid="6"/>
                  </p:tgtEl>
                </p:cond>
              </p:nextCondLst>
            </p:seq>
            <p:audio>
              <p:cMediaNode vol="80000">
                <p:cTn id="44" fill="hold" display="0">
                  <p:stCondLst>
                    <p:cond delay="indefinite"/>
                  </p:stCondLst>
                  <p:endCondLst>
                    <p:cond evt="onStopAudio" delay="0">
                      <p:tgtEl>
                        <p:sldTgt/>
                      </p:tgtEl>
                    </p:cond>
                  </p:endCondLst>
                </p:cTn>
                <p:tgtEl>
                  <p:spTgt spid="6"/>
                </p:tgtEl>
              </p:cMediaNode>
            </p:audio>
            <p:seq concurrent="1" nextAc="seek">
              <p:cTn id="45" restart="whenNotActive" fill="hold" evtFilter="cancelBubble" nodeType="interactiveSeq">
                <p:stCondLst>
                  <p:cond evt="onClick" delay="0">
                    <p:tgtEl>
                      <p:spTgt spid="7"/>
                    </p:tgtEl>
                  </p:cond>
                </p:stCondLst>
                <p:endSync evt="end" delay="0">
                  <p:rtn val="all"/>
                </p:endSync>
                <p:childTnLst>
                  <p:par>
                    <p:cTn id="46" fill="hold">
                      <p:stCondLst>
                        <p:cond delay="0"/>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57939" fill="hold"/>
                                        <p:tgtEl>
                                          <p:spTgt spid="7"/>
                                        </p:tgtEl>
                                      </p:cBhvr>
                                    </p:cmd>
                                  </p:childTnLst>
                                </p:cTn>
                              </p:par>
                            </p:childTnLst>
                          </p:cTn>
                        </p:par>
                      </p:childTnLst>
                    </p:cTn>
                  </p:par>
                </p:childTnLst>
              </p:cTn>
              <p:nextCondLst>
                <p:cond evt="onClick" delay="0">
                  <p:tgtEl>
                    <p:spTgt spid="7"/>
                  </p:tgtEl>
                </p:cond>
              </p:nextCondLst>
            </p:seq>
            <p:audio>
              <p:cMediaNode vol="80000">
                <p:cTn id="50" fill="hold" display="0">
                  <p:stCondLst>
                    <p:cond delay="indefinite"/>
                  </p:stCondLst>
                  <p:endCondLst>
                    <p:cond evt="onStopAudio" delay="0">
                      <p:tgtEl>
                        <p:sldTgt/>
                      </p:tgtEl>
                    </p:cond>
                  </p:endCondLst>
                </p:cTn>
                <p:tgtEl>
                  <p:spTgt spid="7"/>
                </p:tgtEl>
              </p:cMediaNode>
            </p:audio>
          </p:childTnLst>
        </p:cTn>
      </p:par>
    </p:tnLst>
    <p:bldLst>
      <p:bldP spid="9"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4" name="Picture 4" descr="hinh ne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405" name="WordArt 5"/>
          <p:cNvSpPr>
            <a:spLocks noChangeArrowheads="1" noChangeShapeType="1" noTextEdit="1"/>
          </p:cNvSpPr>
          <p:nvPr/>
        </p:nvSpPr>
        <p:spPr bwMode="auto">
          <a:xfrm>
            <a:off x="1524000" y="990600"/>
            <a:ext cx="6248400" cy="2700338"/>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vi-VN" sz="3600" b="1" kern="10">
                <a:ln w="9525">
                  <a:solidFill>
                    <a:srgbClr val="0000FF"/>
                  </a:solidFill>
                  <a:round/>
                  <a:headEnd/>
                  <a:tailEnd/>
                </a:ln>
                <a:solidFill>
                  <a:srgbClr val="000080"/>
                </a:solidFill>
                <a:latin typeface="Times New Roman"/>
                <a:cs typeface="Times New Roman"/>
              </a:rPr>
              <a:t>Giờ học đến đây là hết rồi</a:t>
            </a:r>
            <a:endParaRPr lang="en-US" sz="3600" b="1" kern="10">
              <a:ln w="9525">
                <a:solidFill>
                  <a:srgbClr val="0000FF"/>
                </a:solidFill>
                <a:round/>
                <a:headEnd/>
                <a:tailEnd/>
              </a:ln>
              <a:solidFill>
                <a:srgbClr val="000080"/>
              </a:solidFill>
              <a:latin typeface="Times New Roman"/>
              <a:cs typeface="Times New Roman"/>
            </a:endParaRPr>
          </a:p>
        </p:txBody>
      </p:sp>
      <p:sp>
        <p:nvSpPr>
          <p:cNvPr id="102406" name="WordArt 6"/>
          <p:cNvSpPr>
            <a:spLocks noChangeArrowheads="1" noChangeShapeType="1" noTextEdit="1"/>
          </p:cNvSpPr>
          <p:nvPr/>
        </p:nvSpPr>
        <p:spPr bwMode="auto">
          <a:xfrm>
            <a:off x="1352550" y="2819400"/>
            <a:ext cx="6438900" cy="8715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vi-VN" sz="3600" b="1" kern="10">
                <a:ln w="9525">
                  <a:solidFill>
                    <a:srgbClr val="000000"/>
                  </a:solidFill>
                  <a:round/>
                  <a:headEnd/>
                  <a:tailEnd/>
                </a:ln>
                <a:solidFill>
                  <a:srgbClr val="FF0000"/>
                </a:solidFill>
                <a:latin typeface="Times New Roman"/>
                <a:cs typeface="Times New Roman"/>
              </a:rPr>
              <a:t>Chúc các bé chăm ngoan học giỏi</a:t>
            </a:r>
            <a:endParaRPr lang="en-US" sz="3600" b="1" kern="10">
              <a:ln w="9525">
                <a:solidFill>
                  <a:srgbClr val="000000"/>
                </a:solidFill>
                <a:round/>
                <a:headEnd/>
                <a:tailEnd/>
              </a:ln>
              <a:solidFill>
                <a:srgbClr val="FF0000"/>
              </a:solidFill>
              <a:latin typeface="Times New Roman"/>
              <a:cs typeface="Times New Roman"/>
            </a:endParaRPr>
          </a:p>
        </p:txBody>
      </p:sp>
      <p:sp>
        <p:nvSpPr>
          <p:cNvPr id="102408" name="WordArt 8"/>
          <p:cNvSpPr>
            <a:spLocks noChangeArrowheads="1" noChangeShapeType="1" noTextEdit="1"/>
          </p:cNvSpPr>
          <p:nvPr/>
        </p:nvSpPr>
        <p:spPr bwMode="auto">
          <a:xfrm>
            <a:off x="1752600" y="4800600"/>
            <a:ext cx="5638800" cy="990600"/>
          </a:xfrm>
          <a:prstGeom prst="rect">
            <a:avLst/>
          </a:prstGeom>
        </p:spPr>
        <p:txBody>
          <a:bodyPr wrap="none" fromWordArt="1">
            <a:prstTxWarp prst="textWave1">
              <a:avLst>
                <a:gd name="adj1" fmla="val 13005"/>
                <a:gd name="adj2" fmla="val 0"/>
              </a:avLst>
            </a:prstTxWarp>
          </a:bodyPr>
          <a:lstStyle/>
          <a:p>
            <a:pPr algn="ctr"/>
            <a:r>
              <a:rPr lang="en-US" sz="3600" b="1" kern="10">
                <a:ln w="9525">
                  <a:solidFill>
                    <a:srgbClr val="0000FF"/>
                  </a:solidFill>
                  <a:round/>
                  <a:headEnd/>
                  <a:tailEnd/>
                </a:ln>
                <a:solidFill>
                  <a:srgbClr val="0000FF"/>
                </a:solidFill>
                <a:effectLst>
                  <a:outerShdw dist="53882" dir="2700000" algn="ctr" rotWithShape="0">
                    <a:srgbClr val="C0C0C0">
                      <a:alpha val="80000"/>
                    </a:srgbClr>
                  </a:outerShdw>
                </a:effectLst>
                <a:latin typeface="Times New Roman"/>
                <a:cs typeface="Times New Roman"/>
              </a:rPr>
              <a:t>Hẹn gặp lại</a:t>
            </a:r>
          </a:p>
        </p:txBody>
      </p:sp>
    </p:spTree>
    <p:extLst>
      <p:ext uri="{BB962C8B-B14F-4D97-AF65-F5344CB8AC3E}">
        <p14:creationId xmlns:p14="http://schemas.microsoft.com/office/powerpoint/2010/main" val="3125166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 </a:t>
            </a:r>
            <a:r>
              <a:rPr lang="en-US" b="1" dirty="0" err="1"/>
              <a:t>Mục</a:t>
            </a:r>
            <a:r>
              <a:rPr lang="en-US" b="1" dirty="0"/>
              <a:t> </a:t>
            </a:r>
            <a:r>
              <a:rPr lang="en-US" b="1" dirty="0" err="1"/>
              <a:t>đích</a:t>
            </a:r>
            <a:r>
              <a:rPr lang="en-US" b="1" dirty="0"/>
              <a:t>- </a:t>
            </a:r>
            <a:r>
              <a:rPr lang="en-US" b="1" dirty="0" err="1"/>
              <a:t>yêu</a:t>
            </a:r>
            <a:r>
              <a:rPr lang="en-US" b="1" dirty="0"/>
              <a:t> </a:t>
            </a:r>
            <a:r>
              <a:rPr lang="en-US" b="1" dirty="0" err="1"/>
              <a:t>cầu</a:t>
            </a:r>
            <a:endParaRPr lang="en-US" b="1" dirty="0"/>
          </a:p>
        </p:txBody>
      </p:sp>
      <p:sp>
        <p:nvSpPr>
          <p:cNvPr id="3" name="Content Placeholder 2"/>
          <p:cNvSpPr>
            <a:spLocks noGrp="1"/>
          </p:cNvSpPr>
          <p:nvPr>
            <p:ph idx="1"/>
          </p:nvPr>
        </p:nvSpPr>
        <p:spPr>
          <a:xfrm>
            <a:off x="457200" y="1219200"/>
            <a:ext cx="8229600" cy="4525963"/>
          </a:xfrm>
        </p:spPr>
        <p:txBody>
          <a:bodyPr/>
          <a:lstStyle/>
          <a:p>
            <a:pPr marL="0" indent="0">
              <a:buNone/>
            </a:pPr>
            <a:r>
              <a:rPr lang="vi-VN" sz="2800" b="1" dirty="0"/>
              <a:t>* Kiến thức:</a:t>
            </a:r>
            <a:endParaRPr lang="vi-VN" sz="2800" dirty="0"/>
          </a:p>
          <a:p>
            <a:pPr marL="0" indent="0">
              <a:buNone/>
            </a:pPr>
            <a:r>
              <a:rPr lang="vi-VN" sz="2800" dirty="0"/>
              <a:t>- Trẻ nhớ tên bài bài hát, tên tác giả.</a:t>
            </a:r>
          </a:p>
          <a:p>
            <a:pPr marL="0" indent="0">
              <a:buNone/>
            </a:pPr>
            <a:r>
              <a:rPr lang="vi-VN" sz="2800" dirty="0"/>
              <a:t>-Trẻ hiểu được nội dung bài hát : Ca ngợi vẻ đẹp quê hương.</a:t>
            </a:r>
          </a:p>
          <a:p>
            <a:pPr marL="0" indent="0">
              <a:buNone/>
            </a:pPr>
            <a:r>
              <a:rPr lang="vi-VN" sz="2800" dirty="0"/>
              <a:t>-Luyện tai nghe cho trẻ.</a:t>
            </a:r>
          </a:p>
          <a:p>
            <a:pPr marL="0" indent="0">
              <a:buNone/>
            </a:pPr>
            <a:r>
              <a:rPr lang="vi-VN" sz="2800" b="1" dirty="0"/>
              <a:t>* Kĩ năng:</a:t>
            </a:r>
            <a:endParaRPr lang="vi-VN" sz="2800" dirty="0"/>
          </a:p>
          <a:p>
            <a:pPr marL="0" indent="0">
              <a:buNone/>
            </a:pPr>
            <a:r>
              <a:rPr lang="vi-VN" sz="2800" dirty="0"/>
              <a:t>-  Trẻ hát đúng nhạc, đúng giai điệu, thể hiện được niềm vui khi hát.</a:t>
            </a:r>
          </a:p>
          <a:p>
            <a:pPr marL="0" indent="0">
              <a:buNone/>
            </a:pPr>
            <a:r>
              <a:rPr lang="vi-VN" sz="2800" dirty="0"/>
              <a:t>*</a:t>
            </a:r>
            <a:r>
              <a:rPr lang="vi-VN" sz="2800" b="1" dirty="0"/>
              <a:t>Thái độ:</a:t>
            </a:r>
            <a:endParaRPr lang="vi-VN" sz="2800" dirty="0"/>
          </a:p>
          <a:p>
            <a:pPr marL="0" indent="0">
              <a:buNone/>
            </a:pPr>
            <a:r>
              <a:rPr lang="vi-VN" sz="2800" dirty="0"/>
              <a:t>- Trẻ thích thú với những tác phẩm và các hoạt động âm nhạc.</a:t>
            </a:r>
          </a:p>
          <a:p>
            <a:pPr marL="0" indent="0">
              <a:buNone/>
            </a:pPr>
            <a:endParaRPr lang="en-US" dirty="0"/>
          </a:p>
        </p:txBody>
      </p:sp>
    </p:spTree>
    <p:extLst>
      <p:ext uri="{BB962C8B-B14F-4D97-AF65-F5344CB8AC3E}">
        <p14:creationId xmlns:p14="http://schemas.microsoft.com/office/powerpoint/2010/main" val="1032052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II. </a:t>
            </a:r>
            <a:r>
              <a:rPr lang="en-US" b="1" dirty="0" err="1"/>
              <a:t>Chuẩn</a:t>
            </a:r>
            <a:r>
              <a:rPr lang="en-US" b="1" dirty="0"/>
              <a:t> </a:t>
            </a:r>
            <a:r>
              <a:rPr lang="en-US" b="1" dirty="0" err="1"/>
              <a:t>bị</a:t>
            </a:r>
            <a:endParaRPr lang="en-US" b="1" dirty="0"/>
          </a:p>
        </p:txBody>
      </p:sp>
      <p:sp>
        <p:nvSpPr>
          <p:cNvPr id="3" name="Content Placeholder 2"/>
          <p:cNvSpPr>
            <a:spLocks noGrp="1"/>
          </p:cNvSpPr>
          <p:nvPr>
            <p:ph idx="1"/>
          </p:nvPr>
        </p:nvSpPr>
        <p:spPr/>
        <p:txBody>
          <a:bodyPr/>
          <a:lstStyle/>
          <a:p>
            <a:pPr marL="0" indent="0">
              <a:buNone/>
            </a:pPr>
            <a:r>
              <a:rPr lang="vi-VN" sz="2800" dirty="0"/>
              <a:t>* </a:t>
            </a:r>
            <a:r>
              <a:rPr lang="en-US" sz="2800" b="1" dirty="0" err="1"/>
              <a:t>Đồ</a:t>
            </a:r>
            <a:r>
              <a:rPr lang="en-US" sz="2800" b="1" dirty="0"/>
              <a:t> </a:t>
            </a:r>
            <a:r>
              <a:rPr lang="en-US" sz="2800" b="1" dirty="0" err="1"/>
              <a:t>dùng</a:t>
            </a:r>
            <a:r>
              <a:rPr lang="en-US" sz="2800" b="1" dirty="0"/>
              <a:t> </a:t>
            </a:r>
            <a:r>
              <a:rPr lang="en-US" sz="2800" b="1" dirty="0" err="1"/>
              <a:t>của</a:t>
            </a:r>
            <a:r>
              <a:rPr lang="en-US" sz="2800" b="1" dirty="0"/>
              <a:t> </a:t>
            </a:r>
            <a:r>
              <a:rPr lang="en-US" sz="2800" b="1" dirty="0" err="1"/>
              <a:t>cô</a:t>
            </a:r>
            <a:r>
              <a:rPr lang="vi-VN" sz="2800" b="1" dirty="0"/>
              <a:t>:</a:t>
            </a:r>
            <a:endParaRPr lang="vi-VN" sz="2800" dirty="0"/>
          </a:p>
          <a:p>
            <a:pPr marL="0" indent="0">
              <a:buNone/>
            </a:pPr>
            <a:r>
              <a:rPr lang="vi-VN" sz="2800" b="1" dirty="0"/>
              <a:t>-</a:t>
            </a:r>
            <a:r>
              <a:rPr lang="vi-VN" sz="2800" dirty="0"/>
              <a:t>  Đàn, các bản nhạc về các bài hát: Quê hương tươi đẹp, Em đi giữa biển vàng và một số bài hát trong chủ điểm.</a:t>
            </a:r>
            <a:endParaRPr lang="en-US" sz="2800" dirty="0"/>
          </a:p>
          <a:p>
            <a:pPr marL="0" indent="0">
              <a:buNone/>
            </a:pPr>
            <a:r>
              <a:rPr lang="vi-VN" sz="2800" b="1" dirty="0"/>
              <a:t> </a:t>
            </a:r>
            <a:r>
              <a:rPr lang="vi-VN" sz="2800" dirty="0"/>
              <a:t>* </a:t>
            </a:r>
            <a:r>
              <a:rPr lang="en-US" sz="2800" b="1" dirty="0" err="1"/>
              <a:t>Đồ</a:t>
            </a:r>
            <a:r>
              <a:rPr lang="en-US" sz="2800" b="1" dirty="0"/>
              <a:t> </a:t>
            </a:r>
            <a:r>
              <a:rPr lang="en-US" sz="2800" b="1" dirty="0" err="1"/>
              <a:t>dùng</a:t>
            </a:r>
            <a:r>
              <a:rPr lang="en-US" sz="2800" b="1" dirty="0"/>
              <a:t> </a:t>
            </a:r>
            <a:r>
              <a:rPr lang="en-US" sz="2800" b="1" dirty="0" err="1"/>
              <a:t>của</a:t>
            </a:r>
            <a:r>
              <a:rPr lang="en-US" sz="2800" b="1" dirty="0"/>
              <a:t> </a:t>
            </a:r>
            <a:r>
              <a:rPr lang="en-US" sz="2800" b="1" dirty="0" err="1"/>
              <a:t>trẻ</a:t>
            </a:r>
            <a:r>
              <a:rPr lang="vi-VN" sz="2800" b="1" dirty="0"/>
              <a:t>:</a:t>
            </a:r>
            <a:endParaRPr lang="vi-VN" sz="2800" dirty="0"/>
          </a:p>
          <a:p>
            <a:pPr marL="0" indent="0">
              <a:buNone/>
            </a:pPr>
            <a:r>
              <a:rPr lang="vi-VN" sz="2800" b="1" dirty="0"/>
              <a:t>-</a:t>
            </a:r>
            <a:r>
              <a:rPr lang="vi-VN" sz="2800" dirty="0"/>
              <a:t> Trang phục biểu diễn</a:t>
            </a:r>
            <a:endParaRPr lang="en-US" sz="2800" dirty="0"/>
          </a:p>
        </p:txBody>
      </p:sp>
    </p:spTree>
    <p:extLst>
      <p:ext uri="{BB962C8B-B14F-4D97-AF65-F5344CB8AC3E}">
        <p14:creationId xmlns:p14="http://schemas.microsoft.com/office/powerpoint/2010/main" val="228696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lstStyle/>
          <a:p>
            <a:br>
              <a:rPr lang="en-US" b="1" dirty="0"/>
            </a:br>
            <a:br>
              <a:rPr lang="en-US" b="1" dirty="0"/>
            </a:br>
            <a:r>
              <a:rPr lang="vi-VN" sz="3200" b="1" dirty="0">
                <a:solidFill>
                  <a:srgbClr val="002060"/>
                </a:solidFill>
              </a:rPr>
              <a:t>1. Ổn định tổ chức:</a:t>
            </a:r>
            <a:br>
              <a:rPr lang="vi-VN" sz="3200" dirty="0">
                <a:solidFill>
                  <a:srgbClr val="002060"/>
                </a:solidFill>
              </a:rPr>
            </a:br>
            <a:r>
              <a:rPr lang="vi-VN" sz="3200" dirty="0">
                <a:solidFill>
                  <a:srgbClr val="002060"/>
                </a:solidFill>
              </a:rPr>
              <a:t> - Cho trẻ xem </a:t>
            </a:r>
            <a:r>
              <a:rPr lang="en-US" sz="3200" dirty="0" err="1">
                <a:solidFill>
                  <a:srgbClr val="002060"/>
                </a:solidFill>
              </a:rPr>
              <a:t>tranh</a:t>
            </a:r>
            <a:r>
              <a:rPr lang="vi-VN" sz="3200" dirty="0">
                <a:solidFill>
                  <a:srgbClr val="002060"/>
                </a:solidFill>
              </a:rPr>
              <a:t> về 1 số cảnh đẹp</a:t>
            </a:r>
            <a:br>
              <a:rPr lang="en-US" sz="3200" dirty="0">
                <a:solidFill>
                  <a:srgbClr val="002060"/>
                </a:solidFill>
              </a:rPr>
            </a:br>
            <a:r>
              <a:rPr lang="vi-VN" sz="3200" dirty="0">
                <a:solidFill>
                  <a:srgbClr val="002060"/>
                </a:solidFill>
              </a:rPr>
              <a:t> của quê hương Hà Nội </a:t>
            </a:r>
            <a:br>
              <a:rPr lang="en-US" sz="3200" dirty="0">
                <a:solidFill>
                  <a:srgbClr val="002060"/>
                </a:solidFill>
              </a:rPr>
            </a:br>
            <a:r>
              <a:rPr lang="vi-VN" sz="3200" dirty="0">
                <a:solidFill>
                  <a:srgbClr val="002060"/>
                </a:solidFill>
              </a:rPr>
              <a:t>-&gt; TC dẫn vào bài.</a:t>
            </a:r>
            <a:br>
              <a:rPr lang="vi-VN" dirty="0"/>
            </a:br>
            <a:endParaRPr lang="en-US" dirty="0"/>
          </a:p>
        </p:txBody>
      </p:sp>
    </p:spTree>
    <p:extLst>
      <p:ext uri="{BB962C8B-B14F-4D97-AF65-F5344CB8AC3E}">
        <p14:creationId xmlns:p14="http://schemas.microsoft.com/office/powerpoint/2010/main" val="395793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878" y="0"/>
            <a:ext cx="9163878" cy="6851374"/>
          </a:xfrm>
          <a:prstGeom prst="rect">
            <a:avLst/>
          </a:prstGeom>
        </p:spPr>
      </p:pic>
    </p:spTree>
    <p:extLst>
      <p:ext uri="{BB962C8B-B14F-4D97-AF65-F5344CB8AC3E}">
        <p14:creationId xmlns:p14="http://schemas.microsoft.com/office/powerpoint/2010/main" val="3779350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ngo-nghinh-tre-tho.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1600200" y="2057400"/>
            <a:ext cx="5943600" cy="2215991"/>
          </a:xfrm>
          <a:prstGeom prst="rect">
            <a:avLst/>
          </a:prstGeom>
          <a:noFill/>
        </p:spPr>
        <p:txBody>
          <a:bodyPr wrap="square" rtlCol="0">
            <a:spAutoFit/>
          </a:bodyPr>
          <a:lstStyle/>
          <a:p>
            <a:pPr algn="ctr"/>
            <a:r>
              <a:rPr lang="en-US" sz="7200" b="1" u="sng" dirty="0" err="1">
                <a:solidFill>
                  <a:srgbClr val="002060"/>
                </a:solidFill>
              </a:rPr>
              <a:t>Dạy</a:t>
            </a:r>
            <a:r>
              <a:rPr lang="en-US" sz="7200" b="1" u="sng" dirty="0">
                <a:solidFill>
                  <a:srgbClr val="002060"/>
                </a:solidFill>
              </a:rPr>
              <a:t> </a:t>
            </a:r>
            <a:r>
              <a:rPr lang="en-US" sz="7200" b="1" u="sng" dirty="0" err="1">
                <a:solidFill>
                  <a:srgbClr val="002060"/>
                </a:solidFill>
              </a:rPr>
              <a:t>hát</a:t>
            </a:r>
            <a:r>
              <a:rPr lang="en-US" sz="7200" b="1" u="sng" dirty="0">
                <a:solidFill>
                  <a:srgbClr val="002060"/>
                </a:solidFill>
              </a:rPr>
              <a:t>:</a:t>
            </a:r>
            <a:endParaRPr lang="en-US" sz="6600" b="1" u="sng" dirty="0">
              <a:solidFill>
                <a:srgbClr val="002060"/>
              </a:solidFill>
            </a:endParaRPr>
          </a:p>
          <a:p>
            <a:pPr algn="ctr"/>
            <a:r>
              <a:rPr lang="en-US" sz="4800" b="1" dirty="0">
                <a:solidFill>
                  <a:srgbClr val="002060"/>
                </a:solidFill>
              </a:rPr>
              <a:t> </a:t>
            </a:r>
            <a:r>
              <a:rPr lang="en-US" sz="4800" b="1" dirty="0" err="1">
                <a:solidFill>
                  <a:srgbClr val="002060"/>
                </a:solidFill>
              </a:rPr>
              <a:t>Quê</a:t>
            </a:r>
            <a:r>
              <a:rPr lang="en-US" sz="4800" b="1" dirty="0">
                <a:solidFill>
                  <a:srgbClr val="002060"/>
                </a:solidFill>
              </a:rPr>
              <a:t> </a:t>
            </a:r>
            <a:r>
              <a:rPr lang="en-US" sz="4800" b="1" dirty="0" err="1">
                <a:solidFill>
                  <a:srgbClr val="002060"/>
                </a:solidFill>
              </a:rPr>
              <a:t>hương</a:t>
            </a:r>
            <a:r>
              <a:rPr lang="en-US" sz="4800" b="1" dirty="0">
                <a:solidFill>
                  <a:srgbClr val="002060"/>
                </a:solidFill>
              </a:rPr>
              <a:t> </a:t>
            </a:r>
            <a:r>
              <a:rPr lang="en-US" sz="4800" b="1" dirty="0" err="1">
                <a:solidFill>
                  <a:srgbClr val="002060"/>
                </a:solidFill>
              </a:rPr>
              <a:t>tươi</a:t>
            </a:r>
            <a:r>
              <a:rPr lang="en-US" sz="4800" b="1" dirty="0">
                <a:solidFill>
                  <a:srgbClr val="002060"/>
                </a:solidFill>
              </a:rPr>
              <a:t> </a:t>
            </a:r>
            <a:r>
              <a:rPr lang="en-US" sz="4800" b="1" dirty="0" err="1">
                <a:solidFill>
                  <a:srgbClr val="002060"/>
                </a:solidFill>
              </a:rPr>
              <a:t>đẹp</a:t>
            </a:r>
            <a:endParaRPr lang="en-US" sz="4800" b="1" dirty="0">
              <a:solidFill>
                <a:srgbClr val="002060"/>
              </a:solidFill>
            </a:endParaRPr>
          </a:p>
          <a:p>
            <a:endParaRPr lang="en-US" dirty="0"/>
          </a:p>
        </p:txBody>
      </p:sp>
      <p:pic>
        <p:nvPicPr>
          <p:cNvPr id="6" name="- Karaoke HD - Quê Hương Tươi Đẹp - Âm Nhạc Lớp 1 -- CD Chuẩn Bộ Giáo Dục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41148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5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ong-mat-troi-de-thuong.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2209800" y="1524000"/>
            <a:ext cx="5029200" cy="3139321"/>
          </a:xfrm>
          <a:prstGeom prst="rect">
            <a:avLst/>
          </a:prstGeom>
          <a:noFill/>
        </p:spPr>
        <p:txBody>
          <a:bodyPr wrap="square" rtlCol="0">
            <a:spAutoFit/>
          </a:bodyPr>
          <a:lstStyle/>
          <a:p>
            <a:pPr algn="ctr"/>
            <a:r>
              <a:rPr lang="en-US" sz="6000" b="1" dirty="0">
                <a:solidFill>
                  <a:srgbClr val="FF00FF"/>
                </a:solidFill>
              </a:rPr>
              <a:t>LỚP HÁT</a:t>
            </a:r>
          </a:p>
          <a:p>
            <a:pPr algn="ctr"/>
            <a:r>
              <a:rPr lang="en-US" sz="6000" b="1" dirty="0">
                <a:solidFill>
                  <a:srgbClr val="FF00FF"/>
                </a:solidFill>
              </a:rPr>
              <a:t>TỔ, NHÓM</a:t>
            </a:r>
          </a:p>
          <a:p>
            <a:pPr algn="ctr"/>
            <a:r>
              <a:rPr lang="en-US" sz="6000" b="1" dirty="0">
                <a:solidFill>
                  <a:srgbClr val="FF00FF"/>
                </a:solidFill>
              </a:rPr>
              <a:t>CÁ NHÂN</a:t>
            </a:r>
          </a:p>
          <a:p>
            <a:endParaRPr lang="en-US" dirty="0"/>
          </a:p>
        </p:txBody>
      </p:sp>
      <p:pic>
        <p:nvPicPr>
          <p:cNvPr id="6" name="- Karaoke HD - Quê Hương Tươi Đẹp - Âm Nhạc Lớp 1 -- CD Chuẩn Bộ Giáo Dục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46242" y="4358521"/>
            <a:ext cx="609600" cy="609600"/>
          </a:xfrm>
          <a:prstGeom prst="rect">
            <a:avLst/>
          </a:prstGeom>
        </p:spPr>
      </p:pic>
    </p:spTree>
    <p:extLst>
      <p:ext uri="{BB962C8B-B14F-4D97-AF65-F5344CB8AC3E}">
        <p14:creationId xmlns:p14="http://schemas.microsoft.com/office/powerpoint/2010/main" val="33214557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5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ong-mat-troi-de-thuong.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1219200" y="1418600"/>
            <a:ext cx="7316810" cy="2215991"/>
          </a:xfrm>
          <a:prstGeom prst="rect">
            <a:avLst/>
          </a:prstGeom>
          <a:noFill/>
        </p:spPr>
        <p:txBody>
          <a:bodyPr wrap="square" rtlCol="0">
            <a:spAutoFit/>
          </a:bodyPr>
          <a:lstStyle/>
          <a:p>
            <a:pPr algn="ctr"/>
            <a:r>
              <a:rPr lang="en-US" sz="6000" b="1" dirty="0" err="1">
                <a:solidFill>
                  <a:srgbClr val="FF00FF"/>
                </a:solidFill>
              </a:rPr>
              <a:t>Nghe</a:t>
            </a:r>
            <a:r>
              <a:rPr lang="en-US" sz="6000" b="1" dirty="0">
                <a:solidFill>
                  <a:srgbClr val="FF00FF"/>
                </a:solidFill>
              </a:rPr>
              <a:t> </a:t>
            </a:r>
            <a:r>
              <a:rPr lang="en-US" sz="6000" b="1" dirty="0" err="1">
                <a:solidFill>
                  <a:srgbClr val="FF00FF"/>
                </a:solidFill>
              </a:rPr>
              <a:t>hát</a:t>
            </a:r>
            <a:r>
              <a:rPr lang="en-US" sz="6000" b="1" dirty="0">
                <a:solidFill>
                  <a:srgbClr val="FF00FF"/>
                </a:solidFill>
              </a:rPr>
              <a:t>: </a:t>
            </a:r>
          </a:p>
          <a:p>
            <a:pPr algn="ctr"/>
            <a:r>
              <a:rPr lang="en-US" sz="6000" b="1" dirty="0" err="1">
                <a:solidFill>
                  <a:srgbClr val="FF00FF"/>
                </a:solidFill>
              </a:rPr>
              <a:t>Em</a:t>
            </a:r>
            <a:r>
              <a:rPr lang="en-US" sz="6000" b="1" dirty="0">
                <a:solidFill>
                  <a:srgbClr val="FF00FF"/>
                </a:solidFill>
              </a:rPr>
              <a:t> </a:t>
            </a:r>
            <a:r>
              <a:rPr lang="en-US" sz="6000" b="1" dirty="0" err="1">
                <a:solidFill>
                  <a:srgbClr val="FF00FF"/>
                </a:solidFill>
              </a:rPr>
              <a:t>đi</a:t>
            </a:r>
            <a:r>
              <a:rPr lang="en-US" sz="6000" b="1" dirty="0">
                <a:solidFill>
                  <a:srgbClr val="FF00FF"/>
                </a:solidFill>
              </a:rPr>
              <a:t> </a:t>
            </a:r>
            <a:r>
              <a:rPr lang="en-US" sz="6000" b="1" dirty="0" err="1">
                <a:solidFill>
                  <a:srgbClr val="FF00FF"/>
                </a:solidFill>
              </a:rPr>
              <a:t>giữa</a:t>
            </a:r>
            <a:r>
              <a:rPr lang="en-US" sz="6000" b="1" dirty="0">
                <a:solidFill>
                  <a:srgbClr val="FF00FF"/>
                </a:solidFill>
              </a:rPr>
              <a:t> </a:t>
            </a:r>
            <a:r>
              <a:rPr lang="en-US" sz="6000" b="1" dirty="0" err="1">
                <a:solidFill>
                  <a:srgbClr val="FF00FF"/>
                </a:solidFill>
              </a:rPr>
              <a:t>biển</a:t>
            </a:r>
            <a:r>
              <a:rPr lang="en-US" sz="6000" b="1" dirty="0">
                <a:solidFill>
                  <a:srgbClr val="FF00FF"/>
                </a:solidFill>
              </a:rPr>
              <a:t> </a:t>
            </a:r>
            <a:r>
              <a:rPr lang="en-US" sz="6000" b="1" dirty="0" err="1">
                <a:solidFill>
                  <a:srgbClr val="FF00FF"/>
                </a:solidFill>
              </a:rPr>
              <a:t>vàng</a:t>
            </a:r>
            <a:endParaRPr lang="en-US" sz="6000" b="1" dirty="0">
              <a:solidFill>
                <a:srgbClr val="FF00FF"/>
              </a:solidFill>
            </a:endParaRPr>
          </a:p>
          <a:p>
            <a:endParaRPr lang="en-US" dirty="0"/>
          </a:p>
        </p:txBody>
      </p:sp>
      <p:pic>
        <p:nvPicPr>
          <p:cNvPr id="3" name="EM ĐI GIỮA BIỂN VÀNG KARAOKE -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187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m đi giữa biển vàng - Hà Phạm Anh Thư">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324600"/>
          </a:xfrm>
        </p:spPr>
      </p:pic>
    </p:spTree>
    <p:extLst>
      <p:ext uri="{BB962C8B-B14F-4D97-AF65-F5344CB8AC3E}">
        <p14:creationId xmlns:p14="http://schemas.microsoft.com/office/powerpoint/2010/main" val="23373088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155</TotalTime>
  <Words>468</Words>
  <Application>Microsoft Office PowerPoint</Application>
  <PresentationFormat>On-screen Show (4:3)</PresentationFormat>
  <Paragraphs>41</Paragraphs>
  <Slides>12</Slides>
  <Notes>0</Notes>
  <HiddenSlides>0</HiddenSlides>
  <MMClips>8</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Times New Roman</vt:lpstr>
      <vt:lpstr>Office Theme</vt:lpstr>
      <vt:lpstr>Default Design</vt:lpstr>
      <vt:lpstr>PowerPoint Presentation</vt:lpstr>
      <vt:lpstr>I. Mục đích- yêu cầu</vt:lpstr>
      <vt:lpstr>II. Chuẩn bị</vt:lpstr>
      <vt:lpstr>  1. Ổn định tổ chức:  - Cho trẻ xem tranh về 1 số cảnh đẹp  của quê hương Hà Nội  -&gt; TC dẫn vào bài.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cuu vi</dc:creator>
  <cp:lastModifiedBy>TUAN DOAN</cp:lastModifiedBy>
  <cp:revision>24</cp:revision>
  <dcterms:created xsi:type="dcterms:W3CDTF">2014-03-18T00:28:28Z</dcterms:created>
  <dcterms:modified xsi:type="dcterms:W3CDTF">2022-06-09T08:47:43Z</dcterms:modified>
</cp:coreProperties>
</file>