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4" r:id="rId8"/>
    <p:sldId id="265" r:id="rId9"/>
    <p:sldId id="266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1315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931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42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976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318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745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275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110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582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52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473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507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A60D2-5E32-4978-A95F-A5998E202FCD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563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../media/media3.mp3"/><Relationship Id="rId7" Type="http://schemas.openxmlformats.org/officeDocument/2006/relationships/image" Target="../media/image6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3.mp3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0"/>
            <a:ext cx="88392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PHÒNG GIÁO DỤC VÀ ĐÀO TẠO QUẬN LONG BIÊN</a:t>
            </a:r>
          </a:p>
          <a:p>
            <a:pPr algn="ctr"/>
            <a:r>
              <a:rPr lang="vi-VN" sz="2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TRƯỜNG MẦM NON GIA THƯỢNG</a:t>
            </a:r>
            <a:endParaRPr lang="en-US" sz="25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</a:endParaRPr>
          </a:p>
        </p:txBody>
      </p:sp>
      <p:pic>
        <p:nvPicPr>
          <p:cNvPr id="7" name="Picture 13" descr="F:\ảnh nền powerpoint\lô gô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350" y="1066800"/>
            <a:ext cx="2019300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447800" y="3200400"/>
            <a:ext cx="6585394" cy="80021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bliqueBottomLeft"/>
              <a:lightRig rig="threePt" dir="t"/>
            </a:scene3d>
          </a:bodyPr>
          <a:lstStyle/>
          <a:p>
            <a:pPr algn="ctr"/>
            <a:r>
              <a:rPr lang="vi-VN" sz="2300" b="1" dirty="0" smtClean="0">
                <a:solidFill>
                  <a:srgbClr val="00B050"/>
                </a:solidFill>
                <a:latin typeface="+mj-lt"/>
              </a:rPr>
              <a:t>TẠO HÌNH</a:t>
            </a:r>
          </a:p>
          <a:p>
            <a:pPr algn="ctr"/>
            <a:r>
              <a:rPr lang="vi-VN" sz="2300" b="1" dirty="0" smtClean="0">
                <a:solidFill>
                  <a:srgbClr val="00B050"/>
                </a:solidFill>
                <a:latin typeface="+mj-lt"/>
              </a:rPr>
              <a:t>ĐỀ TÀI : </a:t>
            </a:r>
            <a:r>
              <a:rPr lang="en-US" sz="2300" b="1" dirty="0" smtClean="0">
                <a:solidFill>
                  <a:srgbClr val="00B050"/>
                </a:solidFill>
                <a:latin typeface="+mj-lt"/>
              </a:rPr>
              <a:t>TÔ MÀU TRANG PHỤC BẠN TRAI, BẠN GÁI</a:t>
            </a:r>
            <a:endParaRPr lang="en-US" sz="2300" b="1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28800" y="4495800"/>
            <a:ext cx="5176417" cy="129266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vi-VN" sz="2000" b="1" spc="5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             Lứa tuổi : Mẫu giáo bé ( 3-4 tuổi)</a:t>
            </a:r>
          </a:p>
          <a:p>
            <a:r>
              <a:rPr lang="vi-VN" sz="2000" b="1" spc="50" dirty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vi-VN" sz="2000" b="1" spc="5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            Thời gian : 15-20 phút</a:t>
            </a:r>
          </a:p>
          <a:p>
            <a:pPr algn="ctr"/>
            <a:r>
              <a:rPr lang="vi-VN" sz="2000" b="1" spc="5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            Người thực hiện : </a:t>
            </a:r>
            <a:r>
              <a:rPr lang="en-US" sz="2000" b="1" spc="50" dirty="0" err="1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Nguyễn</a:t>
            </a:r>
            <a:r>
              <a:rPr lang="en-US" sz="2000" b="1" spc="5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en-US" sz="2000" b="1" spc="50" dirty="0" err="1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Tuấn</a:t>
            </a:r>
            <a:r>
              <a:rPr lang="en-US" sz="2000" b="1" spc="5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en-US" sz="2000" b="1" spc="50" dirty="0" err="1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Huệ</a:t>
            </a:r>
            <a:endParaRPr lang="vi-VN" sz="2000" b="1" spc="50" dirty="0" smtClean="0">
              <a:ln w="11430"/>
              <a:solidFill>
                <a:schemeClr val="accent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</a:endParaRPr>
          </a:p>
          <a:p>
            <a:pPr algn="ctr"/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54806" y="6432328"/>
            <a:ext cx="2258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b="1" dirty="0" smtClean="0">
                <a:latin typeface="+mj-lt"/>
              </a:rPr>
              <a:t>Năm học : </a:t>
            </a:r>
            <a:r>
              <a:rPr lang="vi-VN" b="1" dirty="0" smtClean="0">
                <a:latin typeface="+mj-lt"/>
              </a:rPr>
              <a:t>20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21-2022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5301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1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90800" y="838200"/>
            <a:ext cx="36033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I. Mục đích - Yêu cầu:</a:t>
            </a:r>
            <a:endParaRPr lang="en-US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5469" y="2285999"/>
            <a:ext cx="735021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000" b="1" dirty="0" smtClean="0">
                <a:solidFill>
                  <a:srgbClr val="002060"/>
                </a:solidFill>
                <a:latin typeface="+mj-lt"/>
              </a:rPr>
              <a:t>1, Kiến thức :</a:t>
            </a:r>
          </a:p>
          <a:p>
            <a:pPr marL="285750" indent="-285750">
              <a:buFontTx/>
              <a:buChar char="-"/>
            </a:pPr>
            <a:r>
              <a:rPr lang="vi-VN" sz="2000" dirty="0" smtClean="0">
                <a:latin typeface="+mj-lt"/>
              </a:rPr>
              <a:t>Trẻ biết tô màu không chờm ra ngoài, tô đúng màu và biết phối </a:t>
            </a:r>
          </a:p>
          <a:p>
            <a:r>
              <a:rPr lang="vi-VN" sz="2000" dirty="0">
                <a:latin typeface="+mj-lt"/>
              </a:rPr>
              <a:t> </a:t>
            </a:r>
            <a:r>
              <a:rPr lang="vi-VN" sz="2000" dirty="0" smtClean="0">
                <a:latin typeface="+mj-lt"/>
              </a:rPr>
              <a:t>    hợp các màu phù hợp.</a:t>
            </a:r>
          </a:p>
          <a:p>
            <a:r>
              <a:rPr lang="vi-VN" sz="2000" dirty="0" smtClean="0">
                <a:latin typeface="+mj-lt"/>
              </a:rPr>
              <a:t>-    Trẻ biết kể tên các bộ phận của người như : đầu, chân, tay, mình....</a:t>
            </a:r>
            <a:endParaRPr lang="en-US" sz="2000" dirty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5469" y="3886200"/>
            <a:ext cx="847700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000" b="1" dirty="0" smtClean="0">
                <a:solidFill>
                  <a:srgbClr val="002060"/>
                </a:solidFill>
                <a:latin typeface="+mj-lt"/>
              </a:rPr>
              <a:t>2, Kỹ năng:</a:t>
            </a:r>
          </a:p>
          <a:p>
            <a:pPr marL="285750" indent="-285750">
              <a:buFontTx/>
              <a:buChar char="-"/>
            </a:pPr>
            <a:r>
              <a:rPr lang="vi-VN" sz="2000" dirty="0" smtClean="0">
                <a:latin typeface="+mj-lt"/>
              </a:rPr>
              <a:t>Trẻ tô màu không chờm ra ngoài.</a:t>
            </a:r>
          </a:p>
          <a:p>
            <a:r>
              <a:rPr lang="vi-VN" sz="2000" dirty="0" smtClean="0">
                <a:latin typeface="+mj-lt"/>
              </a:rPr>
              <a:t>-    Rèn tư thế ngồi, cách cầm bút của trẻ. Rèn trẻ cách sử dụng màu cho phù hợp</a:t>
            </a:r>
            <a:endParaRPr lang="en-US" sz="2000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5469" y="5181600"/>
            <a:ext cx="825155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000" b="1" dirty="0" smtClean="0">
                <a:solidFill>
                  <a:srgbClr val="002060"/>
                </a:solidFill>
                <a:latin typeface="+mj-lt"/>
              </a:rPr>
              <a:t>3, Thái độ:</a:t>
            </a:r>
          </a:p>
          <a:p>
            <a:pPr marL="285750" indent="-285750">
              <a:buFontTx/>
              <a:buChar char="-"/>
            </a:pPr>
            <a:r>
              <a:rPr lang="vi-VN" sz="2000" dirty="0" smtClean="0">
                <a:latin typeface="+mj-lt"/>
              </a:rPr>
              <a:t>Trẻ hứng thú tham gia vào giờ học</a:t>
            </a:r>
          </a:p>
          <a:p>
            <a:pPr marL="285750" indent="-285750">
              <a:buFontTx/>
              <a:buChar char="-"/>
            </a:pPr>
            <a:r>
              <a:rPr lang="vi-VN" sz="2000" dirty="0" smtClean="0">
                <a:latin typeface="+mj-lt"/>
              </a:rPr>
              <a:t>Trẻ ngoan, biết nghe lời cô giáo, biết giữ gìn sản phẩm của mình và của bạn</a:t>
            </a:r>
            <a:endParaRPr lang="en-US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39134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772180"/>
            <a:ext cx="21932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latin typeface="+mj-lt"/>
              </a:rPr>
              <a:t>II, Chuẩn bị:</a:t>
            </a:r>
            <a:endParaRPr lang="en-US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11052" y="1600200"/>
            <a:ext cx="351891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000" b="1" dirty="0" smtClean="0">
                <a:solidFill>
                  <a:srgbClr val="FF0000"/>
                </a:solidFill>
                <a:latin typeface="+mj-lt"/>
              </a:rPr>
              <a:t>1, Đồ dùng của cô:</a:t>
            </a:r>
          </a:p>
          <a:p>
            <a:pPr marL="285750" indent="-285750">
              <a:buFontTx/>
              <a:buChar char="-"/>
            </a:pPr>
            <a:r>
              <a:rPr lang="vi-VN" sz="2000" dirty="0" smtClean="0">
                <a:latin typeface="+mj-lt"/>
              </a:rPr>
              <a:t>Giáo án điện tử</a:t>
            </a:r>
          </a:p>
          <a:p>
            <a:pPr marL="285750" indent="-285750">
              <a:buFontTx/>
              <a:buChar char="-"/>
            </a:pPr>
            <a:r>
              <a:rPr lang="vi-VN" sz="2000" dirty="0" smtClean="0">
                <a:latin typeface="+mj-lt"/>
              </a:rPr>
              <a:t>Bảng tương tác</a:t>
            </a:r>
          </a:p>
          <a:p>
            <a:pPr marL="285750" indent="-285750">
              <a:buFontTx/>
              <a:buChar char="-"/>
            </a:pPr>
            <a:r>
              <a:rPr lang="vi-VN" sz="2000" dirty="0" smtClean="0">
                <a:latin typeface="+mj-lt"/>
              </a:rPr>
              <a:t>Tranh mẫu của cô, que chỉ</a:t>
            </a:r>
          </a:p>
          <a:p>
            <a:pPr marL="285750" indent="-285750">
              <a:buFontTx/>
              <a:buChar char="-"/>
            </a:pPr>
            <a:r>
              <a:rPr lang="vi-VN" sz="2000" dirty="0" smtClean="0">
                <a:latin typeface="+mj-lt"/>
              </a:rPr>
              <a:t>Nhạc các bài hát trong chủ đề</a:t>
            </a:r>
          </a:p>
          <a:p>
            <a:pPr marL="285750" indent="-285750">
              <a:buFontTx/>
              <a:buChar char="-"/>
            </a:pPr>
            <a:endParaRPr lang="en-US" sz="2000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11052" y="3770376"/>
            <a:ext cx="31037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000" b="1" dirty="0" smtClean="0">
                <a:solidFill>
                  <a:srgbClr val="FF0000"/>
                </a:solidFill>
                <a:latin typeface="+mj-lt"/>
              </a:rPr>
              <a:t>2, Đồ dùng của trẻ :</a:t>
            </a:r>
          </a:p>
          <a:p>
            <a:pPr marL="285750" indent="-285750">
              <a:buFontTx/>
              <a:buChar char="-"/>
            </a:pPr>
            <a:r>
              <a:rPr lang="vi-VN" sz="2000" dirty="0" smtClean="0">
                <a:latin typeface="+mj-lt"/>
              </a:rPr>
              <a:t>Vở vẽ, bút màu cho trẻ</a:t>
            </a:r>
          </a:p>
          <a:p>
            <a:pPr marL="285750" indent="-285750">
              <a:buFontTx/>
              <a:buChar char="-"/>
            </a:pPr>
            <a:r>
              <a:rPr lang="vi-VN" sz="2000" dirty="0" smtClean="0">
                <a:latin typeface="+mj-lt"/>
              </a:rPr>
              <a:t>Bảng trưng bày sản phẩm</a:t>
            </a:r>
            <a:endParaRPr lang="en-US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58174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5400" y="2286000"/>
            <a:ext cx="6737742" cy="104644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OffAxis1Righ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vi-V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1,Ổn định tổ chức:</a:t>
            </a:r>
          </a:p>
          <a:p>
            <a:r>
              <a:rPr lang="vi-VN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Cô và trẻ cùng hát bài </a:t>
            </a:r>
            <a:r>
              <a:rPr lang="en-US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“</a:t>
            </a:r>
            <a:r>
              <a:rPr lang="vi-VN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Tìm bạn thân</a:t>
            </a:r>
            <a:r>
              <a:rPr lang="en-US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”</a:t>
            </a:r>
            <a:endParaRPr lang="en-US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</a:endParaRPr>
          </a:p>
        </p:txBody>
      </p:sp>
      <p:pic>
        <p:nvPicPr>
          <p:cNvPr id="4" name="TimBanThan-V.A-4165957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391400" y="548640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374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846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783336"/>
            <a:ext cx="7919156" cy="353943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2,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ct val="200000"/>
              </a:lnSpc>
            </a:pP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a,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endParaRPr lang="en-US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lnSpc>
                <a:spcPct val="200000"/>
              </a:lnSpc>
              <a:buFontTx/>
              <a:buChar char="-"/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con?</a:t>
            </a:r>
          </a:p>
          <a:p>
            <a:pPr marL="285750" indent="-285750">
              <a:lnSpc>
                <a:spcPct val="200000"/>
              </a:lnSpc>
              <a:buFontTx/>
              <a:buChar char="-"/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tóc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măt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285750" indent="-285750">
              <a:lnSpc>
                <a:spcPct val="200000"/>
              </a:lnSpc>
              <a:buFontTx/>
              <a:buChar char="-"/>
            </a:pP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15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9200" y="2667000"/>
            <a:ext cx="697498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b,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thích</a:t>
            </a:r>
            <a:endParaRPr lang="en-US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3545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2108213"/>
            <a:ext cx="7391400" cy="2123658"/>
          </a:xfrm>
          <a:prstGeom prst="rect">
            <a:avLst/>
          </a:prstGeom>
          <a:noFill/>
        </p:spPr>
        <p:txBody>
          <a:bodyPr wrap="square" rtlCol="0">
            <a:prstTxWarp prst="textWave2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d, </a:t>
            </a:r>
            <a:r>
              <a:rPr lang="en-US" sz="32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sửa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nhắc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cầm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bút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di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nhẹ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nhàng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ngồi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endParaRPr lang="en-US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haoNgayMoi-Dangcapnhat_34pvk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295579" y="6096000"/>
            <a:ext cx="487363" cy="487363"/>
          </a:xfrm>
          <a:prstGeom prst="rect">
            <a:avLst/>
          </a:prstGeom>
        </p:spPr>
      </p:pic>
      <p:pic>
        <p:nvPicPr>
          <p:cNvPr id="5" name="VuiDenTruong-XuanMai_3dmy6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467600" y="633653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675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256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5" repeatCount="20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457200"/>
            <a:ext cx="8458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e,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ét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đẹp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nữa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770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2438400"/>
            <a:ext cx="693375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3, </a:t>
            </a:r>
            <a:r>
              <a:rPr lang="en-US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400" b="1" dirty="0" err="1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b="1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400" b="1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400" b="1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400" b="1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400" b="1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2400" b="1" dirty="0" err="1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sz="2400" b="1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nắng</a:t>
            </a:r>
            <a:r>
              <a:rPr lang="en-US" sz="2400" b="1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sz="2400" b="1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2400" b="1" dirty="0" smtClean="0">
                <a:solidFill>
                  <a:schemeClr val="bg2">
                    <a:lumMod val="90000"/>
                  </a:schemeClr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400" b="1" dirty="0">
              <a:solidFill>
                <a:schemeClr val="bg2">
                  <a:lumMod val="9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084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483</TotalTime>
  <Words>435</Words>
  <Application>Microsoft Office PowerPoint</Application>
  <PresentationFormat>On-screen Show (4:3)</PresentationFormat>
  <Paragraphs>44</Paragraphs>
  <Slides>9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Microsoft account</cp:lastModifiedBy>
  <cp:revision>27</cp:revision>
  <dcterms:created xsi:type="dcterms:W3CDTF">2018-10-01T14:03:25Z</dcterms:created>
  <dcterms:modified xsi:type="dcterms:W3CDTF">2022-06-09T11:50:15Z</dcterms:modified>
</cp:coreProperties>
</file>