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31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294A8-82CB-40B7-B443-EA98E0694491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1460F-19AE-4FD0-B8B3-1363BE0DEC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file:///E:\AN%20AN%20AN\AN.%20C4%202020-2021\nh&#7841;c\Tui%20H&#225;t%20&#8211;%20C&#244;%20V&#224;%20M&#7865;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file:///E:\AN%20AN%20AN\AN.%20C4%202020-2021\nh&#7841;c\Tui%20H&#225;t%20&#8211;%20C&#244;%20V&#224;%20M&#7865;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43000" y="160648"/>
            <a:ext cx="73914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  <a:br>
              <a:rPr lang="en-US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340064" y="3505200"/>
            <a:ext cx="5508536" cy="2548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VĐMH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l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( 3- 4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: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Tuấn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Huệ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86689" y="2438400"/>
            <a:ext cx="54864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 </a:t>
            </a:r>
            <a:r>
              <a:rPr lang="en-US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ÁN ÂM NHẠC</a:t>
            </a:r>
            <a:endParaRPr lang="en-US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1219200"/>
            <a:ext cx="1181100" cy="10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2819400" y="6248400"/>
            <a:ext cx="3124200" cy="339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2021 -2022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5000" y="609600"/>
            <a:ext cx="5562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3600" dirty="0" smtClean="0">
                <a:latin typeface="+mj-lt"/>
              </a:rPr>
              <a:t> </a:t>
            </a:r>
            <a:r>
              <a:rPr lang="vi-VN" sz="3600" dirty="0" smtClean="0">
                <a:latin typeface="+mj-lt"/>
              </a:rPr>
              <a:t>Cô giảng nội dung bài hát, </a:t>
            </a:r>
            <a:endParaRPr lang="en-US" sz="3600" dirty="0" smtClean="0">
              <a:latin typeface="+mj-lt"/>
            </a:endParaRPr>
          </a:p>
          <a:p>
            <a:pPr>
              <a:buFontTx/>
              <a:buChar char="-"/>
            </a:pPr>
            <a:r>
              <a:rPr lang="en-US" sz="3600" dirty="0" smtClean="0">
                <a:latin typeface="+mj-lt"/>
              </a:rPr>
              <a:t>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vi-VN" sz="3600" dirty="0" smtClean="0">
                <a:latin typeface="+mj-lt"/>
              </a:rPr>
              <a:t>át cho trẻ nghe lần 2</a:t>
            </a:r>
            <a:r>
              <a:rPr lang="vi-VN" sz="3200" dirty="0" smtClean="0">
                <a:latin typeface="+mj-lt"/>
              </a:rPr>
              <a:t>.</a:t>
            </a:r>
            <a:endParaRPr lang="vi-VN" sz="3200" dirty="0">
              <a:latin typeface="+mj-lt"/>
            </a:endParaRPr>
          </a:p>
        </p:txBody>
      </p:sp>
      <p:pic>
        <p:nvPicPr>
          <p:cNvPr id="2" name="Ngày Đầu Tiên Đi Họ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4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1752600"/>
            <a:ext cx="7239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400" dirty="0" smtClean="0">
                <a:latin typeface="+mj-lt"/>
              </a:rPr>
              <a:t>- </a:t>
            </a:r>
            <a:r>
              <a:rPr lang="vi-VN" sz="4400" b="1" dirty="0" smtClean="0">
                <a:latin typeface="+mj-lt"/>
              </a:rPr>
              <a:t>Giáo dục</a:t>
            </a:r>
            <a:r>
              <a:rPr lang="en-US" sz="4400" dirty="0" smtClean="0">
                <a:latin typeface="+mj-lt"/>
              </a:rPr>
              <a:t>:</a:t>
            </a:r>
            <a:r>
              <a:rPr lang="vi-VN" sz="4400" dirty="0" smtClean="0">
                <a:latin typeface="+mj-lt"/>
              </a:rPr>
              <a:t>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4400" dirty="0" smtClean="0">
                <a:latin typeface="+mj-lt"/>
              </a:rPr>
              <a:t>rẻ đi học ngoan, không khóc</a:t>
            </a:r>
            <a:r>
              <a:rPr lang="en-US" sz="4400" dirty="0" smtClean="0">
                <a:latin typeface="+mj-lt"/>
              </a:rPr>
              <a:t>,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endParaRPr lang="vi-VN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1295400"/>
            <a:ext cx="8001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i="1" dirty="0">
                <a:latin typeface="Times New Roman" pitchFamily="18" charset="0"/>
                <a:cs typeface="Times New Roman" pitchFamily="18" charset="0"/>
              </a:rPr>
              <a:t>c) Trò chơi: “Nghe giai điệu đoán tên bài hát"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i="1" dirty="0">
                <a:latin typeface="Times New Roman" pitchFamily="18" charset="0"/>
                <a:cs typeface="Times New Roman" pitchFamily="18" charset="0"/>
              </a:rPr>
              <a:t>- Cách chơi</a:t>
            </a:r>
            <a:r>
              <a:rPr lang="vi-VN" sz="32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gọi 1 trẻ lên bảng, đội mũ kín mắt, cô chỉ định một trẻ ở dưới lớp hát (một đoạn bài hát hoặc cả bài). Sau đó, cô đố trẻ đội mũ, bạn nào hát?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7391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3. Kết thúc: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Cô nhận xét giờ học và chuyển hoạt động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28800" y="381000"/>
            <a:ext cx="4242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0600" y="1219200"/>
            <a:ext cx="7772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1. Kiến thức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hát đúng giai điệu, rõ lời, nhớ tên bài hát, tên tác giả.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hiểu được nội dung bài hát.</a:t>
            </a: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2. Kỹ năng: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hát đúng nhạc, hát rõ lời, thể hiện được tình cảm khi hát.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chú ý lắng nghe cô hát và cảm nhận được giai điệu vui tươi của bài hát.</a:t>
            </a: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3. Thái độ: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Giáo dục trẻ đi học ngoan, chơi đoàn kết với bạn.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00"/>
            <a:ext cx="6858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u="sng" dirty="0">
                <a:latin typeface="+mj-lt"/>
              </a:rPr>
              <a:t>* Đồ dùng của cô</a:t>
            </a:r>
            <a:r>
              <a:rPr lang="vi-VN" sz="2800" dirty="0">
                <a:latin typeface="+mj-lt"/>
              </a:rPr>
              <a:t> </a:t>
            </a:r>
          </a:p>
          <a:p>
            <a:r>
              <a:rPr lang="vi-VN" sz="2800" dirty="0">
                <a:latin typeface="+mj-lt"/>
              </a:rPr>
              <a:t>- BGĐT, Bảng TT</a:t>
            </a:r>
          </a:p>
          <a:p>
            <a:r>
              <a:rPr lang="vi-VN" sz="2800" dirty="0">
                <a:latin typeface="+mj-lt"/>
              </a:rPr>
              <a:t>- Nhạc các bài hát: </a:t>
            </a:r>
            <a:r>
              <a:rPr lang="vi-VN" sz="2800" dirty="0" smtClean="0">
                <a:latin typeface="+mj-lt"/>
              </a:rPr>
              <a:t>“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vi-VN" sz="2800" dirty="0" smtClean="0">
                <a:latin typeface="+mj-lt"/>
              </a:rPr>
              <a:t>, </a:t>
            </a:r>
            <a:r>
              <a:rPr lang="vi-VN" sz="2800" dirty="0">
                <a:latin typeface="+mj-lt"/>
              </a:rPr>
              <a:t>Ngày đầu tiên đi học" .</a:t>
            </a:r>
          </a:p>
          <a:p>
            <a:r>
              <a:rPr lang="vi-VN" sz="2800" dirty="0">
                <a:latin typeface="+mj-lt"/>
              </a:rPr>
              <a:t>- Dụng cụ âm nhạc: Trống, xắc xô, phách tre.</a:t>
            </a:r>
          </a:p>
          <a:p>
            <a:r>
              <a:rPr lang="vi-VN" sz="2800" b="1" dirty="0">
                <a:latin typeface="+mj-lt"/>
              </a:rPr>
              <a:t>*Đồ dùng của trẻ</a:t>
            </a:r>
            <a:endParaRPr lang="vi-VN" sz="2800" dirty="0">
              <a:latin typeface="+mj-lt"/>
            </a:endParaRPr>
          </a:p>
          <a:p>
            <a:r>
              <a:rPr lang="vi-VN" sz="2800" dirty="0">
                <a:latin typeface="+mj-lt"/>
              </a:rPr>
              <a:t>- Trang phục gọn gàng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0800" y="1066800"/>
            <a:ext cx="24593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II: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2209800"/>
            <a:ext cx="86868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1.Ổn định tổ chức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/>
              <a:t>-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Cô trò chuyện dẫn dắt trẻ vào bài</a:t>
            </a:r>
          </a:p>
          <a:p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0"/>
            <a:ext cx="4547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III: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209800"/>
            <a:ext cx="746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2.Phương pháp, hình thức tổ chức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95400" y="3048000"/>
            <a:ext cx="5943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vi-VN" sz="2800" b="1" i="1" dirty="0">
                <a:latin typeface="Times New Roman" pitchFamily="18" charset="0"/>
                <a:cs typeface="Times New Roman" pitchFamily="18" charset="0"/>
              </a:rPr>
              <a:t>) Dạy trẻ VĐMH “Cô và mẹ“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Lần 1: Cô vừa hát vừa vận động chậm cho trẻ quan sát.</a:t>
            </a:r>
          </a:p>
        </p:txBody>
      </p:sp>
      <p:pic>
        <p:nvPicPr>
          <p:cNvPr id="6" name="Tui Hát – Cô Và M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705600" y="4876800"/>
            <a:ext cx="685800" cy="685800"/>
          </a:xfrm>
          <a:prstGeom prst="rect">
            <a:avLst/>
          </a:prstGeom>
        </p:spPr>
      </p:pic>
      <p:pic>
        <p:nvPicPr>
          <p:cNvPr id="2" name="Cô Và Mẹ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30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0600" y="838200"/>
            <a:ext cx="7086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Lần 2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: Cô vận động theo nhạc, động viên trẻ hưởng ứng cùng cô.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8200" y="2057400"/>
            <a:ext cx="76962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+/ ĐT1:“ Lúc......mẹ.hiền“ Trẻ lắc lư nghiêng người theo giai điệu bài hát, hai tay lần lượt vắt cheo để tay lên ngực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+/ ĐT 2: "Cô và mẹ...... mẹ hiền". Hai tay lần lượt xòe ra phía trước, sau đó lại úp 2 tay vào ngực rồi lắc lư</a:t>
            </a:r>
          </a:p>
          <a:p>
            <a:r>
              <a:rPr lang="vi-VN" dirty="0"/>
              <a:t> </a:t>
            </a:r>
          </a:p>
        </p:txBody>
      </p:sp>
      <p:pic>
        <p:nvPicPr>
          <p:cNvPr id="2" name="Cô Và M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29400" y="54864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1219200"/>
            <a:ext cx="5791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400" dirty="0">
                <a:latin typeface="Times New Roman" pitchFamily="18" charset="0"/>
                <a:cs typeface="Times New Roman" pitchFamily="18" charset="0"/>
              </a:rPr>
              <a:t>- Cô vận động lần 3.</a:t>
            </a:r>
          </a:p>
          <a:p>
            <a:r>
              <a:rPr lang="vi-VN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4400" dirty="0" smtClean="0"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Tui Hát – Cô Và M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848600" y="5410200"/>
            <a:ext cx="762000" cy="762000"/>
          </a:xfrm>
          <a:prstGeom prst="rect">
            <a:avLst/>
          </a:prstGeom>
        </p:spPr>
      </p:pic>
      <p:pic>
        <p:nvPicPr>
          <p:cNvPr id="2" name="Cô Và Mẹ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30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05200" y="1219200"/>
            <a:ext cx="4648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latin typeface="+mj-lt"/>
              </a:rPr>
              <a:t>* Trẻ vận động</a:t>
            </a:r>
            <a:r>
              <a:rPr lang="vi-VN" sz="2800" b="1" i="1" dirty="0">
                <a:latin typeface="+mj-lt"/>
              </a:rPr>
              <a:t>:</a:t>
            </a:r>
            <a:endParaRPr lang="vi-VN" sz="2800" dirty="0">
              <a:latin typeface="+mj-lt"/>
            </a:endParaRPr>
          </a:p>
          <a:p>
            <a:r>
              <a:rPr lang="vi-VN" sz="2800" dirty="0">
                <a:latin typeface="+mj-lt"/>
              </a:rPr>
              <a:t>- Cô cho trẻ đứng về vị trí để vận động bài hát (2- 3 lần không nhạc)</a:t>
            </a:r>
          </a:p>
          <a:p>
            <a:pPr>
              <a:buFontTx/>
              <a:buChar char="-"/>
            </a:pPr>
            <a:r>
              <a:rPr lang="en-US" sz="2800" dirty="0" smtClean="0">
                <a:latin typeface="+mj-lt"/>
              </a:rPr>
              <a:t> </a:t>
            </a:r>
            <a:r>
              <a:rPr lang="vi-VN" sz="2800" dirty="0" smtClean="0">
                <a:latin typeface="+mj-lt"/>
              </a:rPr>
              <a:t>Cả </a:t>
            </a:r>
            <a:r>
              <a:rPr lang="vi-VN" sz="2800" dirty="0">
                <a:latin typeface="+mj-lt"/>
              </a:rPr>
              <a:t>lớp vận động có nhạc (2- 3 lần). </a:t>
            </a:r>
            <a:r>
              <a:rPr lang="en-US" sz="2800" dirty="0" smtClean="0">
                <a:latin typeface="+mj-lt"/>
              </a:rPr>
              <a:t> </a:t>
            </a:r>
          </a:p>
          <a:p>
            <a:r>
              <a:rPr lang="en-US" sz="2800" dirty="0" smtClean="0">
                <a:latin typeface="+mj-lt"/>
              </a:rPr>
              <a:t>- </a:t>
            </a:r>
            <a:r>
              <a:rPr lang="vi-VN" sz="2800" dirty="0" smtClean="0">
                <a:latin typeface="+mj-lt"/>
              </a:rPr>
              <a:t>Cho </a:t>
            </a:r>
            <a:r>
              <a:rPr lang="vi-VN" sz="2800" dirty="0">
                <a:latin typeface="+mj-lt"/>
              </a:rPr>
              <a:t>tổ, nhóm, cá nhân trẻ vận động.</a:t>
            </a:r>
          </a:p>
          <a:p>
            <a:r>
              <a:rPr lang="vi-VN" sz="2800" dirty="0" smtClean="0">
                <a:latin typeface="+mj-lt"/>
              </a:rPr>
              <a:t/>
            </a:r>
            <a:br>
              <a:rPr lang="vi-VN" sz="2800" dirty="0" smtClean="0">
                <a:latin typeface="+mj-lt"/>
              </a:rPr>
            </a:br>
            <a:endParaRPr lang="en-US" sz="2800" dirty="0">
              <a:latin typeface="+mj-lt"/>
            </a:endParaRPr>
          </a:p>
        </p:txBody>
      </p:sp>
      <p:pic>
        <p:nvPicPr>
          <p:cNvPr id="2" name="Cô Và M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53000" y="464820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2209800"/>
            <a:ext cx="7162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i="1" dirty="0">
                <a:latin typeface="+mj-lt"/>
              </a:rPr>
              <a:t>b) Nghe hát:“ Ngày đầu tiên đi học“</a:t>
            </a:r>
            <a:endParaRPr lang="vi-VN" sz="3200" dirty="0">
              <a:latin typeface="+mj-lt"/>
            </a:endParaRPr>
          </a:p>
          <a:p>
            <a:pPr>
              <a:buFontTx/>
              <a:buChar char="-"/>
            </a:pPr>
            <a:r>
              <a:rPr lang="vi-VN" sz="3200" dirty="0" smtClean="0">
                <a:latin typeface="+mj-lt"/>
              </a:rPr>
              <a:t>Cô </a:t>
            </a:r>
            <a:r>
              <a:rPr lang="vi-VN" sz="3200" dirty="0">
                <a:latin typeface="+mj-lt"/>
              </a:rPr>
              <a:t>giới thiệu tên bài hát và tên tác giả. </a:t>
            </a:r>
            <a:r>
              <a:rPr lang="en-US" sz="3200" dirty="0" smtClean="0">
                <a:latin typeface="+mj-lt"/>
              </a:rPr>
              <a:t> </a:t>
            </a:r>
          </a:p>
          <a:p>
            <a:r>
              <a:rPr lang="en-US" sz="3200" dirty="0" smtClean="0">
                <a:latin typeface="+mj-lt"/>
              </a:rPr>
              <a:t>-</a:t>
            </a:r>
            <a:r>
              <a:rPr lang="vi-VN" sz="3200" dirty="0" smtClean="0">
                <a:latin typeface="+mj-lt"/>
              </a:rPr>
              <a:t>Hát </a:t>
            </a:r>
            <a:r>
              <a:rPr lang="vi-VN" sz="3200" dirty="0">
                <a:latin typeface="+mj-lt"/>
              </a:rPr>
              <a:t>cho trẻ nghe lần 1.</a:t>
            </a:r>
          </a:p>
          <a:p>
            <a:r>
              <a:rPr lang="vi-VN" sz="3200" dirty="0" smtClean="0">
                <a:latin typeface="+mj-lt"/>
              </a:rPr>
              <a:t>.</a:t>
            </a:r>
            <a:endParaRPr lang="vi-VN" sz="3200" dirty="0">
              <a:latin typeface="+mj-lt"/>
            </a:endParaRPr>
          </a:p>
        </p:txBody>
      </p:sp>
      <p:pic>
        <p:nvPicPr>
          <p:cNvPr id="2" name="Ngày Đầu Tiên Đi Họ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76800" y="4252853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4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434</Words>
  <Application>Microsoft Office PowerPoint</Application>
  <PresentationFormat>On-screen Show (4:3)</PresentationFormat>
  <Paragraphs>52</Paragraphs>
  <Slides>13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Microsoft account</cp:lastModifiedBy>
  <cp:revision>14</cp:revision>
  <dcterms:created xsi:type="dcterms:W3CDTF">2020-11-30T02:31:48Z</dcterms:created>
  <dcterms:modified xsi:type="dcterms:W3CDTF">2022-06-10T05:51:53Z</dcterms:modified>
</cp:coreProperties>
</file>