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6" r:id="rId2"/>
    <p:sldId id="294" r:id="rId3"/>
    <p:sldId id="295" r:id="rId4"/>
    <p:sldId id="282" r:id="rId5"/>
    <p:sldId id="289" r:id="rId6"/>
    <p:sldId id="293" r:id="rId7"/>
    <p:sldId id="284" r:id="rId8"/>
    <p:sldId id="291" r:id="rId9"/>
    <p:sldId id="292" r:id="rId10"/>
    <p:sldId id="281" r:id="rId11"/>
    <p:sldId id="285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0485" autoAdjust="0"/>
  </p:normalViewPr>
  <p:slideViewPr>
    <p:cSldViewPr>
      <p:cViewPr varScale="1">
        <p:scale>
          <a:sx n="82" d="100"/>
          <a:sy n="82" d="100"/>
        </p:scale>
        <p:origin x="-102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6982F-BC4F-4104-A6E0-F5F68390F786}" type="datetimeFigureOut">
              <a:rPr lang="en-US" smtClean="0"/>
              <a:pPr/>
              <a:t>9/6/2022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B090B-3315-48B3-8B17-2BB358C88E2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70247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6982F-BC4F-4104-A6E0-F5F68390F786}" type="datetimeFigureOut">
              <a:rPr lang="en-US" smtClean="0"/>
              <a:pPr/>
              <a:t>9/6/2022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B090B-3315-48B3-8B17-2BB358C88E2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6944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6982F-BC4F-4104-A6E0-F5F68390F786}" type="datetimeFigureOut">
              <a:rPr lang="en-US" smtClean="0"/>
              <a:pPr/>
              <a:t>9/6/2022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B090B-3315-48B3-8B17-2BB358C88E2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30442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6982F-BC4F-4104-A6E0-F5F68390F786}" type="datetimeFigureOut">
              <a:rPr lang="en-US" smtClean="0"/>
              <a:pPr/>
              <a:t>9/6/2022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B090B-3315-48B3-8B17-2BB358C88E2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83746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6982F-BC4F-4104-A6E0-F5F68390F786}" type="datetimeFigureOut">
              <a:rPr lang="en-US" smtClean="0"/>
              <a:pPr/>
              <a:t>9/6/2022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B090B-3315-48B3-8B17-2BB358C88E2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60022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6982F-BC4F-4104-A6E0-F5F68390F786}" type="datetimeFigureOut">
              <a:rPr lang="en-US" smtClean="0"/>
              <a:pPr/>
              <a:t>9/6/2022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B090B-3315-48B3-8B17-2BB358C88E2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38480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6982F-BC4F-4104-A6E0-F5F68390F786}" type="datetimeFigureOut">
              <a:rPr lang="en-US" smtClean="0"/>
              <a:pPr/>
              <a:t>9/6/2022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B090B-3315-48B3-8B17-2BB358C88E2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81681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6982F-BC4F-4104-A6E0-F5F68390F786}" type="datetimeFigureOut">
              <a:rPr lang="en-US" smtClean="0"/>
              <a:pPr/>
              <a:t>9/6/2022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B090B-3315-48B3-8B17-2BB358C88E2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70222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6982F-BC4F-4104-A6E0-F5F68390F786}" type="datetimeFigureOut">
              <a:rPr lang="en-US" smtClean="0"/>
              <a:pPr/>
              <a:t>9/6/2022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B090B-3315-48B3-8B17-2BB358C88E2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59380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6982F-BC4F-4104-A6E0-F5F68390F786}" type="datetimeFigureOut">
              <a:rPr lang="en-US" smtClean="0"/>
              <a:pPr/>
              <a:t>9/6/2022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B090B-3315-48B3-8B17-2BB358C88E2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86478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6982F-BC4F-4104-A6E0-F5F68390F786}" type="datetimeFigureOut">
              <a:rPr lang="en-US" smtClean="0"/>
              <a:pPr/>
              <a:t>9/6/2022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B090B-3315-48B3-8B17-2BB358C88E2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02256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D6982F-BC4F-4104-A6E0-F5F68390F786}" type="datetimeFigureOut">
              <a:rPr lang="en-US" smtClean="0"/>
              <a:pPr/>
              <a:t>9/6/2022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9B090B-3315-48B3-8B17-2BB358C88E2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770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Kết quả hình ảnh cho hinh nen don gia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5715"/>
            <a:ext cx="9144000" cy="6883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581400" y="18288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5" name="Picture 4" descr="Kết quả hình ảnh cho hinh nen power point dep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0" y="-25715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WordArt 4"/>
          <p:cNvSpPr>
            <a:spLocks noChangeArrowheads="1" noChangeShapeType="1" noTextEdit="1"/>
          </p:cNvSpPr>
          <p:nvPr/>
        </p:nvSpPr>
        <p:spPr bwMode="auto">
          <a:xfrm>
            <a:off x="928661" y="285729"/>
            <a:ext cx="7000925" cy="2786082"/>
          </a:xfrm>
          <a:prstGeom prst="rect">
            <a:avLst/>
          </a:prstGeom>
        </p:spPr>
        <p:txBody>
          <a:bodyPr spcFirstLastPara="1" wrap="none" numCol="1" fromWordArt="1">
            <a:prstTxWarp prst="textArchUp">
              <a:avLst>
                <a:gd name="adj" fmla="val 10800004"/>
              </a:avLst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600" kern="10" dirty="0">
              <a:ln w="9525">
                <a:solidFill>
                  <a:srgbClr val="CC99FF"/>
                </a:solidFill>
                <a:round/>
                <a:headEnd/>
                <a:tailEnd/>
              </a:ln>
              <a:solidFill>
                <a:srgbClr val="0000FF"/>
              </a:soli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83283" y="2786058"/>
            <a:ext cx="50622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GIÁO DỤC THỂ CHẤT</a:t>
            </a:r>
            <a:endParaRPr lang="en-US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971800" y="6172200"/>
            <a:ext cx="29466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Năm </a:t>
            </a:r>
            <a:r>
              <a:rPr lang="en-US" sz="2400" b="1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b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:2021- 2022</a:t>
            </a:r>
            <a:endParaRPr lang="en-US" sz="24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479798" y="120134"/>
            <a:ext cx="627806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vi-VN" sz="2000" dirty="0" smtClean="0">
                <a:solidFill>
                  <a:prstClr val="black"/>
                </a:solidFill>
                <a:latin typeface="Times New Roman"/>
              </a:rPr>
              <a:t>PHÒNG GIÁO DỤC VÀ ĐÀO TẠO QUẬN LONG BIÊN</a:t>
            </a:r>
            <a:endParaRPr lang="en-US" sz="2000" dirty="0">
              <a:solidFill>
                <a:prstClr val="black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489874" y="472631"/>
            <a:ext cx="444910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vi-VN" sz="2000" b="1" dirty="0" smtClean="0">
                <a:solidFill>
                  <a:prstClr val="black"/>
                </a:solidFill>
                <a:latin typeface="Times New Roman"/>
              </a:rPr>
              <a:t>TRƯỜNG MẦM NON GIA THƯỢNG</a:t>
            </a:r>
            <a:endParaRPr lang="en-US" sz="2000" b="1" dirty="0">
              <a:solidFill>
                <a:prstClr val="black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489874" y="3584830"/>
            <a:ext cx="619268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Tx/>
              <a:buChar char="-"/>
            </a:pPr>
            <a:r>
              <a:rPr lang="vi-VN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BTPTC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Ồ sao bé không lắc.</a:t>
            </a:r>
            <a:b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VĐCB: Chạy theo hướng thẳng.</a:t>
            </a:r>
            <a:b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TCVĐ: Kéo cưa </a:t>
            </a:r>
            <a:r>
              <a:rPr lang="vi-VN" sz="2800">
                <a:latin typeface="Times New Roman" panose="02020603050405020304" pitchFamily="18" charset="0"/>
                <a:cs typeface="Times New Roman" panose="02020603050405020304" pitchFamily="18" charset="0"/>
              </a:rPr>
              <a:t>lừa </a:t>
            </a:r>
            <a:r>
              <a:rPr lang="vi-VN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xẻ.</a:t>
            </a:r>
            <a:endParaRPr 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Tx/>
              <a:buChar char="-"/>
            </a:pPr>
            <a:r>
              <a:rPr lang="en-US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Lứa tuổi: 24-36 tháng</a:t>
            </a: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Picture 14" descr="logo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38119" y="1313066"/>
            <a:ext cx="1246054" cy="1317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8071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907704" y="817314"/>
            <a:ext cx="47704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400" dirty="0"/>
          </a:p>
        </p:txBody>
      </p:sp>
      <p:sp>
        <p:nvSpPr>
          <p:cNvPr id="2" name="Rectangle 1"/>
          <p:cNvSpPr/>
          <p:nvPr/>
        </p:nvSpPr>
        <p:spPr>
          <a:xfrm>
            <a:off x="1418347" y="1700808"/>
            <a:ext cx="68407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333333"/>
                </a:solidFill>
                <a:latin typeface="Time New Roman"/>
              </a:rPr>
              <a:t>c,</a:t>
            </a:r>
            <a:r>
              <a:rPr lang="en-US" sz="2400" i="1" dirty="0">
                <a:solidFill>
                  <a:srgbClr val="333333"/>
                </a:solidFill>
                <a:latin typeface="Time New Roman"/>
              </a:rPr>
              <a:t> </a:t>
            </a:r>
            <a:r>
              <a:rPr lang="en-US" sz="2400" i="1" dirty="0" err="1">
                <a:solidFill>
                  <a:srgbClr val="333333"/>
                </a:solidFill>
                <a:latin typeface="Time New Roman"/>
              </a:rPr>
              <a:t>Hồi</a:t>
            </a:r>
            <a:r>
              <a:rPr lang="en-US" sz="2400" i="1" dirty="0">
                <a:solidFill>
                  <a:srgbClr val="333333"/>
                </a:solidFill>
                <a:latin typeface="Time New Roman"/>
              </a:rPr>
              <a:t> </a:t>
            </a:r>
            <a:r>
              <a:rPr lang="en-US" sz="2400" i="1" dirty="0" err="1">
                <a:solidFill>
                  <a:srgbClr val="333333"/>
                </a:solidFill>
                <a:latin typeface="Time New Roman"/>
              </a:rPr>
              <a:t>tĩnh</a:t>
            </a:r>
            <a:r>
              <a:rPr lang="en-US" sz="2400" i="1" dirty="0">
                <a:solidFill>
                  <a:srgbClr val="333333"/>
                </a:solidFill>
                <a:latin typeface="Time New Roman"/>
              </a:rPr>
              <a:t>: </a:t>
            </a:r>
            <a:r>
              <a:rPr lang="en-US" sz="2400" dirty="0">
                <a:solidFill>
                  <a:srgbClr val="333333"/>
                </a:solidFill>
                <a:latin typeface="Time New Roman"/>
              </a:rPr>
              <a:t>Cho </a:t>
            </a:r>
            <a:r>
              <a:rPr lang="en-US" sz="2400" dirty="0" err="1" smtClean="0">
                <a:solidFill>
                  <a:srgbClr val="333333"/>
                </a:solidFill>
                <a:latin typeface="Time New Roman"/>
              </a:rPr>
              <a:t>trẻ</a:t>
            </a:r>
            <a:r>
              <a:rPr lang="en-US" sz="2400" dirty="0" smtClean="0">
                <a:solidFill>
                  <a:srgbClr val="333333"/>
                </a:solidFill>
                <a:latin typeface="Time New Roman"/>
              </a:rPr>
              <a:t> </a:t>
            </a:r>
            <a:r>
              <a:rPr lang="en-US" sz="2400" dirty="0" err="1" smtClean="0">
                <a:solidFill>
                  <a:srgbClr val="333333"/>
                </a:solidFill>
                <a:latin typeface="Time New Roman"/>
              </a:rPr>
              <a:t>làm</a:t>
            </a:r>
            <a:r>
              <a:rPr lang="en-US" sz="2400" dirty="0" smtClean="0">
                <a:solidFill>
                  <a:srgbClr val="333333"/>
                </a:solidFill>
                <a:latin typeface="Time New Roman"/>
              </a:rPr>
              <a:t> </a:t>
            </a:r>
            <a:r>
              <a:rPr lang="en-US" sz="2400" dirty="0" err="1" smtClean="0">
                <a:solidFill>
                  <a:srgbClr val="333333"/>
                </a:solidFill>
                <a:latin typeface="Time New Roman"/>
              </a:rPr>
              <a:t>chim</a:t>
            </a:r>
            <a:r>
              <a:rPr lang="en-US" sz="2400" dirty="0" smtClean="0">
                <a:solidFill>
                  <a:srgbClr val="333333"/>
                </a:solidFill>
                <a:latin typeface="Time New Roman"/>
              </a:rPr>
              <a:t> bay </a:t>
            </a:r>
            <a:r>
              <a:rPr lang="en-US" sz="2400" dirty="0" err="1" smtClean="0">
                <a:solidFill>
                  <a:srgbClr val="333333"/>
                </a:solidFill>
                <a:latin typeface="Time New Roman"/>
              </a:rPr>
              <a:t>cò</a:t>
            </a:r>
            <a:r>
              <a:rPr lang="en-US" sz="2400" dirty="0" smtClean="0">
                <a:solidFill>
                  <a:srgbClr val="333333"/>
                </a:solidFill>
                <a:latin typeface="Time New Roman"/>
              </a:rPr>
              <a:t> bay, </a:t>
            </a:r>
            <a:r>
              <a:rPr lang="en-US" sz="2400" dirty="0" err="1" smtClean="0">
                <a:solidFill>
                  <a:srgbClr val="333333"/>
                </a:solidFill>
                <a:latin typeface="Time New Roman"/>
              </a:rPr>
              <a:t>đi</a:t>
            </a:r>
            <a:r>
              <a:rPr lang="en-US" sz="2400" dirty="0" smtClean="0">
                <a:solidFill>
                  <a:srgbClr val="333333"/>
                </a:solidFill>
                <a:latin typeface="Time New Roman"/>
              </a:rPr>
              <a:t> </a:t>
            </a:r>
            <a:r>
              <a:rPr lang="en-US" sz="2400" dirty="0" err="1" smtClean="0">
                <a:solidFill>
                  <a:srgbClr val="333333"/>
                </a:solidFill>
                <a:latin typeface="Time New Roman"/>
              </a:rPr>
              <a:t>nhẹ</a:t>
            </a:r>
            <a:r>
              <a:rPr lang="en-US" sz="2400" dirty="0" smtClean="0">
                <a:solidFill>
                  <a:srgbClr val="333333"/>
                </a:solidFill>
                <a:latin typeface="Time New Roman"/>
              </a:rPr>
              <a:t> </a:t>
            </a:r>
            <a:r>
              <a:rPr lang="en-US" sz="2400" dirty="0" err="1" smtClean="0">
                <a:solidFill>
                  <a:srgbClr val="333333"/>
                </a:solidFill>
                <a:latin typeface="Time New Roman"/>
              </a:rPr>
              <a:t>nhàng</a:t>
            </a:r>
            <a:r>
              <a:rPr lang="en-US" sz="2400" dirty="0" smtClean="0">
                <a:solidFill>
                  <a:srgbClr val="333333"/>
                </a:solidFill>
                <a:latin typeface="Time New Roman"/>
              </a:rPr>
              <a:t> </a:t>
            </a:r>
            <a:r>
              <a:rPr lang="en-US" sz="2400" dirty="0" err="1" smtClean="0">
                <a:solidFill>
                  <a:srgbClr val="333333"/>
                </a:solidFill>
                <a:latin typeface="Time New Roman"/>
              </a:rPr>
              <a:t>quanh</a:t>
            </a:r>
            <a:r>
              <a:rPr lang="en-US" sz="2400" dirty="0" smtClean="0">
                <a:solidFill>
                  <a:srgbClr val="333333"/>
                </a:solidFill>
                <a:latin typeface="Time New Roman"/>
              </a:rPr>
              <a:t> </a:t>
            </a:r>
            <a:r>
              <a:rPr lang="en-US" sz="2400" dirty="0" err="1" smtClean="0">
                <a:solidFill>
                  <a:srgbClr val="333333"/>
                </a:solidFill>
                <a:latin typeface="Time New Roman"/>
              </a:rPr>
              <a:t>sân</a:t>
            </a:r>
            <a:r>
              <a:rPr lang="en-US" sz="2400" dirty="0" smtClean="0">
                <a:solidFill>
                  <a:srgbClr val="333333"/>
                </a:solidFill>
                <a:latin typeface="Time New Roman"/>
              </a:rPr>
              <a:t> </a:t>
            </a:r>
            <a:r>
              <a:rPr lang="en-US" sz="2400" dirty="0" err="1" smtClean="0">
                <a:solidFill>
                  <a:srgbClr val="333333"/>
                </a:solidFill>
                <a:latin typeface="Time New Roman"/>
              </a:rPr>
              <a:t>tập</a:t>
            </a:r>
            <a:r>
              <a:rPr lang="en-US" sz="2400" dirty="0" smtClean="0">
                <a:solidFill>
                  <a:srgbClr val="333333"/>
                </a:solidFill>
                <a:latin typeface="Time New Roman"/>
              </a:rPr>
              <a:t>.</a:t>
            </a:r>
            <a:endParaRPr lang="en-US" sz="2400" dirty="0">
              <a:latin typeface="Time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95536" y="836712"/>
            <a:ext cx="770485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solidFill>
                  <a:srgbClr val="FF0000"/>
                </a:solidFill>
                <a:latin typeface="Time New Roman"/>
              </a:rPr>
              <a:t>3. </a:t>
            </a:r>
            <a:r>
              <a:rPr lang="en-US" sz="3200" b="1" dirty="0" err="1">
                <a:solidFill>
                  <a:srgbClr val="FF0000"/>
                </a:solidFill>
                <a:latin typeface="Time New Roman"/>
              </a:rPr>
              <a:t>Kết</a:t>
            </a:r>
            <a:r>
              <a:rPr lang="en-US" sz="3200" b="1" dirty="0">
                <a:solidFill>
                  <a:srgbClr val="FF0000"/>
                </a:solidFill>
                <a:latin typeface="Time New Roman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 New Roman"/>
              </a:rPr>
              <a:t>thúc</a:t>
            </a:r>
            <a:r>
              <a:rPr lang="en-US" sz="3200" b="1" dirty="0">
                <a:solidFill>
                  <a:srgbClr val="FF0000"/>
                </a:solidFill>
                <a:latin typeface="Time New Roman"/>
              </a:rPr>
              <a:t>:</a:t>
            </a:r>
            <a:r>
              <a:rPr lang="en-US" sz="2400" b="1" dirty="0">
                <a:solidFill>
                  <a:srgbClr val="333333"/>
                </a:solidFill>
                <a:latin typeface="Time New Roman"/>
              </a:rPr>
              <a:t> </a:t>
            </a:r>
            <a:endParaRPr lang="en-US" sz="2400" b="1" dirty="0" smtClean="0">
              <a:solidFill>
                <a:srgbClr val="333333"/>
              </a:solidFill>
              <a:latin typeface="Time New Roman"/>
            </a:endParaRPr>
          </a:p>
          <a:p>
            <a:endParaRPr lang="en-US" sz="2400" b="1" dirty="0" smtClean="0">
              <a:solidFill>
                <a:srgbClr val="333333"/>
              </a:solidFill>
              <a:latin typeface="Time New Roman"/>
            </a:endParaRPr>
          </a:p>
          <a:p>
            <a:r>
              <a:rPr lang="en-US" sz="2800" dirty="0" err="1" smtClean="0">
                <a:solidFill>
                  <a:srgbClr val="333333"/>
                </a:solidFill>
                <a:latin typeface="Time New Roman"/>
              </a:rPr>
              <a:t>Cô</a:t>
            </a:r>
            <a:r>
              <a:rPr lang="en-US" sz="2800" dirty="0" smtClean="0">
                <a:solidFill>
                  <a:srgbClr val="333333"/>
                </a:solidFill>
                <a:latin typeface="Time New Roman"/>
              </a:rPr>
              <a:t> </a:t>
            </a:r>
            <a:r>
              <a:rPr lang="en-US" sz="2800" dirty="0" err="1">
                <a:solidFill>
                  <a:srgbClr val="333333"/>
                </a:solidFill>
                <a:latin typeface="Time New Roman"/>
              </a:rPr>
              <a:t>nhận</a:t>
            </a:r>
            <a:r>
              <a:rPr lang="en-US" sz="2800" dirty="0">
                <a:solidFill>
                  <a:srgbClr val="333333"/>
                </a:solidFill>
                <a:latin typeface="Time New Roman"/>
              </a:rPr>
              <a:t> </a:t>
            </a:r>
            <a:r>
              <a:rPr lang="en-US" sz="2800" dirty="0" err="1">
                <a:solidFill>
                  <a:srgbClr val="333333"/>
                </a:solidFill>
                <a:latin typeface="Time New Roman"/>
              </a:rPr>
              <a:t>xét</a:t>
            </a:r>
            <a:r>
              <a:rPr lang="en-US" sz="2800" dirty="0">
                <a:solidFill>
                  <a:srgbClr val="333333"/>
                </a:solidFill>
                <a:latin typeface="Time New Roman"/>
              </a:rPr>
              <a:t> </a:t>
            </a:r>
            <a:r>
              <a:rPr lang="en-US" sz="2800" dirty="0" err="1">
                <a:solidFill>
                  <a:srgbClr val="333333"/>
                </a:solidFill>
                <a:latin typeface="Time New Roman"/>
              </a:rPr>
              <a:t>tiết</a:t>
            </a:r>
            <a:r>
              <a:rPr lang="en-US" sz="2800" dirty="0">
                <a:solidFill>
                  <a:srgbClr val="333333"/>
                </a:solidFill>
                <a:latin typeface="Time New Roman"/>
              </a:rPr>
              <a:t> </a:t>
            </a:r>
            <a:r>
              <a:rPr lang="en-US" sz="2800" dirty="0" err="1">
                <a:solidFill>
                  <a:srgbClr val="333333"/>
                </a:solidFill>
                <a:latin typeface="Time New Roman"/>
              </a:rPr>
              <a:t>học</a:t>
            </a:r>
            <a:r>
              <a:rPr lang="en-US" sz="2800" dirty="0">
                <a:solidFill>
                  <a:srgbClr val="333333"/>
                </a:solidFill>
                <a:latin typeface="Time New Roman"/>
              </a:rPr>
              <a:t> </a:t>
            </a:r>
            <a:r>
              <a:rPr lang="en-US" sz="2800" dirty="0" err="1">
                <a:solidFill>
                  <a:srgbClr val="333333"/>
                </a:solidFill>
                <a:latin typeface="Time New Roman"/>
              </a:rPr>
              <a:t>động</a:t>
            </a:r>
            <a:r>
              <a:rPr lang="en-US" sz="2800" dirty="0">
                <a:solidFill>
                  <a:srgbClr val="333333"/>
                </a:solidFill>
                <a:latin typeface="Time New Roman"/>
              </a:rPr>
              <a:t> </a:t>
            </a:r>
            <a:r>
              <a:rPr lang="en-US" sz="2800" dirty="0" err="1">
                <a:solidFill>
                  <a:srgbClr val="333333"/>
                </a:solidFill>
                <a:latin typeface="Time New Roman"/>
              </a:rPr>
              <a:t>viên</a:t>
            </a:r>
            <a:r>
              <a:rPr lang="en-US" sz="2800" dirty="0">
                <a:solidFill>
                  <a:srgbClr val="333333"/>
                </a:solidFill>
                <a:latin typeface="Time New Roman"/>
              </a:rPr>
              <a:t> </a:t>
            </a:r>
            <a:r>
              <a:rPr lang="en-US" sz="2800" dirty="0" err="1">
                <a:solidFill>
                  <a:srgbClr val="333333"/>
                </a:solidFill>
                <a:latin typeface="Time New Roman"/>
              </a:rPr>
              <a:t>khen</a:t>
            </a:r>
            <a:r>
              <a:rPr lang="en-US" sz="2800" dirty="0">
                <a:solidFill>
                  <a:srgbClr val="333333"/>
                </a:solidFill>
                <a:latin typeface="Time New Roman"/>
              </a:rPr>
              <a:t> </a:t>
            </a:r>
            <a:r>
              <a:rPr lang="en-US" sz="2800" dirty="0" err="1">
                <a:solidFill>
                  <a:srgbClr val="333333"/>
                </a:solidFill>
                <a:latin typeface="Time New Roman"/>
              </a:rPr>
              <a:t>ngợi</a:t>
            </a:r>
            <a:r>
              <a:rPr lang="en-US" sz="2800" dirty="0">
                <a:solidFill>
                  <a:srgbClr val="333333"/>
                </a:solidFill>
                <a:latin typeface="Time New Roman"/>
              </a:rPr>
              <a:t> </a:t>
            </a:r>
            <a:r>
              <a:rPr lang="en-US" sz="2800" dirty="0" err="1">
                <a:solidFill>
                  <a:srgbClr val="333333"/>
                </a:solidFill>
                <a:latin typeface="Time New Roman"/>
              </a:rPr>
              <a:t>trẻ</a:t>
            </a:r>
            <a:r>
              <a:rPr lang="en-US" sz="2800" dirty="0">
                <a:solidFill>
                  <a:srgbClr val="333333"/>
                </a:solidFill>
                <a:latin typeface="Time New Roman"/>
              </a:rPr>
              <a:t>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392373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908720"/>
            <a:ext cx="6984776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Mục đích – Yêu cầu</a:t>
            </a:r>
          </a:p>
          <a:p>
            <a:r>
              <a:rPr lang="vi-VN" sz="3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vi-V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Kiến thức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-Trẻ nhớ tên bài tập, biết đi kết hợp chạy.</a:t>
            </a:r>
          </a:p>
          <a:p>
            <a:r>
              <a:rPr lang="vi-V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Kỹ năng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Rèn kỹ năng chạy thẳng về phía trước.</a:t>
            </a:r>
          </a:p>
          <a:p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Tập đúng BTPTC, chơi đúng TCVĐ.</a:t>
            </a:r>
          </a:p>
          <a:p>
            <a:r>
              <a:rPr lang="vi-V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Thái độ: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- Trẻ ngoan không xô đẩy bạn.</a:t>
            </a:r>
          </a:p>
          <a:p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Hứng thú luyện tập.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612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764704"/>
            <a:ext cx="7148111" cy="42473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Đồ dùng của cô:</a:t>
            </a:r>
            <a:endParaRPr lang="vi-VN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Bài giảng tương tác</a:t>
            </a:r>
          </a:p>
          <a:p>
            <a:r>
              <a:rPr lang="vi-V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Nhạc tập thể dục cho trẻ (không lời)</a:t>
            </a:r>
          </a:p>
          <a:p>
            <a:r>
              <a:rPr lang="vi-V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Vạch chuẩn.</a:t>
            </a:r>
          </a:p>
          <a:p>
            <a:r>
              <a:rPr lang="vi-V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Trang phục gọn gàng.</a:t>
            </a:r>
          </a:p>
          <a:p>
            <a:r>
              <a:rPr lang="vi-VN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Đồ dùng của trẻ:</a:t>
            </a:r>
            <a:endParaRPr lang="vi-VN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Trang phục gọn gàng.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96790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26000" r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9552" y="620688"/>
            <a:ext cx="766834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algn="ctr">
              <a:buAutoNum type="arabicPeriod"/>
            </a:pPr>
            <a:r>
              <a:rPr lang="vi-VN" sz="3200" b="1" dirty="0" smtClean="0">
                <a:solidFill>
                  <a:srgbClr val="FF0000"/>
                </a:solidFill>
                <a:latin typeface="Time New Roman"/>
              </a:rPr>
              <a:t>Ổn </a:t>
            </a:r>
            <a:r>
              <a:rPr lang="vi-VN" sz="3200" b="1" dirty="0">
                <a:solidFill>
                  <a:srgbClr val="FF0000"/>
                </a:solidFill>
                <a:latin typeface="Time New Roman"/>
              </a:rPr>
              <a:t>định tổ chức</a:t>
            </a:r>
            <a:r>
              <a:rPr lang="vi-VN" sz="3200" b="1" dirty="0" smtClean="0">
                <a:solidFill>
                  <a:srgbClr val="FF0000"/>
                </a:solidFill>
                <a:latin typeface="Time New Roman"/>
              </a:rPr>
              <a:t>:</a:t>
            </a:r>
            <a:endParaRPr lang="en-US" sz="3200" b="1" dirty="0" smtClean="0">
              <a:solidFill>
                <a:srgbClr val="FF0000"/>
              </a:solidFill>
              <a:latin typeface="Time New Roman"/>
            </a:endParaRPr>
          </a:p>
          <a:p>
            <a:pPr marL="514350" indent="-514350" algn="ctr">
              <a:buAutoNum type="arabicPeriod"/>
            </a:pPr>
            <a:endParaRPr lang="vi-VN" sz="2800" dirty="0">
              <a:solidFill>
                <a:srgbClr val="333333"/>
              </a:solidFill>
              <a:latin typeface="Time New Roman"/>
            </a:endParaRPr>
          </a:p>
          <a:p>
            <a:r>
              <a:rPr lang="vi-VN" sz="28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“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tôi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vi-VN" sz="2800" b="0" i="0" dirty="0">
              <a:solidFill>
                <a:srgbClr val="333333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Quỳnh Trang – Nhà Của Tôi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15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67544" y="476672"/>
            <a:ext cx="71287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200" b="1" dirty="0">
                <a:solidFill>
                  <a:srgbClr val="FF0000"/>
                </a:solidFill>
                <a:latin typeface="Time New Roman"/>
              </a:rPr>
              <a:t>2.Phương pháp, hình thức tổ chức</a:t>
            </a:r>
            <a:r>
              <a:rPr lang="vi-VN" sz="3200" b="1" dirty="0" smtClean="0">
                <a:solidFill>
                  <a:srgbClr val="FF0000"/>
                </a:solidFill>
                <a:latin typeface="Time New Roman"/>
              </a:rPr>
              <a:t>:</a:t>
            </a:r>
            <a:endParaRPr lang="vi-VN" sz="3200" dirty="0">
              <a:solidFill>
                <a:srgbClr val="FF0000"/>
              </a:solidFill>
              <a:latin typeface="Time New Roman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74307" y="1340768"/>
            <a:ext cx="783502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Time New Roman"/>
              </a:rPr>
              <a:t>a, </a:t>
            </a:r>
            <a:r>
              <a:rPr lang="en-US" sz="2800" dirty="0" err="1">
                <a:solidFill>
                  <a:srgbClr val="FF0000"/>
                </a:solidFill>
                <a:latin typeface="Time New Roman"/>
              </a:rPr>
              <a:t>Khởi</a:t>
            </a:r>
            <a:r>
              <a:rPr lang="en-US" sz="2800" dirty="0">
                <a:solidFill>
                  <a:srgbClr val="FF0000"/>
                </a:solidFill>
                <a:latin typeface="Time New Roman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 New Roman"/>
              </a:rPr>
              <a:t>động</a:t>
            </a:r>
            <a:r>
              <a:rPr lang="en-US" sz="2800" dirty="0">
                <a:latin typeface="Time New Roman"/>
              </a:rPr>
              <a:t>: </a:t>
            </a:r>
            <a:r>
              <a:rPr lang="en-US" sz="2800" dirty="0" err="1">
                <a:latin typeface="Time New Roman"/>
              </a:rPr>
              <a:t>Cô</a:t>
            </a:r>
            <a:r>
              <a:rPr lang="en-US" sz="2800" dirty="0">
                <a:latin typeface="Time New Roman"/>
              </a:rPr>
              <a:t> </a:t>
            </a:r>
            <a:r>
              <a:rPr lang="en-US" sz="2800" dirty="0" err="1">
                <a:latin typeface="Time New Roman"/>
              </a:rPr>
              <a:t>và</a:t>
            </a:r>
            <a:r>
              <a:rPr lang="en-US" sz="2800" dirty="0">
                <a:latin typeface="Time New Roman"/>
              </a:rPr>
              <a:t> </a:t>
            </a:r>
            <a:r>
              <a:rPr lang="en-US" sz="2800" dirty="0" err="1">
                <a:latin typeface="Time New Roman"/>
              </a:rPr>
              <a:t>trẻ</a:t>
            </a:r>
            <a:r>
              <a:rPr lang="en-US" sz="2800" dirty="0">
                <a:latin typeface="Time New Roman"/>
              </a:rPr>
              <a:t> </a:t>
            </a:r>
            <a:r>
              <a:rPr lang="en-US" sz="2800" dirty="0" err="1">
                <a:latin typeface="Time New Roman"/>
              </a:rPr>
              <a:t>đi</a:t>
            </a:r>
            <a:r>
              <a:rPr lang="en-US" sz="2800" dirty="0">
                <a:latin typeface="Time New Roman"/>
              </a:rPr>
              <a:t>, </a:t>
            </a:r>
            <a:r>
              <a:rPr lang="en-US" sz="2800" dirty="0" err="1">
                <a:latin typeface="Time New Roman"/>
              </a:rPr>
              <a:t>chạy</a:t>
            </a:r>
            <a:r>
              <a:rPr lang="en-US" sz="2800" dirty="0">
                <a:latin typeface="Time New Roman"/>
              </a:rPr>
              <a:t>, </a:t>
            </a:r>
            <a:r>
              <a:rPr lang="en-US" sz="2800" dirty="0" err="1">
                <a:latin typeface="Time New Roman"/>
              </a:rPr>
              <a:t>nhanh</a:t>
            </a:r>
            <a:r>
              <a:rPr lang="en-US" sz="2800" dirty="0">
                <a:latin typeface="Time New Roman"/>
              </a:rPr>
              <a:t>, </a:t>
            </a:r>
            <a:r>
              <a:rPr lang="en-US" sz="2800" dirty="0" err="1">
                <a:latin typeface="Time New Roman"/>
              </a:rPr>
              <a:t>chậm</a:t>
            </a:r>
            <a:r>
              <a:rPr lang="en-US" sz="2800" dirty="0">
                <a:latin typeface="Time New Roman"/>
              </a:rPr>
              <a:t> </a:t>
            </a:r>
            <a:r>
              <a:rPr lang="en-US" sz="2800" dirty="0" err="1">
                <a:latin typeface="Time New Roman"/>
              </a:rPr>
              <a:t>quanh</a:t>
            </a:r>
            <a:r>
              <a:rPr lang="en-US" sz="2800" dirty="0">
                <a:latin typeface="Time New Roman"/>
              </a:rPr>
              <a:t> </a:t>
            </a:r>
            <a:r>
              <a:rPr lang="en-US" sz="2800" dirty="0" err="1" smtClean="0">
                <a:latin typeface="Time New Roman"/>
              </a:rPr>
              <a:t>sân</a:t>
            </a:r>
            <a:r>
              <a:rPr lang="en-US" sz="2800" dirty="0" smtClean="0">
                <a:latin typeface="Time New Roman"/>
              </a:rPr>
              <a:t>, </a:t>
            </a:r>
            <a:r>
              <a:rPr lang="en-US" sz="2800" dirty="0" err="1" smtClean="0">
                <a:latin typeface="Time New Roman"/>
              </a:rPr>
              <a:t>đứng</a:t>
            </a:r>
            <a:r>
              <a:rPr lang="en-US" sz="2800" dirty="0" smtClean="0">
                <a:latin typeface="Time New Roman"/>
              </a:rPr>
              <a:t> </a:t>
            </a:r>
            <a:r>
              <a:rPr lang="en-US" sz="2800" dirty="0" err="1">
                <a:latin typeface="Time New Roman"/>
              </a:rPr>
              <a:t>thành</a:t>
            </a:r>
            <a:r>
              <a:rPr lang="en-US" sz="2800" dirty="0">
                <a:latin typeface="Time New Roman"/>
              </a:rPr>
              <a:t> </a:t>
            </a:r>
            <a:r>
              <a:rPr lang="en-US" sz="2800" dirty="0" err="1">
                <a:latin typeface="Time New Roman"/>
              </a:rPr>
              <a:t>vòng</a:t>
            </a:r>
            <a:r>
              <a:rPr lang="en-US" sz="2800" dirty="0">
                <a:latin typeface="Time New Roman"/>
              </a:rPr>
              <a:t> </a:t>
            </a:r>
            <a:r>
              <a:rPr lang="en-US" sz="2800" dirty="0" err="1" smtClean="0">
                <a:latin typeface="Time New Roman"/>
              </a:rPr>
              <a:t>tròn</a:t>
            </a:r>
            <a:r>
              <a:rPr lang="en-US" sz="2800" dirty="0" smtClean="0">
                <a:latin typeface="Time New Roman"/>
              </a:rPr>
              <a:t>.</a:t>
            </a:r>
            <a:endParaRPr lang="en-US" sz="2800" dirty="0">
              <a:latin typeface="Time New Roman"/>
            </a:endParaRPr>
          </a:p>
        </p:txBody>
      </p:sp>
      <p:pic>
        <p:nvPicPr>
          <p:cNvPr id="5" name="Nhạc khởi động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9717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769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908720"/>
            <a:ext cx="8424936" cy="3385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dirty="0">
                <a:solidFill>
                  <a:srgbClr val="FF0000"/>
                </a:solidFill>
                <a:latin typeface="+mj-lt"/>
              </a:rPr>
              <a:t>b,Trọng động</a:t>
            </a:r>
          </a:p>
          <a:p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BTPTC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 </a:t>
            </a:r>
            <a:r>
              <a:rPr lang="vi-VN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Ồ sao bé không lắc</a:t>
            </a:r>
            <a:endParaRPr lang="vi-V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ĐT1: Tay nắm tay lắc lư đầu</a:t>
            </a:r>
          </a:p>
          <a:p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ĐT2: Tay giữ eo lắc lư hông</a:t>
            </a:r>
          </a:p>
          <a:p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ĐT3: Tay giữ chân lắc lư đùi</a:t>
            </a:r>
          </a:p>
          <a:p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ĐT4 : Tay giơ cao xoay 1 vòng</a:t>
            </a:r>
          </a:p>
          <a:p>
            <a:r>
              <a:rPr lang="vi-VN" sz="2800" dirty="0">
                <a:latin typeface="+mj-lt"/>
              </a:rPr>
              <a:t>  </a:t>
            </a:r>
          </a:p>
          <a:p>
            <a:endParaRPr lang="en-US" dirty="0"/>
          </a:p>
        </p:txBody>
      </p:sp>
      <p:pic>
        <p:nvPicPr>
          <p:cNvPr id="3" name="01 Unknown Artist - Track 01 - Disc 2502f30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11960" y="400506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8475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140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6000" r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83568" y="1268760"/>
            <a:ext cx="792088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800" i="1" dirty="0">
                <a:solidFill>
                  <a:srgbClr val="FF0000"/>
                </a:solidFill>
                <a:latin typeface="+mj-lt"/>
              </a:rPr>
              <a:t> </a:t>
            </a:r>
            <a:r>
              <a:rPr lang="vi-VN" sz="32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VĐCB: Chạy theo hướng thẳng</a:t>
            </a:r>
            <a:endParaRPr lang="vi-VN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Cô giới thiệu tên VĐCB.</a:t>
            </a:r>
          </a:p>
          <a:p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Cô làm mẫu lần 1: Hỏi trẻ tên bài.</a:t>
            </a:r>
          </a:p>
          <a:p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Cô làm mẫu lần 2 chậm, kết hợp phân tích động tác</a:t>
            </a:r>
            <a:r>
              <a:rPr lang="vi-V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804248" y="980728"/>
            <a:ext cx="41764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Dạy</a:t>
            </a:r>
            <a:r>
              <a:rPr lang="en-US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thổi</a:t>
            </a:r>
            <a:r>
              <a:rPr lang="en-US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cơm</a:t>
            </a:r>
            <a:r>
              <a:rPr lang="en-US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r>
              <a:rPr lang="en-US" sz="24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Mua</a:t>
            </a:r>
            <a:r>
              <a:rPr lang="en-US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thịt</a:t>
            </a:r>
            <a:r>
              <a:rPr lang="en-US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endParaRPr lang="en-US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971600" y="1811725"/>
            <a:ext cx="7920879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800" i="1" dirty="0">
                <a:solidFill>
                  <a:srgbClr val="FF0000"/>
                </a:solidFill>
                <a:latin typeface="+mj-lt"/>
              </a:rPr>
              <a:t>Trẻ thực hiện:</a:t>
            </a:r>
            <a:endParaRPr lang="vi-VN" sz="2800" dirty="0">
              <a:solidFill>
                <a:srgbClr val="FF0000"/>
              </a:solidFill>
              <a:latin typeface="+mj-lt"/>
            </a:endParaRPr>
          </a:p>
          <a:p>
            <a:r>
              <a:rPr lang="vi-V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L1: Cô cho 4 trẻ lần lượt lên thực hiện.</a:t>
            </a:r>
          </a:p>
          <a:p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L2: Cho 2 tổ thi đua nhau chạy theo hướng thẳng.</a:t>
            </a:r>
          </a:p>
          <a:p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L3: Cô cho </a:t>
            </a:r>
            <a:r>
              <a:rPr lang="vi-VN" sz="2800">
                <a:latin typeface="Times New Roman" panose="02020603050405020304" pitchFamily="18" charset="0"/>
                <a:cs typeface="Times New Roman" panose="02020603050405020304" pitchFamily="18" charset="0"/>
              </a:rPr>
              <a:t>cả </a:t>
            </a:r>
            <a:r>
              <a:rPr lang="vi-VN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chạy 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theo hướng thẳng, khuyến khích động viên trẻ</a:t>
            </a:r>
            <a:r>
              <a:rPr lang="vi-VN" sz="2800" dirty="0"/>
              <a:t>.</a:t>
            </a:r>
          </a:p>
          <a:p>
            <a:r>
              <a:rPr lang="vi-VN" sz="2800" dirty="0">
                <a:solidFill>
                  <a:srgbClr val="333333"/>
                </a:solidFill>
                <a:latin typeface="+mj-lt"/>
              </a:rPr>
              <a:t> </a:t>
            </a:r>
            <a:endParaRPr lang="vi-VN" sz="2800" b="0" i="0" dirty="0">
              <a:solidFill>
                <a:srgbClr val="333333"/>
              </a:solidFill>
              <a:effectLst/>
              <a:latin typeface="+mj-lt"/>
            </a:endParaRPr>
          </a:p>
        </p:txBody>
      </p:sp>
      <p:pic>
        <p:nvPicPr>
          <p:cNvPr id="4" name="nhạc trò chơi thi đu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24337" y="429309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1504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24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065310" y="4365104"/>
            <a:ext cx="184698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kề</a:t>
            </a:r>
            <a:r>
              <a:rPr lang="en-US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má</a:t>
            </a:r>
            <a:endParaRPr lang="en-US" sz="24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endParaRPr lang="en-US" sz="24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Ơi</a:t>
            </a:r>
            <a:r>
              <a:rPr lang="en-US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ơi</a:t>
            </a:r>
            <a:r>
              <a:rPr lang="en-US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  <a:p>
            <a:r>
              <a:rPr lang="en-US" sz="24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lắm</a:t>
            </a:r>
            <a:r>
              <a:rPr lang="en-US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835696" y="2132856"/>
            <a:ext cx="38186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2800" i="1" dirty="0">
                <a:solidFill>
                  <a:srgbClr val="FF0000"/>
                </a:solidFill>
                <a:latin typeface="+mj-lt"/>
              </a:rPr>
              <a:t>* TCVĐ: Kéo cưa lừa xẻ</a:t>
            </a:r>
            <a:r>
              <a:rPr lang="vi-VN" dirty="0"/>
              <a:t>.</a:t>
            </a:r>
            <a:endParaRPr lang="en-US" sz="3200" dirty="0">
              <a:solidFill>
                <a:srgbClr val="FF0000"/>
              </a:solidFill>
              <a:latin typeface="+mj-lt"/>
            </a:endParaRPr>
          </a:p>
        </p:txBody>
      </p:sp>
      <p:pic>
        <p:nvPicPr>
          <p:cNvPr id="5" name="01 Unknown Artist - Track 01 - Disc 2502f30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745033" y="4184780"/>
            <a:ext cx="609600" cy="6096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292056" y="2681764"/>
            <a:ext cx="669674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- </a:t>
            </a:r>
            <a:r>
              <a:rPr lang="vi-VN" sz="2400" dirty="0" smtClean="0">
                <a:latin typeface="+mj-lt"/>
              </a:rPr>
              <a:t>Cô </a:t>
            </a:r>
            <a:r>
              <a:rPr lang="vi-VN" sz="2400" dirty="0">
                <a:latin typeface="+mj-lt"/>
              </a:rPr>
              <a:t>giới thiệu tên trò chơi, cách chơi: 2 bạn nắm tay nhau chơi theo lời bài hát.</a:t>
            </a:r>
          </a:p>
          <a:p>
            <a:r>
              <a:rPr lang="vi-VN" sz="2400" dirty="0">
                <a:latin typeface="+mj-lt"/>
              </a:rPr>
              <a:t>- Cô tổ chức cho trẻ chơi 2-3 lần.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5447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140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888</TotalTime>
  <Words>283</Words>
  <Application>Microsoft Office PowerPoint</Application>
  <PresentationFormat>On-screen Show (4:3)</PresentationFormat>
  <Paragraphs>57</Paragraphs>
  <Slides>11</Slides>
  <Notes>0</Notes>
  <HiddenSlides>0</HiddenSlides>
  <MMClips>5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huy_ctn</dc:creator>
  <cp:lastModifiedBy>Admin</cp:lastModifiedBy>
  <cp:revision>73</cp:revision>
  <dcterms:created xsi:type="dcterms:W3CDTF">2018-10-20T05:57:48Z</dcterms:created>
  <dcterms:modified xsi:type="dcterms:W3CDTF">2022-06-09T02:37:23Z</dcterms:modified>
</cp:coreProperties>
</file>