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-108" y="-1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EF3D95-840A-45FD-ACAB-24EA422A8F5B}" type="datetimeFigureOut">
              <a:rPr lang="en-US" smtClean="0"/>
              <a:pPr/>
              <a:t>3/23/2020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1127BB-31B5-4E74-8CD0-BB6D6B88EC6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EF3D95-840A-45FD-ACAB-24EA422A8F5B}" type="datetimeFigureOut">
              <a:rPr lang="en-US" smtClean="0"/>
              <a:pPr/>
              <a:t>3/23/2020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1127BB-31B5-4E74-8CD0-BB6D6B88EC6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EF3D95-840A-45FD-ACAB-24EA422A8F5B}" type="datetimeFigureOut">
              <a:rPr lang="en-US" smtClean="0"/>
              <a:pPr/>
              <a:t>3/23/2020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1127BB-31B5-4E74-8CD0-BB6D6B88EC6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EF3D95-840A-45FD-ACAB-24EA422A8F5B}" type="datetimeFigureOut">
              <a:rPr lang="en-US" smtClean="0"/>
              <a:pPr/>
              <a:t>3/23/2020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1127BB-31B5-4E74-8CD0-BB6D6B88EC6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EF3D95-840A-45FD-ACAB-24EA422A8F5B}" type="datetimeFigureOut">
              <a:rPr lang="en-US" smtClean="0"/>
              <a:pPr/>
              <a:t>3/23/2020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1127BB-31B5-4E74-8CD0-BB6D6B88EC6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EF3D95-840A-45FD-ACAB-24EA422A8F5B}" type="datetimeFigureOut">
              <a:rPr lang="en-US" smtClean="0"/>
              <a:pPr/>
              <a:t>3/23/2020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1127BB-31B5-4E74-8CD0-BB6D6B88EC6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EF3D95-840A-45FD-ACAB-24EA422A8F5B}" type="datetimeFigureOut">
              <a:rPr lang="en-US" smtClean="0"/>
              <a:pPr/>
              <a:t>3/23/2020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1127BB-31B5-4E74-8CD0-BB6D6B88EC6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EF3D95-840A-45FD-ACAB-24EA422A8F5B}" type="datetimeFigureOut">
              <a:rPr lang="en-US" smtClean="0"/>
              <a:pPr/>
              <a:t>3/23/2020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1127BB-31B5-4E74-8CD0-BB6D6B88EC6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EF3D95-840A-45FD-ACAB-24EA422A8F5B}" type="datetimeFigureOut">
              <a:rPr lang="en-US" smtClean="0"/>
              <a:pPr/>
              <a:t>3/23/2020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1127BB-31B5-4E74-8CD0-BB6D6B88EC6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EF3D95-840A-45FD-ACAB-24EA422A8F5B}" type="datetimeFigureOut">
              <a:rPr lang="en-US" smtClean="0"/>
              <a:pPr/>
              <a:t>3/23/2020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1127BB-31B5-4E74-8CD0-BB6D6B88EC6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EF3D95-840A-45FD-ACAB-24EA422A8F5B}" type="datetimeFigureOut">
              <a:rPr lang="en-US" smtClean="0"/>
              <a:pPr/>
              <a:t>3/23/2020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1127BB-31B5-4E74-8CD0-BB6D6B88EC6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EF3D95-840A-45FD-ACAB-24EA422A8F5B}" type="datetimeFigureOut">
              <a:rPr lang="en-US" smtClean="0"/>
              <a:pPr/>
              <a:t>3/23/2020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1127BB-31B5-4E74-8CD0-BB6D6B88EC6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Kết quả hình ảnh cho phông nền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" name="TextBox 14"/>
          <p:cNvSpPr txBox="1">
            <a:spLocks noChangeArrowheads="1"/>
          </p:cNvSpPr>
          <p:nvPr/>
        </p:nvSpPr>
        <p:spPr bwMode="auto">
          <a:xfrm>
            <a:off x="1798702" y="304800"/>
            <a:ext cx="5456109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2000" b="1" dirty="0"/>
              <a:t>PHÒNG GIÁO DỤC VÀ ĐÀO TẠO QUẬN LONG BIÊN</a:t>
            </a:r>
          </a:p>
          <a:p>
            <a:pPr algn="ctr"/>
            <a:r>
              <a:rPr lang="en-US" sz="2000" b="1" dirty="0"/>
              <a:t>TRƯỜNG MẦM NON GIA THƯỢNG</a:t>
            </a:r>
          </a:p>
        </p:txBody>
      </p:sp>
      <p:sp>
        <p:nvSpPr>
          <p:cNvPr id="7" name="Rectangle 6"/>
          <p:cNvSpPr/>
          <p:nvPr/>
        </p:nvSpPr>
        <p:spPr>
          <a:xfrm>
            <a:off x="1295400" y="2895600"/>
            <a:ext cx="769620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ctr">
              <a:lnSpc>
                <a:spcPct val="80000"/>
              </a:lnSpc>
              <a:spcBef>
                <a:spcPct val="20000"/>
              </a:spcBef>
              <a:defRPr/>
            </a:pPr>
            <a:r>
              <a:rPr lang="en-US" sz="28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itchFamily="18" charset="0"/>
              </a:rPr>
              <a:t>          </a:t>
            </a:r>
            <a:r>
              <a:rPr lang="en-US" sz="4000" b="1" dirty="0" smtClean="0">
                <a:solidFill>
                  <a:srgbClr val="0070C0"/>
                </a:solidFill>
                <a:latin typeface="Times New Roman" pitchFamily="18" charset="0"/>
              </a:rPr>
              <a:t>LÀM QUEN VĂN HỌC</a:t>
            </a:r>
            <a:r>
              <a:rPr lang="en-US" sz="4000" b="1" dirty="0">
                <a:solidFill>
                  <a:srgbClr val="0070C0"/>
                </a:solidFill>
                <a:latin typeface="Times New Roman" pitchFamily="18" charset="0"/>
              </a:rPr>
              <a:t>		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defRPr/>
            </a:pPr>
            <a:r>
              <a:rPr lang="en-US" sz="2800" b="1" dirty="0">
                <a:latin typeface="Times New Roman" pitchFamily="18" charset="0"/>
              </a:rPr>
              <a:t>	</a:t>
            </a:r>
            <a:r>
              <a:rPr lang="en-US" sz="2800" b="1" dirty="0" err="1" smtClean="0">
                <a:solidFill>
                  <a:srgbClr val="7030A0"/>
                </a:solidFill>
                <a:latin typeface="Times New Roman" pitchFamily="18" charset="0"/>
              </a:rPr>
              <a:t>Đề</a:t>
            </a:r>
            <a:r>
              <a:rPr lang="en-US" sz="2800" b="1" dirty="0" smtClean="0">
                <a:solidFill>
                  <a:srgbClr val="7030A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7030A0"/>
                </a:solidFill>
                <a:latin typeface="Times New Roman" pitchFamily="18" charset="0"/>
              </a:rPr>
              <a:t>tài</a:t>
            </a:r>
            <a:r>
              <a:rPr lang="en-US" sz="2800" b="1" dirty="0">
                <a:solidFill>
                  <a:srgbClr val="7030A0"/>
                </a:solidFill>
                <a:latin typeface="Times New Roman" pitchFamily="18" charset="0"/>
              </a:rPr>
              <a:t>: </a:t>
            </a:r>
            <a:r>
              <a:rPr lang="en-US" sz="2800" b="1" dirty="0" err="1" smtClean="0">
                <a:solidFill>
                  <a:srgbClr val="7030A0"/>
                </a:solidFill>
                <a:latin typeface="Times New Roman" pitchFamily="18" charset="0"/>
              </a:rPr>
              <a:t>Thơ</a:t>
            </a:r>
            <a:r>
              <a:rPr lang="en-US" sz="2800" b="1" dirty="0" smtClean="0">
                <a:solidFill>
                  <a:srgbClr val="7030A0"/>
                </a:solidFill>
                <a:latin typeface="Times New Roman" pitchFamily="18" charset="0"/>
              </a:rPr>
              <a:t> “</a:t>
            </a:r>
            <a:r>
              <a:rPr lang="en-US" sz="2800" b="1" dirty="0" err="1" smtClean="0">
                <a:solidFill>
                  <a:srgbClr val="7030A0"/>
                </a:solidFill>
                <a:latin typeface="Times New Roman" pitchFamily="18" charset="0"/>
              </a:rPr>
              <a:t>Mùa</a:t>
            </a:r>
            <a:r>
              <a:rPr lang="en-US" sz="2800" b="1" dirty="0" smtClean="0">
                <a:solidFill>
                  <a:srgbClr val="7030A0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Times New Roman" pitchFamily="18" charset="0"/>
              </a:rPr>
              <a:t>xuân</a:t>
            </a:r>
            <a:r>
              <a:rPr lang="en-US" sz="2800" b="1" dirty="0" smtClean="0">
                <a:solidFill>
                  <a:srgbClr val="7030A0"/>
                </a:solidFill>
                <a:latin typeface="Times New Roman" pitchFamily="18" charset="0"/>
              </a:rPr>
              <a:t>” – </a:t>
            </a:r>
            <a:r>
              <a:rPr lang="en-US" sz="2800" b="1" dirty="0" err="1" smtClean="0">
                <a:solidFill>
                  <a:srgbClr val="7030A0"/>
                </a:solidFill>
                <a:latin typeface="Times New Roman" pitchFamily="18" charset="0"/>
              </a:rPr>
              <a:t>Dương</a:t>
            </a:r>
            <a:r>
              <a:rPr lang="en-US" sz="2800" b="1" dirty="0" smtClean="0">
                <a:solidFill>
                  <a:srgbClr val="7030A0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Times New Roman" pitchFamily="18" charset="0"/>
              </a:rPr>
              <a:t>Khâu</a:t>
            </a:r>
            <a:r>
              <a:rPr lang="en-US" sz="2800" b="1" dirty="0" smtClean="0">
                <a:solidFill>
                  <a:srgbClr val="7030A0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Times New Roman" pitchFamily="18" charset="0"/>
              </a:rPr>
              <a:t>Luông</a:t>
            </a:r>
            <a:endParaRPr lang="en-US" sz="2800" b="1" dirty="0">
              <a:solidFill>
                <a:srgbClr val="7030A0"/>
              </a:solidFill>
              <a:latin typeface="Times New Roman" pitchFamily="18" charset="0"/>
            </a:endParaRP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defRPr/>
            </a:pPr>
            <a:r>
              <a:rPr lang="en-US" sz="2800" b="1" dirty="0">
                <a:solidFill>
                  <a:srgbClr val="7030A0"/>
                </a:solidFill>
                <a:latin typeface="Times New Roman" pitchFamily="18" charset="0"/>
              </a:rPr>
              <a:t> 	</a:t>
            </a:r>
            <a:r>
              <a:rPr lang="en-US" sz="2800" b="1" dirty="0" err="1" smtClean="0">
                <a:solidFill>
                  <a:srgbClr val="7030A0"/>
                </a:solidFill>
                <a:latin typeface="Times New Roman" pitchFamily="18" charset="0"/>
              </a:rPr>
              <a:t>Lứa</a:t>
            </a:r>
            <a:r>
              <a:rPr lang="en-US" sz="2800" b="1" dirty="0" smtClean="0">
                <a:solidFill>
                  <a:srgbClr val="7030A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7030A0"/>
                </a:solidFill>
                <a:latin typeface="Times New Roman" pitchFamily="18" charset="0"/>
              </a:rPr>
              <a:t>tuổi</a:t>
            </a:r>
            <a:r>
              <a:rPr lang="en-US" sz="2800" b="1" dirty="0">
                <a:solidFill>
                  <a:srgbClr val="7030A0"/>
                </a:solidFill>
                <a:latin typeface="Times New Roman" pitchFamily="18" charset="0"/>
              </a:rPr>
              <a:t>: </a:t>
            </a:r>
            <a:r>
              <a:rPr lang="en-US" sz="2800" b="1" dirty="0" err="1">
                <a:solidFill>
                  <a:srgbClr val="7030A0"/>
                </a:solidFill>
                <a:latin typeface="Times New Roman" pitchFamily="18" charset="0"/>
              </a:rPr>
              <a:t>Mẫu</a:t>
            </a:r>
            <a:r>
              <a:rPr lang="en-US" sz="2800" b="1" dirty="0">
                <a:solidFill>
                  <a:srgbClr val="7030A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7030A0"/>
                </a:solidFill>
                <a:latin typeface="Times New Roman" pitchFamily="18" charset="0"/>
              </a:rPr>
              <a:t>giáo</a:t>
            </a:r>
            <a:r>
              <a:rPr lang="en-US" sz="2800" b="1" dirty="0">
                <a:solidFill>
                  <a:srgbClr val="7030A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7030A0"/>
                </a:solidFill>
                <a:latin typeface="Times New Roman" pitchFamily="18" charset="0"/>
              </a:rPr>
              <a:t>lớn</a:t>
            </a:r>
            <a:endParaRPr lang="en-US" sz="2800" b="1" dirty="0">
              <a:solidFill>
                <a:srgbClr val="7030A0"/>
              </a:solidFill>
              <a:latin typeface="Times New Roman" pitchFamily="18" charset="0"/>
            </a:endParaRP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defRPr/>
            </a:pPr>
            <a:r>
              <a:rPr lang="en-US" sz="2800" b="1" dirty="0">
                <a:solidFill>
                  <a:srgbClr val="7030A0"/>
                </a:solidFill>
                <a:latin typeface="Times New Roman" pitchFamily="18" charset="0"/>
              </a:rPr>
              <a:t> 	</a:t>
            </a:r>
            <a:r>
              <a:rPr lang="en-US" sz="2800" b="1" dirty="0" err="1" smtClean="0">
                <a:solidFill>
                  <a:srgbClr val="7030A0"/>
                </a:solidFill>
                <a:latin typeface="Times New Roman" pitchFamily="18" charset="0"/>
              </a:rPr>
              <a:t>Thời</a:t>
            </a:r>
            <a:r>
              <a:rPr lang="en-US" sz="2800" b="1" dirty="0" smtClean="0">
                <a:solidFill>
                  <a:srgbClr val="7030A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7030A0"/>
                </a:solidFill>
                <a:latin typeface="Times New Roman" pitchFamily="18" charset="0"/>
              </a:rPr>
              <a:t>gian</a:t>
            </a:r>
            <a:r>
              <a:rPr lang="en-US" sz="2800" b="1" dirty="0">
                <a:solidFill>
                  <a:srgbClr val="7030A0"/>
                </a:solidFill>
                <a:latin typeface="Times New Roman" pitchFamily="18" charset="0"/>
              </a:rPr>
              <a:t>: 25 – 30 </a:t>
            </a:r>
            <a:r>
              <a:rPr lang="en-US" sz="2800" b="1" dirty="0" err="1">
                <a:solidFill>
                  <a:srgbClr val="7030A0"/>
                </a:solidFill>
                <a:latin typeface="Times New Roman" pitchFamily="18" charset="0"/>
              </a:rPr>
              <a:t>phút</a:t>
            </a:r>
            <a:endParaRPr lang="en-US" sz="2800" b="1" dirty="0">
              <a:solidFill>
                <a:srgbClr val="7030A0"/>
              </a:solidFill>
              <a:latin typeface="Times New Roman" pitchFamily="18" charset="0"/>
            </a:endParaRP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defRPr/>
            </a:pPr>
            <a:r>
              <a:rPr lang="en-US" sz="2800" b="1" dirty="0">
                <a:solidFill>
                  <a:srgbClr val="7030A0"/>
                </a:solidFill>
                <a:latin typeface="Times New Roman" pitchFamily="18" charset="0"/>
              </a:rPr>
              <a:t> 		</a:t>
            </a:r>
            <a:endParaRPr lang="en-US" sz="2800" dirty="0">
              <a:solidFill>
                <a:srgbClr val="7030A0"/>
              </a:solidFill>
            </a:endParaRPr>
          </a:p>
        </p:txBody>
      </p:sp>
      <p:pic>
        <p:nvPicPr>
          <p:cNvPr id="1027" name="Picture 3" descr="D:\GT\lô gô MNG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733800" y="1219200"/>
            <a:ext cx="1055942" cy="1317868"/>
          </a:xfrm>
          <a:prstGeom prst="rect">
            <a:avLst/>
          </a:prstGeom>
          <a:noFill/>
        </p:spPr>
      </p:pic>
      <p:sp>
        <p:nvSpPr>
          <p:cNvPr id="9" name="TextBox 8"/>
          <p:cNvSpPr txBox="1"/>
          <p:nvPr/>
        </p:nvSpPr>
        <p:spPr>
          <a:xfrm>
            <a:off x="2667000" y="5867400"/>
            <a:ext cx="284404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err="1" smtClean="0"/>
              <a:t>Năm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học</a:t>
            </a:r>
            <a:r>
              <a:rPr lang="en-US" sz="2400" b="1" dirty="0" smtClean="0"/>
              <a:t> 2019 - 2020</a:t>
            </a:r>
            <a:endParaRPr lang="en-US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9" name="Picture 3" descr="Kết quả hình ảnh cho phông nền pp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68558" cy="6858000"/>
          </a:xfrm>
          <a:prstGeom prst="rect">
            <a:avLst/>
          </a:prstGeom>
          <a:noFill/>
        </p:spPr>
      </p:pic>
      <p:sp>
        <p:nvSpPr>
          <p:cNvPr id="14337" name="Rectangle 1"/>
          <p:cNvSpPr>
            <a:spLocks noChangeArrowheads="1"/>
          </p:cNvSpPr>
          <p:nvPr/>
        </p:nvSpPr>
        <p:spPr bwMode="auto">
          <a:xfrm>
            <a:off x="228600" y="304800"/>
            <a:ext cx="9144000" cy="57554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571500" marR="0" lvl="0" indent="-5715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romanUcPeriod"/>
              <a:tabLst/>
            </a:pPr>
            <a:r>
              <a:rPr kumimoji="0" lang="en-US" sz="2800" b="1" i="0" u="none" strike="noStrike" cap="none" normalizeH="0" baseline="0" dirty="0" err="1" smtClean="0">
                <a:ln>
                  <a:noFill/>
                </a:ln>
                <a:solidFill>
                  <a:srgbClr val="7030A0"/>
                </a:solidFill>
                <a:effectLst/>
                <a:latin typeface="Time New Roman"/>
                <a:ea typeface="Times New Roman" pitchFamily="18" charset="0"/>
                <a:cs typeface="Arial" pitchFamily="34" charset="0"/>
              </a:rPr>
              <a:t>Mục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Time New Roman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800" b="1" i="0" u="none" strike="noStrike" cap="none" normalizeH="0" baseline="0" dirty="0" err="1" smtClean="0">
                <a:ln>
                  <a:noFill/>
                </a:ln>
                <a:solidFill>
                  <a:srgbClr val="7030A0"/>
                </a:solidFill>
                <a:effectLst/>
                <a:latin typeface="Time New Roman"/>
                <a:ea typeface="Times New Roman" pitchFamily="18" charset="0"/>
                <a:cs typeface="Arial" pitchFamily="34" charset="0"/>
              </a:rPr>
              <a:t>đích</a:t>
            </a:r>
            <a:r>
              <a:rPr kumimoji="0" lang="en-US" sz="2800" b="1" i="0" u="none" strike="noStrike" cap="none" normalizeH="0" dirty="0" smtClean="0">
                <a:ln>
                  <a:noFill/>
                </a:ln>
                <a:solidFill>
                  <a:srgbClr val="7030A0"/>
                </a:solidFill>
                <a:effectLst/>
                <a:latin typeface="Time New Roman"/>
                <a:ea typeface="Times New Roman" pitchFamily="18" charset="0"/>
                <a:cs typeface="Arial" pitchFamily="34" charset="0"/>
              </a:rPr>
              <a:t> – </a:t>
            </a:r>
            <a:r>
              <a:rPr kumimoji="0" lang="en-US" sz="2800" b="1" i="0" u="none" strike="noStrike" cap="none" normalizeH="0" dirty="0" err="1" smtClean="0">
                <a:ln>
                  <a:noFill/>
                </a:ln>
                <a:solidFill>
                  <a:srgbClr val="7030A0"/>
                </a:solidFill>
                <a:effectLst/>
                <a:latin typeface="Time New Roman"/>
                <a:ea typeface="Times New Roman" pitchFamily="18" charset="0"/>
                <a:cs typeface="Arial" pitchFamily="34" charset="0"/>
              </a:rPr>
              <a:t>Yêu</a:t>
            </a:r>
            <a:r>
              <a:rPr kumimoji="0" lang="en-US" sz="2800" b="1" i="0" u="none" strike="noStrike" cap="none" normalizeH="0" dirty="0" smtClean="0">
                <a:ln>
                  <a:noFill/>
                </a:ln>
                <a:solidFill>
                  <a:srgbClr val="7030A0"/>
                </a:solidFill>
                <a:effectLst/>
                <a:latin typeface="Time New Roman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800" b="1" i="0" u="none" strike="noStrike" cap="none" normalizeH="0" dirty="0" err="1" smtClean="0">
                <a:ln>
                  <a:noFill/>
                </a:ln>
                <a:solidFill>
                  <a:srgbClr val="7030A0"/>
                </a:solidFill>
                <a:effectLst/>
                <a:latin typeface="Time New Roman"/>
                <a:ea typeface="Times New Roman" pitchFamily="18" charset="0"/>
                <a:cs typeface="Arial" pitchFamily="34" charset="0"/>
              </a:rPr>
              <a:t>cầu</a:t>
            </a:r>
            <a:r>
              <a:rPr kumimoji="0" lang="en-US" sz="2800" b="1" i="0" u="none" strike="noStrike" cap="none" normalizeH="0" dirty="0" smtClean="0">
                <a:ln>
                  <a:noFill/>
                </a:ln>
                <a:solidFill>
                  <a:srgbClr val="7030A0"/>
                </a:solidFill>
                <a:effectLst/>
                <a:latin typeface="Time New Roman"/>
                <a:ea typeface="Times New Roman" pitchFamily="18" charset="0"/>
                <a:cs typeface="Arial" pitchFamily="34" charset="0"/>
              </a:rPr>
              <a:t> </a:t>
            </a:r>
          </a:p>
          <a:p>
            <a:pPr marL="571500" marR="0" lvl="0" indent="-5715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en-US" sz="2800" b="1" i="0" u="none" strike="noStrike" cap="none" normalizeH="0" baseline="0" dirty="0" smtClean="0">
              <a:ln>
                <a:noFill/>
              </a:ln>
              <a:solidFill>
                <a:srgbClr val="7030A0"/>
              </a:solidFill>
              <a:effectLst/>
              <a:latin typeface="Time New Roman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400" b="1" dirty="0" smtClean="0">
                <a:solidFill>
                  <a:srgbClr val="7030A0"/>
                </a:solidFill>
                <a:latin typeface="Time New Roman"/>
                <a:ea typeface="Times New Roman" pitchFamily="18" charset="0"/>
                <a:cs typeface="Arial" pitchFamily="34" charset="0"/>
              </a:rPr>
              <a:t>1.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rgbClr val="7030A0"/>
                </a:solidFill>
                <a:effectLst/>
                <a:latin typeface="Time New Roman"/>
                <a:ea typeface="Times New Roman" pitchFamily="18" charset="0"/>
                <a:cs typeface="Arial" pitchFamily="34" charset="0"/>
              </a:rPr>
              <a:t>Kiến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Time New Roman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rgbClr val="7030A0"/>
                </a:solidFill>
                <a:effectLst/>
                <a:latin typeface="Time New Roman"/>
                <a:ea typeface="Times New Roman" pitchFamily="18" charset="0"/>
                <a:cs typeface="Arial" pitchFamily="34" charset="0"/>
              </a:rPr>
              <a:t>thức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Time New Roman"/>
                <a:ea typeface="Times New Roman" pitchFamily="18" charset="0"/>
                <a:cs typeface="Arial" pitchFamily="34" charset="0"/>
              </a:rPr>
              <a:t>: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rgbClr val="7030A0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 New Roman"/>
                <a:ea typeface="Times New Roman" pitchFamily="18" charset="0"/>
                <a:cs typeface="Arial" pitchFamily="34" charset="0"/>
              </a:rPr>
              <a:t>-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Time New Roman"/>
                <a:ea typeface="Times New Roman" pitchFamily="18" charset="0"/>
                <a:cs typeface="Arial" pitchFamily="34" charset="0"/>
              </a:rPr>
              <a:t>Trẻ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 New Roman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Time New Roman"/>
                <a:ea typeface="Times New Roman" pitchFamily="18" charset="0"/>
                <a:cs typeface="Arial" pitchFamily="34" charset="0"/>
              </a:rPr>
              <a:t>biết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 New Roman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Time New Roman"/>
                <a:ea typeface="Times New Roman" pitchFamily="18" charset="0"/>
                <a:cs typeface="Arial" pitchFamily="34" charset="0"/>
              </a:rPr>
              <a:t>tên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 New Roman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Time New Roman"/>
                <a:ea typeface="Times New Roman" pitchFamily="18" charset="0"/>
                <a:cs typeface="Arial" pitchFamily="34" charset="0"/>
              </a:rPr>
              <a:t>bài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 New Roman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Time New Roman"/>
                <a:ea typeface="Times New Roman" pitchFamily="18" charset="0"/>
                <a:cs typeface="Arial" pitchFamily="34" charset="0"/>
              </a:rPr>
              <a:t>thơ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 New Roman"/>
                <a:ea typeface="Times New Roman" pitchFamily="18" charset="0"/>
                <a:cs typeface="Arial" pitchFamily="34" charset="0"/>
              </a:rPr>
              <a:t> “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Time New Roman"/>
                <a:ea typeface="Times New Roman" pitchFamily="18" charset="0"/>
                <a:cs typeface="Arial" pitchFamily="34" charset="0"/>
              </a:rPr>
              <a:t>Mùa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 New Roman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Time New Roman"/>
                <a:ea typeface="Times New Roman" pitchFamily="18" charset="0"/>
                <a:cs typeface="Arial" pitchFamily="34" charset="0"/>
              </a:rPr>
              <a:t>xuân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 New Roman"/>
                <a:ea typeface="Times New Roman" pitchFamily="18" charset="0"/>
                <a:cs typeface="Arial" pitchFamily="34" charset="0"/>
              </a:rPr>
              <a:t>",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Time New Roman"/>
                <a:ea typeface="Times New Roman" pitchFamily="18" charset="0"/>
                <a:cs typeface="Arial" pitchFamily="34" charset="0"/>
              </a:rPr>
              <a:t>tên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 New Roman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Time New Roman"/>
                <a:ea typeface="Times New Roman" pitchFamily="18" charset="0"/>
                <a:cs typeface="Arial" pitchFamily="34" charset="0"/>
              </a:rPr>
              <a:t>tác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 New Roman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Time New Roman"/>
                <a:ea typeface="Times New Roman" pitchFamily="18" charset="0"/>
                <a:cs typeface="Arial" pitchFamily="34" charset="0"/>
              </a:rPr>
              <a:t>giả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 New Roman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Time New Roman"/>
                <a:ea typeface="Times New Roman" pitchFamily="18" charset="0"/>
                <a:cs typeface="Arial" pitchFamily="34" charset="0"/>
              </a:rPr>
              <a:t>Dương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 New Roman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Time New Roman"/>
                <a:ea typeface="Times New Roman" pitchFamily="18" charset="0"/>
                <a:cs typeface="Arial" pitchFamily="34" charset="0"/>
              </a:rPr>
              <a:t>Khâu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 New Roman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Time New Roman"/>
                <a:ea typeface="Times New Roman" pitchFamily="18" charset="0"/>
                <a:cs typeface="Arial" pitchFamily="34" charset="0"/>
              </a:rPr>
              <a:t>Luông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 New Roman"/>
                <a:ea typeface="Times New Roman" pitchFamily="18" charset="0"/>
                <a:cs typeface="Arial" pitchFamily="34" charset="0"/>
              </a:rPr>
              <a:t>.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  <a:tabLst/>
            </a:pP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Time New Roman"/>
                <a:ea typeface="Times New Roman" pitchFamily="18" charset="0"/>
                <a:cs typeface="Arial" pitchFamily="34" charset="0"/>
              </a:rPr>
              <a:t>Trẻ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 New Roman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Time New Roman"/>
                <a:ea typeface="Times New Roman" pitchFamily="18" charset="0"/>
                <a:cs typeface="Arial" pitchFamily="34" charset="0"/>
              </a:rPr>
              <a:t>hiểu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 New Roman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Time New Roman"/>
                <a:ea typeface="Times New Roman" pitchFamily="18" charset="0"/>
                <a:cs typeface="Arial" pitchFamily="34" charset="0"/>
              </a:rPr>
              <a:t>nội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 New Roman"/>
                <a:ea typeface="Times New Roman" pitchFamily="18" charset="0"/>
                <a:cs typeface="Arial" pitchFamily="34" charset="0"/>
              </a:rPr>
              <a:t> dung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Time New Roman"/>
                <a:ea typeface="Times New Roman" pitchFamily="18" charset="0"/>
                <a:cs typeface="Arial" pitchFamily="34" charset="0"/>
              </a:rPr>
              <a:t>bài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 New Roman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Time New Roman"/>
                <a:ea typeface="Times New Roman" pitchFamily="18" charset="0"/>
                <a:cs typeface="Arial" pitchFamily="34" charset="0"/>
              </a:rPr>
              <a:t>thơ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 New Roman"/>
                <a:ea typeface="Times New Roman" pitchFamily="18" charset="0"/>
                <a:cs typeface="Arial" pitchFamily="34" charset="0"/>
              </a:rPr>
              <a:t>: "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Time New Roman"/>
                <a:ea typeface="Times New Roman" pitchFamily="18" charset="0"/>
                <a:cs typeface="Arial" pitchFamily="34" charset="0"/>
              </a:rPr>
              <a:t>Mùa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 New Roman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Time New Roman"/>
                <a:ea typeface="Times New Roman" pitchFamily="18" charset="0"/>
                <a:cs typeface="Arial" pitchFamily="34" charset="0"/>
              </a:rPr>
              <a:t>xuân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 New Roman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Time New Roman"/>
                <a:ea typeface="Times New Roman" pitchFamily="18" charset="0"/>
                <a:cs typeface="Arial" pitchFamily="34" charset="0"/>
              </a:rPr>
              <a:t>cho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 New Roman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Time New Roman"/>
                <a:ea typeface="Times New Roman" pitchFamily="18" charset="0"/>
                <a:cs typeface="Arial" pitchFamily="34" charset="0"/>
              </a:rPr>
              <a:t>cây</a:t>
            </a:r>
            <a:r>
              <a:rPr kumimoji="0" lang="en-US" sz="2400" b="0" i="0" u="none" strike="noStrike" cap="none" normalizeH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 New Roman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Time New Roman"/>
                <a:ea typeface="Times New Roman" pitchFamily="18" charset="0"/>
                <a:cs typeface="Arial" pitchFamily="34" charset="0"/>
              </a:rPr>
              <a:t>đâm</a:t>
            </a:r>
            <a:r>
              <a:rPr kumimoji="0" lang="en-US" sz="2400" b="0" i="0" u="none" strike="noStrike" cap="none" normalizeH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 New Roman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Time New Roman"/>
                <a:ea typeface="Times New Roman" pitchFamily="18" charset="0"/>
                <a:cs typeface="Arial" pitchFamily="34" charset="0"/>
              </a:rPr>
              <a:t>chồi</a:t>
            </a:r>
            <a:r>
              <a:rPr kumimoji="0" lang="en-US" sz="2400" b="0" i="0" u="none" strike="noStrike" cap="none" normalizeH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 New Roman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Time New Roman"/>
                <a:ea typeface="Times New Roman" pitchFamily="18" charset="0"/>
                <a:cs typeface="Arial" pitchFamily="34" charset="0"/>
              </a:rPr>
              <a:t>nảy</a:t>
            </a:r>
            <a:r>
              <a:rPr kumimoji="0" lang="en-US" sz="2400" b="0" i="0" u="none" strike="noStrike" cap="none" normalizeH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 New Roman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Time New Roman"/>
                <a:ea typeface="Times New Roman" pitchFamily="18" charset="0"/>
                <a:cs typeface="Arial" pitchFamily="34" charset="0"/>
              </a:rPr>
              <a:t>lộc</a:t>
            </a:r>
            <a:r>
              <a:rPr kumimoji="0" lang="en-US" sz="2400" b="0" i="0" u="none" strike="noStrike" cap="none" normalizeH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 New Roman"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en-US" sz="2400" b="0" i="0" u="none" strike="noStrike" cap="none" normalizeH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Time New Roman"/>
                <a:ea typeface="Times New Roman" pitchFamily="18" charset="0"/>
                <a:cs typeface="Arial" pitchFamily="34" charset="0"/>
              </a:rPr>
              <a:t>muôn</a:t>
            </a:r>
            <a:r>
              <a:rPr kumimoji="0" lang="en-US" sz="2400" b="0" i="0" u="none" strike="noStrike" cap="none" normalizeH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 New Roman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Time New Roman"/>
                <a:ea typeface="Times New Roman" pitchFamily="18" charset="0"/>
                <a:cs typeface="Arial" pitchFamily="34" charset="0"/>
              </a:rPr>
              <a:t>hoa</a:t>
            </a:r>
            <a:r>
              <a:rPr kumimoji="0" lang="en-US" sz="2400" b="0" i="0" u="none" strike="noStrike" cap="none" normalizeH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 New Roman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Time New Roman"/>
                <a:ea typeface="Times New Roman" pitchFamily="18" charset="0"/>
                <a:cs typeface="Arial" pitchFamily="34" charset="0"/>
              </a:rPr>
              <a:t>khoe</a:t>
            </a:r>
            <a:r>
              <a:rPr kumimoji="0" lang="en-US" sz="2400" b="0" i="0" u="none" strike="noStrike" cap="none" normalizeH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 New Roman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Time New Roman"/>
                <a:ea typeface="Times New Roman" pitchFamily="18" charset="0"/>
                <a:cs typeface="Arial" pitchFamily="34" charset="0"/>
              </a:rPr>
              <a:t>sắc</a:t>
            </a:r>
            <a:r>
              <a:rPr kumimoji="0" lang="en-US" sz="2400" b="0" i="0" u="none" strike="noStrike" cap="none" normalizeH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 New Roman"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en-US" sz="2400" b="0" i="0" u="none" strike="noStrike" cap="none" normalizeH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Time New Roman"/>
                <a:ea typeface="Times New Roman" pitchFamily="18" charset="0"/>
                <a:cs typeface="Arial" pitchFamily="34" charset="0"/>
              </a:rPr>
              <a:t>chim</a:t>
            </a:r>
            <a:r>
              <a:rPr kumimoji="0" lang="en-US" sz="2400" b="0" i="0" u="none" strike="noStrike" cap="none" normalizeH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 New Roman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Time New Roman"/>
                <a:ea typeface="Times New Roman" pitchFamily="18" charset="0"/>
                <a:cs typeface="Arial" pitchFamily="34" charset="0"/>
              </a:rPr>
              <a:t>én</a:t>
            </a:r>
            <a:r>
              <a:rPr kumimoji="0" lang="en-US" sz="2400" b="0" i="0" u="none" strike="noStrike" cap="none" normalizeH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 New Roman"/>
                <a:ea typeface="Times New Roman" pitchFamily="18" charset="0"/>
                <a:cs typeface="Arial" pitchFamily="34" charset="0"/>
              </a:rPr>
              <a:t> bay </a:t>
            </a:r>
            <a:r>
              <a:rPr kumimoji="0" lang="en-US" sz="2400" b="0" i="0" u="none" strike="noStrike" cap="none" normalizeH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Time New Roman"/>
                <a:ea typeface="Times New Roman" pitchFamily="18" charset="0"/>
                <a:cs typeface="Arial" pitchFamily="34" charset="0"/>
              </a:rPr>
              <a:t>về</a:t>
            </a:r>
            <a:r>
              <a:rPr kumimoji="0" lang="en-US" sz="2400" b="0" i="0" u="none" strike="noStrike" cap="none" normalizeH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 New Roman"/>
                <a:ea typeface="Times New Roman" pitchFamily="18" charset="0"/>
                <a:cs typeface="Arial" pitchFamily="34" charset="0"/>
              </a:rPr>
              <a:t>”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Time New Roman"/>
                <a:ea typeface="Times New Roman" pitchFamily="18" charset="0"/>
                <a:cs typeface="Arial" pitchFamily="34" charset="0"/>
              </a:rPr>
              <a:t>2.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Time New Roman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rgbClr val="7030A0"/>
                </a:solidFill>
                <a:effectLst/>
                <a:latin typeface="Time New Roman"/>
                <a:ea typeface="Times New Roman" pitchFamily="18" charset="0"/>
                <a:cs typeface="Arial" pitchFamily="34" charset="0"/>
              </a:rPr>
              <a:t>Kĩ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Time New Roman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rgbClr val="7030A0"/>
                </a:solidFill>
                <a:effectLst/>
                <a:latin typeface="Time New Roman"/>
                <a:ea typeface="Times New Roman" pitchFamily="18" charset="0"/>
                <a:cs typeface="Arial" pitchFamily="34" charset="0"/>
              </a:rPr>
              <a:t>năng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Time New Roman"/>
                <a:ea typeface="Times New Roman" pitchFamily="18" charset="0"/>
                <a:cs typeface="Arial" pitchFamily="34" charset="0"/>
              </a:rPr>
              <a:t>: 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rgbClr val="7030A0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 New Roman"/>
                <a:ea typeface="Times New Roman" pitchFamily="18" charset="0"/>
                <a:cs typeface="Arial" pitchFamily="34" charset="0"/>
              </a:rPr>
              <a:t>-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Time New Roman"/>
                <a:ea typeface="Times New Roman" pitchFamily="18" charset="0"/>
                <a:cs typeface="Arial" pitchFamily="34" charset="0"/>
              </a:rPr>
              <a:t>Trẻ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 New Roman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Time New Roman"/>
                <a:ea typeface="Times New Roman" pitchFamily="18" charset="0"/>
                <a:cs typeface="Arial" pitchFamily="34" charset="0"/>
              </a:rPr>
              <a:t>đọc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 New Roman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Time New Roman"/>
                <a:ea typeface="Times New Roman" pitchFamily="18" charset="0"/>
                <a:cs typeface="Arial" pitchFamily="34" charset="0"/>
              </a:rPr>
              <a:t>thuộc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 New Roman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Time New Roman"/>
                <a:ea typeface="Times New Roman" pitchFamily="18" charset="0"/>
                <a:cs typeface="Arial" pitchFamily="34" charset="0"/>
              </a:rPr>
              <a:t>lời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 New Roman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Time New Roman"/>
                <a:ea typeface="Times New Roman" pitchFamily="18" charset="0"/>
                <a:cs typeface="Arial" pitchFamily="34" charset="0"/>
              </a:rPr>
              <a:t>bài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 New Roman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Time New Roman"/>
                <a:ea typeface="Times New Roman" pitchFamily="18" charset="0"/>
                <a:cs typeface="Arial" pitchFamily="34" charset="0"/>
              </a:rPr>
              <a:t>thơ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 New Roman"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Time New Roman"/>
                <a:ea typeface="Times New Roman" pitchFamily="18" charset="0"/>
                <a:cs typeface="Arial" pitchFamily="34" charset="0"/>
              </a:rPr>
              <a:t>không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 New Roman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Time New Roman"/>
                <a:ea typeface="Times New Roman" pitchFamily="18" charset="0"/>
                <a:cs typeface="Arial" pitchFamily="34" charset="0"/>
              </a:rPr>
              <a:t>ngọng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 New Roman"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Time New Roman"/>
                <a:ea typeface="Times New Roman" pitchFamily="18" charset="0"/>
                <a:cs typeface="Arial" pitchFamily="34" charset="0"/>
              </a:rPr>
              <a:t>đọc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 New Roman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Time New Roman"/>
                <a:ea typeface="Times New Roman" pitchFamily="18" charset="0"/>
                <a:cs typeface="Arial" pitchFamily="34" charset="0"/>
              </a:rPr>
              <a:t>thơ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 New Roman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Time New Roman"/>
                <a:ea typeface="Times New Roman" pitchFamily="18" charset="0"/>
                <a:cs typeface="Arial" pitchFamily="34" charset="0"/>
              </a:rPr>
              <a:t>diễn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 New Roman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Time New Roman"/>
                <a:ea typeface="Times New Roman" pitchFamily="18" charset="0"/>
                <a:cs typeface="Arial" pitchFamily="34" charset="0"/>
              </a:rPr>
              <a:t>cảm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 New Roman"/>
                <a:ea typeface="Times New Roman" pitchFamily="18" charset="0"/>
                <a:cs typeface="Arial" pitchFamily="34" charset="0"/>
              </a:rPr>
              <a:t>.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 New Roman"/>
                <a:ea typeface="Times New Roman" pitchFamily="18" charset="0"/>
                <a:cs typeface="Arial" pitchFamily="34" charset="0"/>
              </a:rPr>
              <a:t>- </a:t>
            </a:r>
            <a:r>
              <a:rPr lang="en-US" sz="2400" dirty="0" err="1" smtClean="0">
                <a:solidFill>
                  <a:srgbClr val="C00000"/>
                </a:solidFill>
                <a:latin typeface="Time New Roman"/>
                <a:ea typeface="Times New Roman" pitchFamily="18" charset="0"/>
                <a:cs typeface="Arial" pitchFamily="34" charset="0"/>
              </a:rPr>
              <a:t>Trẻ</a:t>
            </a:r>
            <a:r>
              <a:rPr lang="en-US" sz="2400" dirty="0" smtClean="0">
                <a:solidFill>
                  <a:srgbClr val="C00000"/>
                </a:solidFill>
                <a:latin typeface="Time New Roman"/>
                <a:ea typeface="Times New Roman" pitchFamily="18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C00000"/>
                </a:solidFill>
                <a:latin typeface="Time New Roman"/>
                <a:ea typeface="Times New Roman" pitchFamily="18" charset="0"/>
                <a:cs typeface="Arial" pitchFamily="34" charset="0"/>
              </a:rPr>
              <a:t>c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Time New Roman"/>
                <a:ea typeface="Times New Roman" pitchFamily="18" charset="0"/>
                <a:cs typeface="Arial" pitchFamily="34" charset="0"/>
              </a:rPr>
              <a:t>ảm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 New Roman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Time New Roman"/>
                <a:ea typeface="Times New Roman" pitchFamily="18" charset="0"/>
                <a:cs typeface="Arial" pitchFamily="34" charset="0"/>
              </a:rPr>
              <a:t>nhận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 New Roman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Time New Roman"/>
                <a:ea typeface="Times New Roman" pitchFamily="18" charset="0"/>
                <a:cs typeface="Arial" pitchFamily="34" charset="0"/>
              </a:rPr>
              <a:t>được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 New Roman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Time New Roman"/>
                <a:ea typeface="Times New Roman" pitchFamily="18" charset="0"/>
                <a:cs typeface="Arial" pitchFamily="34" charset="0"/>
              </a:rPr>
              <a:t>tính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 New Roman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Time New Roman"/>
                <a:ea typeface="Times New Roman" pitchFamily="18" charset="0"/>
                <a:cs typeface="Arial" pitchFamily="34" charset="0"/>
              </a:rPr>
              <a:t>nhịp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 New Roman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Time New Roman"/>
                <a:ea typeface="Times New Roman" pitchFamily="18" charset="0"/>
                <a:cs typeface="Arial" pitchFamily="34" charset="0"/>
              </a:rPr>
              <a:t>điệu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 New Roman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Time New Roman"/>
                <a:ea typeface="Times New Roman" pitchFamily="18" charset="0"/>
                <a:cs typeface="Arial" pitchFamily="34" charset="0"/>
              </a:rPr>
              <a:t>của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 New Roman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Time New Roman"/>
                <a:ea typeface="Times New Roman" pitchFamily="18" charset="0"/>
                <a:cs typeface="Arial" pitchFamily="34" charset="0"/>
              </a:rPr>
              <a:t>bài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 New Roman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Time New Roman"/>
                <a:ea typeface="Times New Roman" pitchFamily="18" charset="0"/>
                <a:cs typeface="Arial" pitchFamily="34" charset="0"/>
              </a:rPr>
              <a:t>thơ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 New Roman"/>
                <a:ea typeface="Times New Roman" pitchFamily="18" charset="0"/>
                <a:cs typeface="Arial" pitchFamily="34" charset="0"/>
              </a:rPr>
              <a:t>.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400" b="1" dirty="0" smtClean="0">
                <a:solidFill>
                  <a:srgbClr val="7030A0"/>
                </a:solidFill>
                <a:latin typeface="Time New Roman"/>
                <a:ea typeface="Times New Roman" pitchFamily="18" charset="0"/>
                <a:cs typeface="Arial" pitchFamily="34" charset="0"/>
              </a:rPr>
              <a:t>3.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rgbClr val="7030A0"/>
                </a:solidFill>
                <a:effectLst/>
                <a:latin typeface="Time New Roman"/>
                <a:ea typeface="Times New Roman" pitchFamily="18" charset="0"/>
                <a:cs typeface="Arial" pitchFamily="34" charset="0"/>
              </a:rPr>
              <a:t>Thái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Time New Roman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rgbClr val="7030A0"/>
                </a:solidFill>
                <a:effectLst/>
                <a:latin typeface="Time New Roman"/>
                <a:ea typeface="Times New Roman" pitchFamily="18" charset="0"/>
                <a:cs typeface="Arial" pitchFamily="34" charset="0"/>
              </a:rPr>
              <a:t>độ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 New Roman"/>
                <a:ea typeface="Times New Roman" pitchFamily="18" charset="0"/>
                <a:cs typeface="Arial" pitchFamily="34" charset="0"/>
              </a:rPr>
              <a:t>: 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Time New Roman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  <a:tabLst/>
            </a:pP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Time New Roman"/>
                <a:ea typeface="Times New Roman" pitchFamily="18" charset="0"/>
                <a:cs typeface="Times New Roman" pitchFamily="18" charset="0"/>
              </a:rPr>
              <a:t>Trẻ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 New Roman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Time New Roman"/>
                <a:ea typeface="Times New Roman" pitchFamily="18" charset="0"/>
                <a:cs typeface="Times New Roman" pitchFamily="18" charset="0"/>
              </a:rPr>
              <a:t>biết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 New Roman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Time New Roman"/>
                <a:ea typeface="Times New Roman" pitchFamily="18" charset="0"/>
                <a:cs typeface="Times New Roman" pitchFamily="18" charset="0"/>
              </a:rPr>
              <a:t>yêu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 New Roman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Time New Roman"/>
                <a:ea typeface="Times New Roman" pitchFamily="18" charset="0"/>
                <a:cs typeface="Times New Roman" pitchFamily="18" charset="0"/>
              </a:rPr>
              <a:t>thiên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 New Roman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Time New Roman"/>
                <a:ea typeface="Times New Roman" pitchFamily="18" charset="0"/>
                <a:cs typeface="Times New Roman" pitchFamily="18" charset="0"/>
              </a:rPr>
              <a:t>nhiên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 New Roman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Time New Roman"/>
                <a:ea typeface="Times New Roman" pitchFamily="18" charset="0"/>
                <a:cs typeface="Times New Roman" pitchFamily="18" charset="0"/>
              </a:rPr>
              <a:t>yêu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 New Roman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Time New Roman"/>
                <a:ea typeface="Times New Roman" pitchFamily="18" charset="0"/>
                <a:cs typeface="Times New Roman" pitchFamily="18" charset="0"/>
              </a:rPr>
              <a:t>mùa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 New Roman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Time New Roman"/>
                <a:ea typeface="Times New Roman" pitchFamily="18" charset="0"/>
                <a:cs typeface="Times New Roman" pitchFamily="18" charset="0"/>
              </a:rPr>
              <a:t>xuân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 New Roman"/>
                <a:ea typeface="Times New Roman" pitchFamily="18" charset="0"/>
                <a:cs typeface="Times New Roman" pitchFamily="18" charset="0"/>
              </a:rPr>
              <a:t>.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  <a:tabLst/>
            </a:pPr>
            <a:endParaRPr lang="en-US" sz="2000" dirty="0"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II.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Chuẩn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bị</a:t>
            </a:r>
            <a:endParaRPr lang="en-US" sz="2800" b="1" dirty="0" smtClean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Arial" pitchFamily="34" charset="0"/>
                <a:cs typeface="Arial" pitchFamily="34" charset="0"/>
              </a:rPr>
              <a:t>-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Arial" pitchFamily="34" charset="0"/>
                <a:cs typeface="Arial" pitchFamily="34" charset="0"/>
              </a:rPr>
              <a:t>Bài</a:t>
            </a:r>
            <a:r>
              <a:rPr kumimoji="0" lang="en-US" sz="2400" b="0" i="0" u="none" strike="noStrike" cap="none" normalizeH="0" dirty="0" smtClean="0">
                <a:ln>
                  <a:noFill/>
                </a:ln>
                <a:solidFill>
                  <a:srgbClr val="C00000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Arial" pitchFamily="34" charset="0"/>
                <a:cs typeface="Arial" pitchFamily="34" charset="0"/>
              </a:rPr>
              <a:t>giảng</a:t>
            </a:r>
            <a:r>
              <a:rPr kumimoji="0" lang="en-US" sz="2400" b="0" i="0" u="none" strike="noStrike" cap="none" normalizeH="0" dirty="0" smtClean="0">
                <a:ln>
                  <a:noFill/>
                </a:ln>
                <a:solidFill>
                  <a:srgbClr val="C00000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Arial" pitchFamily="34" charset="0"/>
                <a:cs typeface="Arial" pitchFamily="34" charset="0"/>
              </a:rPr>
              <a:t>điện</a:t>
            </a:r>
            <a:r>
              <a:rPr kumimoji="0" lang="en-US" sz="2400" b="0" i="0" u="none" strike="noStrike" cap="none" normalizeH="0" dirty="0" smtClean="0">
                <a:ln>
                  <a:noFill/>
                </a:ln>
                <a:solidFill>
                  <a:srgbClr val="C00000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Arial" pitchFamily="34" charset="0"/>
                <a:cs typeface="Arial" pitchFamily="34" charset="0"/>
              </a:rPr>
              <a:t>tử</a:t>
            </a:r>
            <a:r>
              <a:rPr kumimoji="0" lang="en-US" sz="2400" b="0" i="0" u="none" strike="noStrike" cap="none" normalizeH="0" dirty="0" smtClean="0">
                <a:ln>
                  <a:noFill/>
                </a:ln>
                <a:solidFill>
                  <a:srgbClr val="C00000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Arial" pitchFamily="34" charset="0"/>
                <a:cs typeface="Arial" pitchFamily="34" charset="0"/>
              </a:rPr>
              <a:t>về</a:t>
            </a:r>
            <a:r>
              <a:rPr kumimoji="0" lang="en-US" sz="2400" b="0" i="0" u="none" strike="noStrike" cap="none" normalizeH="0" dirty="0" smtClean="0">
                <a:ln>
                  <a:noFill/>
                </a:ln>
                <a:solidFill>
                  <a:srgbClr val="C00000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Arial" pitchFamily="34" charset="0"/>
                <a:cs typeface="Arial" pitchFamily="34" charset="0"/>
              </a:rPr>
              <a:t>bài</a:t>
            </a:r>
            <a:r>
              <a:rPr kumimoji="0" lang="en-US" sz="2400" b="0" i="0" u="none" strike="noStrike" cap="none" normalizeH="0" dirty="0" smtClean="0">
                <a:ln>
                  <a:noFill/>
                </a:ln>
                <a:solidFill>
                  <a:srgbClr val="C00000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Arial" pitchFamily="34" charset="0"/>
                <a:cs typeface="Arial" pitchFamily="34" charset="0"/>
              </a:rPr>
              <a:t>thơ</a:t>
            </a:r>
            <a:r>
              <a:rPr kumimoji="0" lang="en-US" sz="2400" b="0" i="0" u="none" strike="noStrike" cap="none" normalizeH="0" dirty="0" smtClean="0">
                <a:ln>
                  <a:noFill/>
                </a:ln>
                <a:solidFill>
                  <a:srgbClr val="C00000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Arial" pitchFamily="34" charset="0"/>
                <a:cs typeface="Arial" pitchFamily="34" charset="0"/>
              </a:rPr>
              <a:t>mùa</a:t>
            </a:r>
            <a:r>
              <a:rPr kumimoji="0" lang="en-US" sz="2400" b="0" i="0" u="none" strike="noStrike" cap="none" normalizeH="0" dirty="0" smtClean="0">
                <a:ln>
                  <a:noFill/>
                </a:ln>
                <a:solidFill>
                  <a:srgbClr val="C00000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Arial" pitchFamily="34" charset="0"/>
                <a:cs typeface="Arial" pitchFamily="34" charset="0"/>
              </a:rPr>
              <a:t>xuân</a:t>
            </a:r>
            <a:endParaRPr kumimoji="0" lang="en-US" sz="2400" b="0" i="0" u="none" strike="noStrike" cap="none" normalizeH="0" dirty="0" smtClean="0">
              <a:ln>
                <a:noFill/>
              </a:ln>
              <a:solidFill>
                <a:srgbClr val="C000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lang="en-US" sz="2400" baseline="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- </a:t>
            </a:r>
            <a:r>
              <a:rPr lang="en-US" sz="2400" baseline="0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Hệ</a:t>
            </a:r>
            <a:r>
              <a:rPr lang="en-US" sz="24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thống</a:t>
            </a:r>
            <a:r>
              <a:rPr lang="en-US" sz="24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câu</a:t>
            </a:r>
            <a:r>
              <a:rPr lang="en-US" sz="24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hỏi</a:t>
            </a:r>
            <a:r>
              <a:rPr lang="en-US" sz="24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bài</a:t>
            </a:r>
            <a:r>
              <a:rPr lang="en-US" sz="24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tập</a:t>
            </a:r>
            <a:r>
              <a:rPr lang="en-US" sz="24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elearning</a:t>
            </a:r>
            <a:endParaRPr kumimoji="0" lang="en-US" sz="4000" b="0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143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143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7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2000" fill="hold"/>
                                        <p:tgtEl>
                                          <p:spTgt spid="1433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1433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7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2000" fill="hold"/>
                                        <p:tgtEl>
                                          <p:spTgt spid="1433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2000" fill="hold"/>
                                        <p:tgtEl>
                                          <p:spTgt spid="1433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7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1433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1433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7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2000" fill="hold"/>
                                        <p:tgtEl>
                                          <p:spTgt spid="1433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2000" fill="hold"/>
                                        <p:tgtEl>
                                          <p:spTgt spid="1433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7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2000" fill="hold"/>
                                        <p:tgtEl>
                                          <p:spTgt spid="1433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2000" fill="hold"/>
                                        <p:tgtEl>
                                          <p:spTgt spid="1433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7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2000" fill="hold"/>
                                        <p:tgtEl>
                                          <p:spTgt spid="1433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2000" fill="hold"/>
                                        <p:tgtEl>
                                          <p:spTgt spid="1433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7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2000" fill="hold"/>
                                        <p:tgtEl>
                                          <p:spTgt spid="1433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2000" fill="hold"/>
                                        <p:tgtEl>
                                          <p:spTgt spid="1433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7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2000" fill="hold"/>
                                        <p:tgtEl>
                                          <p:spTgt spid="1433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2000" fill="hold"/>
                                        <p:tgtEl>
                                          <p:spTgt spid="1433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2000"/>
                            </p:stCondLst>
                            <p:childTnLst>
                              <p:par>
                                <p:cTn id="42" presetID="7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0" fill="hold"/>
                                        <p:tgtEl>
                                          <p:spTgt spid="1433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0" fill="hold"/>
                                        <p:tgtEl>
                                          <p:spTgt spid="1433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7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0" fill="hold"/>
                                        <p:tgtEl>
                                          <p:spTgt spid="1433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0" fill="hold"/>
                                        <p:tgtEl>
                                          <p:spTgt spid="1433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0" presetID="7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7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0" fill="hold"/>
                                        <p:tgtEl>
                                          <p:spTgt spid="14337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0" fill="hold"/>
                                        <p:tgtEl>
                                          <p:spTgt spid="14337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Kết quả hình ảnh cho phông nền hoa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390366" y="1969294"/>
            <a:ext cx="8345554" cy="123110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400050" indent="-400050" algn="ctr">
              <a:buAutoNum type="romanUcPeriod"/>
            </a:pPr>
            <a:r>
              <a:rPr lang="en-US" sz="3200" b="1" dirty="0" err="1" smtClean="0">
                <a:solidFill>
                  <a:srgbClr val="002060"/>
                </a:solidFill>
                <a:latin typeface="Time New Roman"/>
              </a:rPr>
              <a:t>Ổn</a:t>
            </a:r>
            <a:r>
              <a:rPr lang="en-US" sz="3200" b="1" dirty="0" smtClean="0">
                <a:solidFill>
                  <a:srgbClr val="002060"/>
                </a:solidFill>
                <a:latin typeface="Time New Roman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Time New Roman"/>
              </a:rPr>
              <a:t>định</a:t>
            </a:r>
            <a:r>
              <a:rPr lang="en-US" sz="3200" b="1" dirty="0" smtClean="0">
                <a:solidFill>
                  <a:srgbClr val="002060"/>
                </a:solidFill>
                <a:latin typeface="Time New Roman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Time New Roman"/>
              </a:rPr>
              <a:t>tổ</a:t>
            </a:r>
            <a:r>
              <a:rPr lang="en-US" sz="3200" b="1" dirty="0" smtClean="0">
                <a:solidFill>
                  <a:srgbClr val="002060"/>
                </a:solidFill>
                <a:latin typeface="Time New Roman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Time New Roman"/>
              </a:rPr>
              <a:t>chức</a:t>
            </a:r>
            <a:endParaRPr lang="en-US" sz="3200" b="1" dirty="0" smtClean="0">
              <a:solidFill>
                <a:srgbClr val="002060"/>
              </a:solidFill>
              <a:latin typeface="Time New Roman"/>
            </a:endParaRPr>
          </a:p>
          <a:p>
            <a:pPr marL="400050" indent="-400050" algn="ctr"/>
            <a:endParaRPr lang="en-US" b="1" dirty="0" smtClean="0">
              <a:solidFill>
                <a:srgbClr val="002060"/>
              </a:solidFill>
              <a:latin typeface="Time New Roman"/>
            </a:endParaRPr>
          </a:p>
          <a:p>
            <a:pPr marL="400050" indent="-400050" algn="ctr"/>
            <a:r>
              <a:rPr lang="en-US" sz="2400" b="1" dirty="0" err="1" smtClean="0">
                <a:solidFill>
                  <a:srgbClr val="7030A0"/>
                </a:solidFill>
                <a:latin typeface="Time New Roman"/>
              </a:rPr>
              <a:t>Mời</a:t>
            </a:r>
            <a:r>
              <a:rPr lang="en-US" sz="2400" b="1" dirty="0" smtClean="0">
                <a:solidFill>
                  <a:srgbClr val="7030A0"/>
                </a:solidFill>
                <a:latin typeface="Time New Roman"/>
              </a:rPr>
              <a:t> </a:t>
            </a:r>
            <a:r>
              <a:rPr lang="en-US" sz="2400" b="1" dirty="0" err="1" smtClean="0">
                <a:solidFill>
                  <a:srgbClr val="7030A0"/>
                </a:solidFill>
                <a:latin typeface="Time New Roman"/>
              </a:rPr>
              <a:t>các</a:t>
            </a:r>
            <a:r>
              <a:rPr lang="en-US" sz="2400" b="1" dirty="0" smtClean="0">
                <a:solidFill>
                  <a:srgbClr val="7030A0"/>
                </a:solidFill>
                <a:latin typeface="Time New Roman"/>
              </a:rPr>
              <a:t> con </a:t>
            </a:r>
            <a:r>
              <a:rPr lang="en-US" sz="2400" b="1" dirty="0" err="1" smtClean="0">
                <a:solidFill>
                  <a:srgbClr val="7030A0"/>
                </a:solidFill>
                <a:latin typeface="Time New Roman"/>
              </a:rPr>
              <a:t>cùng</a:t>
            </a:r>
            <a:r>
              <a:rPr lang="en-US" sz="2400" b="1" dirty="0" smtClean="0">
                <a:solidFill>
                  <a:srgbClr val="7030A0"/>
                </a:solidFill>
                <a:latin typeface="Time New Roman"/>
              </a:rPr>
              <a:t> </a:t>
            </a:r>
            <a:r>
              <a:rPr lang="en-US" sz="2400" b="1" dirty="0" err="1" smtClean="0">
                <a:solidFill>
                  <a:srgbClr val="7030A0"/>
                </a:solidFill>
                <a:latin typeface="Time New Roman"/>
              </a:rPr>
              <a:t>hát</a:t>
            </a:r>
            <a:r>
              <a:rPr lang="en-US" sz="2400" b="1" dirty="0" smtClean="0">
                <a:solidFill>
                  <a:srgbClr val="7030A0"/>
                </a:solidFill>
                <a:latin typeface="Time New Roman"/>
              </a:rPr>
              <a:t> </a:t>
            </a:r>
            <a:r>
              <a:rPr lang="en-US" sz="2400" b="1" dirty="0" err="1" smtClean="0">
                <a:solidFill>
                  <a:srgbClr val="7030A0"/>
                </a:solidFill>
                <a:latin typeface="Time New Roman"/>
              </a:rPr>
              <a:t>với</a:t>
            </a:r>
            <a:r>
              <a:rPr lang="en-US" sz="2400" b="1" dirty="0" smtClean="0">
                <a:solidFill>
                  <a:srgbClr val="7030A0"/>
                </a:solidFill>
                <a:latin typeface="Time New Roman"/>
              </a:rPr>
              <a:t> </a:t>
            </a:r>
            <a:r>
              <a:rPr lang="en-US" sz="2400" b="1" dirty="0" err="1" smtClean="0">
                <a:solidFill>
                  <a:srgbClr val="7030A0"/>
                </a:solidFill>
                <a:latin typeface="Time New Roman"/>
              </a:rPr>
              <a:t>cô</a:t>
            </a:r>
            <a:r>
              <a:rPr lang="en-US" sz="2400" b="1" dirty="0" smtClean="0">
                <a:solidFill>
                  <a:srgbClr val="7030A0"/>
                </a:solidFill>
                <a:latin typeface="Time New Roman"/>
              </a:rPr>
              <a:t> </a:t>
            </a:r>
            <a:r>
              <a:rPr lang="en-US" sz="2400" b="1" dirty="0" err="1" smtClean="0">
                <a:solidFill>
                  <a:srgbClr val="7030A0"/>
                </a:solidFill>
                <a:latin typeface="Time New Roman"/>
              </a:rPr>
              <a:t>bài</a:t>
            </a:r>
            <a:r>
              <a:rPr lang="en-US" sz="2400" b="1" dirty="0" smtClean="0">
                <a:solidFill>
                  <a:srgbClr val="7030A0"/>
                </a:solidFill>
                <a:latin typeface="Time New Roman"/>
              </a:rPr>
              <a:t> </a:t>
            </a:r>
            <a:r>
              <a:rPr lang="en-US" sz="2400" b="1" dirty="0" err="1" smtClean="0">
                <a:solidFill>
                  <a:srgbClr val="7030A0"/>
                </a:solidFill>
                <a:latin typeface="Time New Roman"/>
              </a:rPr>
              <a:t>hát</a:t>
            </a:r>
            <a:r>
              <a:rPr lang="en-US" sz="2400" b="1" dirty="0" smtClean="0">
                <a:solidFill>
                  <a:srgbClr val="7030A0"/>
                </a:solidFill>
                <a:latin typeface="Time New Roman"/>
              </a:rPr>
              <a:t> “</a:t>
            </a:r>
            <a:r>
              <a:rPr lang="en-US" sz="2400" b="1" dirty="0" err="1" smtClean="0">
                <a:solidFill>
                  <a:srgbClr val="7030A0"/>
                </a:solidFill>
                <a:latin typeface="Time New Roman"/>
              </a:rPr>
              <a:t>Hoa</a:t>
            </a:r>
            <a:r>
              <a:rPr lang="en-US" sz="2400" b="1" dirty="0" smtClean="0">
                <a:solidFill>
                  <a:srgbClr val="7030A0"/>
                </a:solidFill>
                <a:latin typeface="Time New Roman"/>
              </a:rPr>
              <a:t> </a:t>
            </a:r>
            <a:r>
              <a:rPr lang="en-US" sz="2400" b="1" dirty="0" err="1" smtClean="0">
                <a:solidFill>
                  <a:srgbClr val="7030A0"/>
                </a:solidFill>
                <a:latin typeface="Time New Roman"/>
              </a:rPr>
              <a:t>lá</a:t>
            </a:r>
            <a:r>
              <a:rPr lang="en-US" sz="2400" b="1" dirty="0" smtClean="0">
                <a:solidFill>
                  <a:srgbClr val="7030A0"/>
                </a:solidFill>
                <a:latin typeface="Time New Roman"/>
              </a:rPr>
              <a:t> </a:t>
            </a:r>
            <a:r>
              <a:rPr lang="en-US" sz="2400" b="1" dirty="0" err="1" smtClean="0">
                <a:solidFill>
                  <a:srgbClr val="7030A0"/>
                </a:solidFill>
                <a:latin typeface="Time New Roman"/>
              </a:rPr>
              <a:t>mùa</a:t>
            </a:r>
            <a:r>
              <a:rPr lang="en-US" sz="2400" b="1" dirty="0" smtClean="0">
                <a:solidFill>
                  <a:srgbClr val="7030A0"/>
                </a:solidFill>
                <a:latin typeface="Time New Roman"/>
              </a:rPr>
              <a:t> </a:t>
            </a:r>
            <a:r>
              <a:rPr lang="en-US" sz="2400" b="1" dirty="0" err="1" smtClean="0">
                <a:solidFill>
                  <a:srgbClr val="7030A0"/>
                </a:solidFill>
                <a:latin typeface="Time New Roman"/>
              </a:rPr>
              <a:t>xuân</a:t>
            </a:r>
            <a:r>
              <a:rPr lang="en-US" sz="2400" b="1" dirty="0" smtClean="0">
                <a:solidFill>
                  <a:srgbClr val="7030A0"/>
                </a:solidFill>
                <a:latin typeface="Time New Roman"/>
              </a:rPr>
              <a:t>”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2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</TotalTime>
  <Words>167</Words>
  <Application>Microsoft Office PowerPoint</Application>
  <PresentationFormat>On-screen Show (4:3)</PresentationFormat>
  <Paragraphs>25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Slide 1</vt:lpstr>
      <vt:lpstr>Slide 2</vt:lpstr>
      <vt:lpstr>Slide 3</vt:lpstr>
      <vt:lpstr>Slide 4</vt:lpstr>
      <vt:lpstr>Slide 5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MAYTINH</dc:creator>
  <cp:lastModifiedBy>MAYTINH</cp:lastModifiedBy>
  <cp:revision>5</cp:revision>
  <dcterms:created xsi:type="dcterms:W3CDTF">2020-03-23T03:37:20Z</dcterms:created>
  <dcterms:modified xsi:type="dcterms:W3CDTF">2020-03-23T05:05:16Z</dcterms:modified>
</cp:coreProperties>
</file>