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5" r:id="rId3"/>
    <p:sldId id="291" r:id="rId4"/>
    <p:sldId id="266" r:id="rId5"/>
    <p:sldId id="268" r:id="rId6"/>
    <p:sldId id="293" r:id="rId7"/>
    <p:sldId id="306" r:id="rId8"/>
    <p:sldId id="307" r:id="rId9"/>
    <p:sldId id="308" r:id="rId10"/>
    <p:sldId id="309" r:id="rId11"/>
    <p:sldId id="310" r:id="rId12"/>
    <p:sldId id="311" r:id="rId13"/>
    <p:sldId id="312" r:id="rId14"/>
    <p:sldId id="313" r:id="rId15"/>
    <p:sldId id="314" r:id="rId16"/>
    <p:sldId id="269" r:id="rId17"/>
    <p:sldId id="295" r:id="rId18"/>
    <p:sldId id="297" r:id="rId19"/>
    <p:sldId id="272" r:id="rId20"/>
    <p:sldId id="278" r:id="rId21"/>
    <p:sldId id="286" r:id="rId22"/>
    <p:sldId id="288" r:id="rId23"/>
    <p:sldId id="299" r:id="rId24"/>
    <p:sldId id="301" r:id="rId25"/>
    <p:sldId id="289" r:id="rId26"/>
    <p:sldId id="303" r:id="rId27"/>
    <p:sldId id="305" r:id="rId28"/>
    <p:sldId id="290"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498"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697E55-E6DC-4335-864B-F43FAC510049}" type="datetimeFigureOut">
              <a:rPr lang="en-US" smtClean="0"/>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697E55-E6DC-4335-864B-F43FAC510049}" type="datetimeFigureOut">
              <a:rPr lang="en-US" smtClean="0"/>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697E55-E6DC-4335-864B-F43FAC510049}" type="datetimeFigureOut">
              <a:rPr lang="en-US" smtClean="0"/>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vi-VN"/>
          </a:p>
        </p:txBody>
      </p:sp>
      <p:sp>
        <p:nvSpPr>
          <p:cNvPr id="4" name="Rectangle 5"/>
          <p:cNvSpPr>
            <a:spLocks noGrp="1" noChangeArrowheads="1"/>
          </p:cNvSpPr>
          <p:nvPr>
            <p:ph type="ftr" sz="quarter" idx="11"/>
          </p:nvPr>
        </p:nvSpPr>
        <p:spPr>
          <a:ln/>
        </p:spPr>
        <p:txBody>
          <a:bodyPr/>
          <a:lstStyle>
            <a:lvl1pPr>
              <a:defRPr/>
            </a:lvl1pPr>
          </a:lstStyle>
          <a:p>
            <a:pPr>
              <a:defRPr/>
            </a:pPr>
            <a:endParaRPr lang="vi-VN"/>
          </a:p>
        </p:txBody>
      </p:sp>
      <p:sp>
        <p:nvSpPr>
          <p:cNvPr id="5" name="Rectangle 6"/>
          <p:cNvSpPr>
            <a:spLocks noGrp="1" noChangeArrowheads="1"/>
          </p:cNvSpPr>
          <p:nvPr>
            <p:ph type="sldNum" sz="quarter" idx="12"/>
          </p:nvPr>
        </p:nvSpPr>
        <p:spPr>
          <a:ln/>
        </p:spPr>
        <p:txBody>
          <a:bodyPr/>
          <a:lstStyle>
            <a:lvl1pPr>
              <a:defRPr/>
            </a:lvl1pPr>
          </a:lstStyle>
          <a:p>
            <a:pPr>
              <a:defRPr/>
            </a:pPr>
            <a:fld id="{92FD63EA-30B7-4349-BBE0-F4D52FF2B600}" type="slidenum">
              <a:rPr lang="vi-VN"/>
              <a:pPr>
                <a:defRPr/>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697E55-E6DC-4335-864B-F43FAC510049}" type="datetimeFigureOut">
              <a:rPr lang="en-US" smtClean="0"/>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697E55-E6DC-4335-864B-F43FAC510049}" type="datetimeFigureOut">
              <a:rPr lang="en-US" smtClean="0"/>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697E55-E6DC-4335-864B-F43FAC510049}" type="datetimeFigureOut">
              <a:rPr lang="en-US" smtClean="0"/>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697E55-E6DC-4335-864B-F43FAC510049}" type="datetimeFigureOut">
              <a:rPr lang="en-US" smtClean="0"/>
              <a:t>06/08/2022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697E55-E6DC-4335-864B-F43FAC510049}" type="datetimeFigureOut">
              <a:rPr lang="en-US" smtClean="0"/>
              <a:t>06/08/2022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697E55-E6DC-4335-864B-F43FAC510049}" type="datetimeFigureOut">
              <a:rPr lang="en-US" smtClean="0"/>
              <a:t>06/08/2022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697E55-E6DC-4335-864B-F43FAC510049}" type="datetimeFigureOut">
              <a:rPr lang="en-US" smtClean="0"/>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697E55-E6DC-4335-864B-F43FAC510049}" type="datetimeFigureOut">
              <a:rPr lang="en-US" smtClean="0"/>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F13F05-2FE1-4C61-862A-6A9948F7F2B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97E55-E6DC-4335-864B-F43FAC510049}" type="datetimeFigureOut">
              <a:rPr lang="en-US" smtClean="0"/>
              <a:t>06/08/2022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F13F05-2FE1-4C61-862A-6A9948F7F2B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270.photobucket.com/albums/jj84/ntp-album/?action=view&amp;current=deeppurple.gif" TargetMode="External"/><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8.gif"/></Relationships>
</file>

<file path=ppt/slides/_rels/slide1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4.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6.mp3"/><Relationship Id="rId7" Type="http://schemas.openxmlformats.org/officeDocument/2006/relationships/image" Target="../media/image28.png"/><Relationship Id="rId2" Type="http://schemas.microsoft.com/office/2007/relationships/media" Target="../media/media6.mp3"/><Relationship Id="rId1" Type="http://schemas.openxmlformats.org/officeDocument/2006/relationships/audio" Target="file:///C:\Users\Administrator\Desktop\AAA\CAC%20BO%20PHAN%20CUA%20CO%20THE\Anh%20Ti%20Sun%20-%20Xuan%20Mai%20%5bNCT%2007634103851321562500%5d.mp3" TargetMode="External"/><Relationship Id="rId6" Type="http://schemas.openxmlformats.org/officeDocument/2006/relationships/image" Target="../media/image27.gif"/><Relationship Id="rId5" Type="http://schemas.openxmlformats.org/officeDocument/2006/relationships/image" Target="../media/image26.jpe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381000"/>
            <a:ext cx="6858000" cy="1781175"/>
          </a:xfrm>
        </p:spPr>
        <p:txBody>
          <a:bodyPr>
            <a:normAutofit fontScale="90000"/>
          </a:bodyPr>
          <a:lstStyle/>
          <a:p>
            <a:pPr>
              <a:defRPr/>
            </a:pPr>
            <a:r>
              <a:rPr lang="en-US" sz="1800" dirty="0" smtClean="0">
                <a:latin typeface="Times New Roman" panose="02020603050405020304" pitchFamily="18" charset="0"/>
                <a:cs typeface="Times New Roman" panose="02020603050405020304" pitchFamily="18" charset="0"/>
              </a:rPr>
              <a:t>PHÒNG GIÁO DỤC VÀ ĐÀO TẠO QUẬN LONG BIÊN</a:t>
            </a:r>
            <a:br>
              <a:rPr lang="en-US" sz="1800" dirty="0" smtClean="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479550" y="604838"/>
            <a:ext cx="6651625" cy="504825"/>
          </a:xfrm>
          <a:prstGeom prst="rect">
            <a:avLst/>
          </a:prstGeom>
        </p:spPr>
        <p:txBody>
          <a:bodyPr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en-US" sz="2000" b="1" dirty="0" smtClean="0">
                <a:latin typeface="Times New Roman" panose="02020603050405020304" pitchFamily="18" charset="0"/>
                <a:cs typeface="Times New Roman" panose="02020603050405020304" pitchFamily="18" charset="0"/>
              </a:rPr>
              <a:t>TRƯỜNG MẦM NON GIA THƯỢNG</a:t>
            </a: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968375" y="5608638"/>
            <a:ext cx="7092950" cy="1304925"/>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14000"/>
              </a:lnSpc>
              <a:defRPr/>
            </a:pPr>
            <a:r>
              <a:rPr lang="en-US" sz="4000" b="1" dirty="0" smtClean="0">
                <a:solidFill>
                  <a:srgbClr val="002060"/>
                </a:solidFill>
                <a:latin typeface="Times New Roman" panose="02020603050405020304" pitchFamily="18" charset="0"/>
                <a:cs typeface="Times New Roman" panose="02020603050405020304" pitchFamily="18" charset="0"/>
              </a:rPr>
              <a:t>LÀM QUEN CHỮ CÁI</a:t>
            </a:r>
          </a:p>
          <a:p>
            <a:pPr>
              <a:lnSpc>
                <a:spcPct val="114000"/>
              </a:lnSpc>
              <a:defRPr/>
            </a:pPr>
            <a:r>
              <a:rPr lang="en-US" sz="3200" b="1" dirty="0" smtClean="0">
                <a:solidFill>
                  <a:srgbClr val="FF0000"/>
                </a:solidFill>
                <a:latin typeface="Times New Roman" panose="02020603050405020304" pitchFamily="18" charset="0"/>
                <a:cs typeface="Times New Roman" panose="02020603050405020304" pitchFamily="18" charset="0"/>
              </a:rPr>
              <a:t>  ĐỀ TÀI: TẬP TÔ CHỮ A, Ă, Â</a:t>
            </a:r>
            <a:endParaRPr lang="en-US" sz="3200" b="1" dirty="0" smtClean="0">
              <a:solidFill>
                <a:srgbClr val="FF0000"/>
              </a:solidFill>
              <a:latin typeface=".VnAvant" pitchFamily="34" charset="0"/>
              <a:cs typeface="Times New Roman" panose="02020603050405020304" pitchFamily="18" charset="0"/>
            </a:endParaRPr>
          </a:p>
          <a:p>
            <a:pPr>
              <a:lnSpc>
                <a:spcPct val="170000"/>
              </a:lnSpc>
              <a:defRPr/>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LỨA TUỔI: 5- 6 TUỔI</a:t>
            </a:r>
          </a:p>
          <a:p>
            <a:pPr>
              <a:lnSpc>
                <a:spcPct val="170000"/>
              </a:lnSpc>
              <a:defRPr/>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THỜI GIAN: 30-35 PHÚT</a:t>
            </a:r>
          </a:p>
          <a:p>
            <a:pPr>
              <a:lnSpc>
                <a:spcPct val="170000"/>
              </a:lnSpc>
              <a:defRPr/>
            </a:pP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GV: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Nguyễn</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Thị</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Thảo</a:t>
            </a:r>
            <a:r>
              <a:rPr lang="en-US" sz="20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6">
                    <a:lumMod val="50000"/>
                  </a:schemeClr>
                </a:solidFill>
                <a:latin typeface="Times New Roman" panose="02020603050405020304" pitchFamily="18" charset="0"/>
                <a:cs typeface="Times New Roman" panose="02020603050405020304" pitchFamily="18" charset="0"/>
              </a:rPr>
              <a:t>Quyên</a:t>
            </a:r>
            <a:endParaRPr lang="en-US" sz="2000" b="1" dirty="0" smtClean="0">
              <a:solidFill>
                <a:schemeClr val="accent6">
                  <a:lumMod val="50000"/>
                </a:schemeClr>
              </a:solidFill>
              <a:latin typeface="Times New Roman" panose="02020603050405020304" pitchFamily="18" charset="0"/>
              <a:cs typeface="Times New Roman" panose="02020603050405020304" pitchFamily="18" charset="0"/>
            </a:endParaRPr>
          </a:p>
          <a:p>
            <a:pPr>
              <a:lnSpc>
                <a:spcPct val="170000"/>
              </a:lnSpc>
              <a:defRPr/>
            </a:pPr>
            <a:endParaRPr lang="en-US" sz="2000" b="1" dirty="0" smtClean="0">
              <a:solidFill>
                <a:srgbClr val="FF0000"/>
              </a:solidFill>
              <a:latin typeface="Times New Roman" panose="02020603050405020304" pitchFamily="18" charset="0"/>
              <a:cs typeface="Times New Roman" panose="02020603050405020304" pitchFamily="18" charset="0"/>
            </a:endParaRPr>
          </a:p>
          <a:p>
            <a:pPr>
              <a:lnSpc>
                <a:spcPct val="170000"/>
              </a:lnSpc>
              <a:defRPr/>
            </a:pPr>
            <a:r>
              <a:rPr lang="en-US" sz="2000" b="1" dirty="0" err="1" smtClean="0">
                <a:solidFill>
                  <a:srgbClr val="00B0F0"/>
                </a:solidFill>
                <a:latin typeface="Times New Roman" panose="02020603050405020304" pitchFamily="18" charset="0"/>
                <a:cs typeface="Times New Roman" panose="02020603050405020304" pitchFamily="18" charset="0"/>
              </a:rPr>
              <a:t>Năm</a:t>
            </a:r>
            <a:r>
              <a:rPr lang="en-US" sz="2000" b="1" dirty="0" smtClean="0">
                <a:solidFill>
                  <a:srgbClr val="00B0F0"/>
                </a:solidFill>
                <a:latin typeface="Times New Roman" panose="02020603050405020304" pitchFamily="18" charset="0"/>
                <a:cs typeface="Times New Roman" panose="02020603050405020304" pitchFamily="18" charset="0"/>
              </a:rPr>
              <a:t> </a:t>
            </a:r>
            <a:r>
              <a:rPr lang="en-US" sz="2000" b="1" dirty="0" err="1" smtClean="0">
                <a:solidFill>
                  <a:srgbClr val="00B0F0"/>
                </a:solidFill>
                <a:latin typeface="Times New Roman" panose="02020603050405020304" pitchFamily="18" charset="0"/>
                <a:cs typeface="Times New Roman" panose="02020603050405020304" pitchFamily="18" charset="0"/>
              </a:rPr>
              <a:t>học</a:t>
            </a:r>
            <a:r>
              <a:rPr lang="en-US" sz="2000" b="1" dirty="0" smtClean="0">
                <a:solidFill>
                  <a:srgbClr val="00B0F0"/>
                </a:solidFill>
                <a:latin typeface="Times New Roman" panose="02020603050405020304" pitchFamily="18" charset="0"/>
                <a:cs typeface="Times New Roman" panose="02020603050405020304" pitchFamily="18" charset="0"/>
              </a:rPr>
              <a:t> </a:t>
            </a:r>
            <a:r>
              <a:rPr lang="en-US" sz="2000" b="1" smtClean="0">
                <a:solidFill>
                  <a:srgbClr val="00B0F0"/>
                </a:solidFill>
                <a:latin typeface="Times New Roman" panose="02020603050405020304" pitchFamily="18" charset="0"/>
                <a:cs typeface="Times New Roman" panose="02020603050405020304" pitchFamily="18" charset="0"/>
              </a:rPr>
              <a:t>: </a:t>
            </a:r>
            <a:r>
              <a:rPr lang="en-US" sz="2000" b="1" smtClean="0">
                <a:solidFill>
                  <a:srgbClr val="00B0F0"/>
                </a:solidFill>
                <a:latin typeface="Times New Roman" panose="02020603050405020304" pitchFamily="18" charset="0"/>
                <a:cs typeface="Times New Roman" panose="02020603050405020304" pitchFamily="18" charset="0"/>
              </a:rPr>
              <a:t>2021-2022</a:t>
            </a:r>
            <a:endParaRPr lang="en-US" sz="2000" b="1" dirty="0" smtClean="0">
              <a:solidFill>
                <a:srgbClr val="00B0F0"/>
              </a:solidFill>
              <a:latin typeface="Times New Roman" panose="02020603050405020304" pitchFamily="18" charset="0"/>
              <a:cs typeface="Times New Roman" panose="02020603050405020304" pitchFamily="18" charset="0"/>
            </a:endParaRPr>
          </a:p>
          <a:p>
            <a:pPr>
              <a:defRPr/>
            </a:pPr>
            <a:endParaRPr lang="en-US" sz="800" b="1" dirty="0" smtClean="0">
              <a:latin typeface="Times New Roman" panose="02020603050405020304" pitchFamily="18" charset="0"/>
              <a:cs typeface="Times New Roman" panose="02020603050405020304" pitchFamily="18" charset="0"/>
            </a:endParaRPr>
          </a:p>
          <a:p>
            <a:pPr>
              <a:defRPr/>
            </a:pPr>
            <a:r>
              <a:rPr lang="en-US" sz="800" dirty="0" smtClean="0">
                <a:latin typeface="Times New Roman" panose="02020603050405020304" pitchFamily="18" charset="0"/>
                <a:cs typeface="Times New Roman" panose="02020603050405020304" pitchFamily="18" charset="0"/>
              </a:rPr>
              <a:t/>
            </a:r>
            <a:br>
              <a:rPr lang="en-US" sz="800" dirty="0" smtClean="0">
                <a:latin typeface="Times New Roman" panose="02020603050405020304" pitchFamily="18" charset="0"/>
                <a:cs typeface="Times New Roman" panose="02020603050405020304" pitchFamily="18" charset="0"/>
              </a:rPr>
            </a:br>
            <a:endParaRPr lang="en-US" sz="800" dirty="0">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1636713" y="630238"/>
            <a:ext cx="5191125" cy="998537"/>
          </a:xfrm>
          <a:prstGeom prst="rect">
            <a:avLst/>
          </a:prstGeom>
        </p:spPr>
        <p:txBody>
          <a:bodyPr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endParaRPr lang="en-US" sz="2000" dirty="0">
              <a:latin typeface="Times New Roman" panose="02020603050405020304" pitchFamily="18" charset="0"/>
              <a:cs typeface="Times New Roman" panose="02020603050405020304" pitchFamily="18" charset="0"/>
            </a:endParaRPr>
          </a:p>
        </p:txBody>
      </p:sp>
      <p:pic>
        <p:nvPicPr>
          <p:cNvPr id="2054" name="Picture 7"/>
          <p:cNvPicPr>
            <a:picLocks noChangeAspect="1"/>
          </p:cNvPicPr>
          <p:nvPr/>
        </p:nvPicPr>
        <p:blipFill>
          <a:blip r:embed="rId3"/>
          <a:srcRect/>
          <a:stretch>
            <a:fillRect/>
          </a:stretch>
        </p:blipFill>
        <p:spPr bwMode="auto">
          <a:xfrm>
            <a:off x="3968750" y="852488"/>
            <a:ext cx="1136650" cy="1281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95" y="-228600"/>
            <a:ext cx="9144000" cy="6858000"/>
          </a:xfrm>
          <a:prstGeom prst="rect">
            <a:avLst/>
          </a:prstGeom>
        </p:spPr>
      </p:pic>
      <p:sp>
        <p:nvSpPr>
          <p:cNvPr id="4" name="TextBox 3"/>
          <p:cNvSpPr txBox="1"/>
          <p:nvPr/>
        </p:nvSpPr>
        <p:spPr>
          <a:xfrm>
            <a:off x="2812073" y="4800600"/>
            <a:ext cx="609600" cy="1323439"/>
          </a:xfrm>
          <a:prstGeom prst="rect">
            <a:avLst/>
          </a:prstGeom>
          <a:noFill/>
        </p:spPr>
        <p:txBody>
          <a:bodyPr wrap="square" rtlCol="0">
            <a:spAutoFit/>
          </a:bodyPr>
          <a:lstStyle/>
          <a:p>
            <a:r>
              <a:rPr lang="en-US" sz="8000" dirty="0" smtClean="0"/>
              <a:t>-</a:t>
            </a:r>
            <a:endParaRPr lang="en-US" sz="8000" dirty="0"/>
          </a:p>
        </p:txBody>
      </p:sp>
      <p:sp>
        <p:nvSpPr>
          <p:cNvPr id="5" name="TextBox 4"/>
          <p:cNvSpPr txBox="1"/>
          <p:nvPr/>
        </p:nvSpPr>
        <p:spPr>
          <a:xfrm>
            <a:off x="4267200" y="4821702"/>
            <a:ext cx="609600" cy="1323439"/>
          </a:xfrm>
          <a:prstGeom prst="rect">
            <a:avLst/>
          </a:prstGeom>
          <a:noFill/>
        </p:spPr>
        <p:txBody>
          <a:bodyPr wrap="square" rtlCol="0">
            <a:spAutoFit/>
          </a:bodyPr>
          <a:lstStyle/>
          <a:p>
            <a:r>
              <a:rPr lang="en-US" sz="8000" dirty="0" smtClean="0"/>
              <a:t>-</a:t>
            </a:r>
            <a:endParaRPr lang="en-US" sz="8000" dirty="0"/>
          </a:p>
        </p:txBody>
      </p:sp>
      <p:sp>
        <p:nvSpPr>
          <p:cNvPr id="6" name="TextBox 5"/>
          <p:cNvSpPr txBox="1"/>
          <p:nvPr/>
        </p:nvSpPr>
        <p:spPr>
          <a:xfrm>
            <a:off x="6102447" y="4800600"/>
            <a:ext cx="609600" cy="1323439"/>
          </a:xfrm>
          <a:prstGeom prst="rect">
            <a:avLst/>
          </a:prstGeom>
          <a:noFill/>
        </p:spPr>
        <p:txBody>
          <a:bodyPr wrap="square" rtlCol="0">
            <a:spAutoFit/>
          </a:bodyPr>
          <a:lstStyle/>
          <a:p>
            <a:r>
              <a:rPr lang="en-US" sz="8000" dirty="0" smtClean="0"/>
              <a:t>-</a:t>
            </a:r>
            <a:endParaRPr lang="en-US" sz="8000" dirty="0"/>
          </a:p>
        </p:txBody>
      </p:sp>
    </p:spTree>
    <p:extLst>
      <p:ext uri="{BB962C8B-B14F-4D97-AF65-F5344CB8AC3E}">
        <p14:creationId xmlns:p14="http://schemas.microsoft.com/office/powerpoint/2010/main" val="1471699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p:nvSpPr>
        <p:spPr>
          <a:xfrm>
            <a:off x="3962400" y="5257800"/>
            <a:ext cx="609600" cy="1323439"/>
          </a:xfrm>
          <a:prstGeom prst="rect">
            <a:avLst/>
          </a:prstGeom>
          <a:noFill/>
        </p:spPr>
        <p:txBody>
          <a:bodyPr wrap="square" rtlCol="0">
            <a:spAutoFit/>
          </a:bodyPr>
          <a:lstStyle/>
          <a:p>
            <a:r>
              <a:rPr lang="en-US" sz="8000" dirty="0" smtClean="0"/>
              <a:t>-</a:t>
            </a:r>
            <a:endParaRPr lang="en-US" sz="8000" dirty="0"/>
          </a:p>
        </p:txBody>
      </p:sp>
      <p:sp>
        <p:nvSpPr>
          <p:cNvPr id="5" name="TextBox 4"/>
          <p:cNvSpPr txBox="1"/>
          <p:nvPr/>
        </p:nvSpPr>
        <p:spPr>
          <a:xfrm>
            <a:off x="5715000" y="4719190"/>
            <a:ext cx="609600" cy="2400657"/>
          </a:xfrm>
          <a:prstGeom prst="rect">
            <a:avLst/>
          </a:prstGeom>
          <a:noFill/>
        </p:spPr>
        <p:txBody>
          <a:bodyPr wrap="square" rtlCol="0">
            <a:spAutoFit/>
          </a:bodyPr>
          <a:lstStyle/>
          <a:p>
            <a:r>
              <a:rPr lang="en-US" sz="15000" dirty="0" smtClean="0"/>
              <a:t>-</a:t>
            </a:r>
            <a:endParaRPr lang="en-US" sz="15000" dirty="0"/>
          </a:p>
        </p:txBody>
      </p:sp>
    </p:spTree>
    <p:extLst>
      <p:ext uri="{BB962C8B-B14F-4D97-AF65-F5344CB8AC3E}">
        <p14:creationId xmlns:p14="http://schemas.microsoft.com/office/powerpoint/2010/main" val="10585845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p:cNvSpPr txBox="1"/>
          <p:nvPr/>
        </p:nvSpPr>
        <p:spPr>
          <a:xfrm>
            <a:off x="5257800" y="4719189"/>
            <a:ext cx="609600" cy="2400657"/>
          </a:xfrm>
          <a:prstGeom prst="rect">
            <a:avLst/>
          </a:prstGeom>
          <a:noFill/>
        </p:spPr>
        <p:txBody>
          <a:bodyPr wrap="square" rtlCol="0">
            <a:spAutoFit/>
          </a:bodyPr>
          <a:lstStyle/>
          <a:p>
            <a:r>
              <a:rPr lang="en-US" sz="15000" dirty="0" smtClean="0"/>
              <a:t>-</a:t>
            </a:r>
            <a:endParaRPr lang="en-US" sz="15000" dirty="0"/>
          </a:p>
        </p:txBody>
      </p:sp>
      <p:sp>
        <p:nvSpPr>
          <p:cNvPr id="7" name="TextBox 6"/>
          <p:cNvSpPr txBox="1"/>
          <p:nvPr/>
        </p:nvSpPr>
        <p:spPr>
          <a:xfrm>
            <a:off x="3962400" y="4719189"/>
            <a:ext cx="609600" cy="2400657"/>
          </a:xfrm>
          <a:prstGeom prst="rect">
            <a:avLst/>
          </a:prstGeom>
          <a:noFill/>
        </p:spPr>
        <p:txBody>
          <a:bodyPr wrap="square" rtlCol="0">
            <a:spAutoFit/>
          </a:bodyPr>
          <a:lstStyle/>
          <a:p>
            <a:r>
              <a:rPr lang="en-US" sz="15000" dirty="0" smtClean="0"/>
              <a:t>-</a:t>
            </a:r>
            <a:endParaRPr lang="en-US" sz="15000" dirty="0"/>
          </a:p>
        </p:txBody>
      </p:sp>
    </p:spTree>
    <p:extLst>
      <p:ext uri="{BB962C8B-B14F-4D97-AF65-F5344CB8AC3E}">
        <p14:creationId xmlns:p14="http://schemas.microsoft.com/office/powerpoint/2010/main" val="30700403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2200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473778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968764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0"/>
            <a:ext cx="1676400" cy="2590800"/>
          </a:xfrm>
        </p:spPr>
        <p:txBody>
          <a:bodyPr>
            <a:normAutofit fontScale="92500" lnSpcReduction="20000"/>
          </a:bodyPr>
          <a:lstStyle/>
          <a:p>
            <a:pPr>
              <a:buNone/>
            </a:pPr>
            <a:r>
              <a:rPr lang="en-US" sz="21600" b="1" dirty="0" smtClean="0">
                <a:solidFill>
                  <a:srgbClr val="FF0000"/>
                </a:solidFill>
                <a:latin typeface=".VnAvant" pitchFamily="34" charset="0"/>
              </a:rPr>
              <a:t>a</a:t>
            </a:r>
            <a:endParaRPr lang="en-US" sz="21600" dirty="0" smtClean="0">
              <a:solidFill>
                <a:schemeClr val="tx1"/>
              </a:solidFill>
              <a:latin typeface="+mn-lt"/>
              <a:ea typeface="+mn-ea"/>
              <a:cs typeface="+mn-cs"/>
            </a:endParaRPr>
          </a:p>
          <a:p>
            <a:pPr>
              <a:buNone/>
            </a:pPr>
            <a:endParaRPr lang="en-US" sz="20000" b="1" dirty="0">
              <a:solidFill>
                <a:srgbClr val="FF0000"/>
              </a:solidFill>
              <a:latin typeface=".VnAvant" pitchFamily="34" charset="0"/>
            </a:endParaRPr>
          </a:p>
        </p:txBody>
      </p:sp>
      <p:sp>
        <p:nvSpPr>
          <p:cNvPr id="4" name="TextBox 3"/>
          <p:cNvSpPr txBox="1"/>
          <p:nvPr/>
        </p:nvSpPr>
        <p:spPr>
          <a:xfrm>
            <a:off x="3505200" y="1600200"/>
            <a:ext cx="2514600" cy="3170099"/>
          </a:xfrm>
          <a:prstGeom prst="rect">
            <a:avLst/>
          </a:prstGeom>
          <a:noFill/>
        </p:spPr>
        <p:txBody>
          <a:bodyPr wrap="square" rtlCol="0">
            <a:spAutoFit/>
          </a:bodyPr>
          <a:lstStyle/>
          <a:p>
            <a:r>
              <a:rPr lang="en-US" sz="20000" b="1" dirty="0">
                <a:solidFill>
                  <a:srgbClr val="FF0000"/>
                </a:solidFill>
                <a:latin typeface=".VnAvant" pitchFamily="34" charset="0"/>
              </a:rPr>
              <a:t>¨</a:t>
            </a:r>
          </a:p>
        </p:txBody>
      </p:sp>
      <p:sp>
        <p:nvSpPr>
          <p:cNvPr id="5" name="TextBox 4"/>
          <p:cNvSpPr txBox="1"/>
          <p:nvPr/>
        </p:nvSpPr>
        <p:spPr>
          <a:xfrm>
            <a:off x="6248400" y="1752600"/>
            <a:ext cx="2514600" cy="3170099"/>
          </a:xfrm>
          <a:prstGeom prst="rect">
            <a:avLst/>
          </a:prstGeom>
          <a:noFill/>
        </p:spPr>
        <p:txBody>
          <a:bodyPr wrap="square" rtlCol="0">
            <a:spAutoFit/>
          </a:bodyPr>
          <a:lstStyle/>
          <a:p>
            <a:r>
              <a:rPr lang="en-US" sz="20000" b="1" dirty="0">
                <a:solidFill>
                  <a:srgbClr val="FF0000"/>
                </a:solidFill>
                <a:latin typeface=".VnAvant"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2286000" y="20574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4" name="Rectangle 3"/>
          <p:cNvSpPr/>
          <p:nvPr/>
        </p:nvSpPr>
        <p:spPr>
          <a:xfrm>
            <a:off x="767117" y="2362200"/>
            <a:ext cx="7609776" cy="1528465"/>
          </a:xfrm>
          <a:prstGeom prst="rect">
            <a:avLst/>
          </a:prstGeom>
          <a:noFill/>
        </p:spPr>
        <p:txBody>
          <a:bodyPr wrap="none">
            <a:prstTxWarp prst="textChevronInverted">
              <a:avLst>
                <a:gd name="adj" fmla="val 59995"/>
              </a:avLst>
            </a:prstTxWarp>
            <a:spAutoFit/>
          </a:bodyPr>
          <a:lstStyle/>
          <a:p>
            <a:pPr algn="ctr" eaLnBrk="1" hangingPunct="1">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charset="0"/>
                <a:cs typeface="Arial" charset="0"/>
              </a:rPr>
              <a:t>HƯỚNG DẪN TRẺ TÔ</a:t>
            </a:r>
          </a:p>
        </p:txBody>
      </p:sp>
      <p:pic>
        <p:nvPicPr>
          <p:cNvPr id="11268" name="Picture 19" descr="phot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0"/>
            <a:ext cx="769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9" descr="phot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638800"/>
            <a:ext cx="769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descr="Photobucket">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419600"/>
            <a:ext cx="12382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5" descr="Photobucket">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4419600"/>
            <a:ext cx="12382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5" descr="Photobucket">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04800" y="762000"/>
            <a:ext cx="12382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5" descr="Photobucket">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838200"/>
            <a:ext cx="12382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88484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grpSp>
        <p:nvGrpSpPr>
          <p:cNvPr id="13314" name="Group 11"/>
          <p:cNvGrpSpPr>
            <a:grpSpLocks/>
          </p:cNvGrpSpPr>
          <p:nvPr/>
        </p:nvGrpSpPr>
        <p:grpSpPr bwMode="auto">
          <a:xfrm>
            <a:off x="0" y="0"/>
            <a:ext cx="9144000" cy="6858000"/>
            <a:chOff x="0" y="0"/>
            <a:chExt cx="5760" cy="4320"/>
          </a:xfrm>
        </p:grpSpPr>
        <p:grpSp>
          <p:nvGrpSpPr>
            <p:cNvPr id="13316" name="Group 12"/>
            <p:cNvGrpSpPr>
              <a:grpSpLocks/>
            </p:cNvGrpSpPr>
            <p:nvPr/>
          </p:nvGrpSpPr>
          <p:grpSpPr bwMode="auto">
            <a:xfrm>
              <a:off x="0" y="0"/>
              <a:ext cx="5760" cy="300"/>
              <a:chOff x="0" y="0"/>
              <a:chExt cx="5760" cy="492"/>
            </a:xfrm>
          </p:grpSpPr>
          <p:pic>
            <p:nvPicPr>
              <p:cNvPr id="13326" name="Picture 14"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15"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7" name="Group 15"/>
            <p:cNvGrpSpPr>
              <a:grpSpLocks/>
            </p:cNvGrpSpPr>
            <p:nvPr/>
          </p:nvGrpSpPr>
          <p:grpSpPr bwMode="auto">
            <a:xfrm>
              <a:off x="0" y="4020"/>
              <a:ext cx="5760" cy="300"/>
              <a:chOff x="0" y="0"/>
              <a:chExt cx="5760" cy="492"/>
            </a:xfrm>
          </p:grpSpPr>
          <p:pic>
            <p:nvPicPr>
              <p:cNvPr id="13324"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17"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8" name="Group 18"/>
            <p:cNvGrpSpPr>
              <a:grpSpLocks/>
            </p:cNvGrpSpPr>
            <p:nvPr/>
          </p:nvGrpSpPr>
          <p:grpSpPr bwMode="auto">
            <a:xfrm rot="5400000">
              <a:off x="-1881" y="2000"/>
              <a:ext cx="4062" cy="300"/>
              <a:chOff x="0" y="0"/>
              <a:chExt cx="5760" cy="492"/>
            </a:xfrm>
          </p:grpSpPr>
          <p:pic>
            <p:nvPicPr>
              <p:cNvPr id="13322" name="Picture 19"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20"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9" name="Group 21"/>
            <p:cNvGrpSpPr>
              <a:grpSpLocks/>
            </p:cNvGrpSpPr>
            <p:nvPr/>
          </p:nvGrpSpPr>
          <p:grpSpPr bwMode="auto">
            <a:xfrm rot="5400000">
              <a:off x="3579" y="2139"/>
              <a:ext cx="4062" cy="300"/>
              <a:chOff x="0" y="0"/>
              <a:chExt cx="5760" cy="492"/>
            </a:xfrm>
          </p:grpSpPr>
          <p:pic>
            <p:nvPicPr>
              <p:cNvPr id="13320" name="Picture 22"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23"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7" name="Rectangle 16"/>
          <p:cNvSpPr/>
          <p:nvPr/>
        </p:nvSpPr>
        <p:spPr>
          <a:xfrm>
            <a:off x="1130802" y="2133600"/>
            <a:ext cx="6412909" cy="1323439"/>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4000" b="1" dirty="0">
                <a:solidFill>
                  <a:srgbClr val="7030A0"/>
                </a:solidFill>
              </a:rPr>
              <a:t>Bước 1</a:t>
            </a:r>
            <a:r>
              <a:rPr lang="en-US" sz="4000" dirty="0">
                <a:solidFill>
                  <a:srgbClr val="7030A0"/>
                </a:solidFill>
              </a:rPr>
              <a:t>: </a:t>
            </a:r>
            <a:r>
              <a:rPr lang="en-US" sz="4000" dirty="0" err="1">
                <a:solidFill>
                  <a:srgbClr val="7030A0"/>
                </a:solidFill>
              </a:rPr>
              <a:t>giáo</a:t>
            </a:r>
            <a:r>
              <a:rPr lang="en-US" sz="4000" dirty="0">
                <a:solidFill>
                  <a:srgbClr val="7030A0"/>
                </a:solidFill>
              </a:rPr>
              <a:t> </a:t>
            </a:r>
            <a:r>
              <a:rPr lang="en-US" sz="4000" dirty="0" err="1" smtClean="0">
                <a:solidFill>
                  <a:srgbClr val="7030A0"/>
                </a:solidFill>
              </a:rPr>
              <a:t>viên</a:t>
            </a:r>
            <a:r>
              <a:rPr lang="en-US" sz="4000" dirty="0" smtClean="0">
                <a:solidFill>
                  <a:srgbClr val="7030A0"/>
                </a:solidFill>
              </a:rPr>
              <a:t> </a:t>
            </a:r>
            <a:r>
              <a:rPr lang="en-US" sz="4000" dirty="0" err="1" smtClean="0">
                <a:solidFill>
                  <a:srgbClr val="7030A0"/>
                </a:solidFill>
              </a:rPr>
              <a:t>cho</a:t>
            </a:r>
            <a:r>
              <a:rPr lang="en-US" sz="4000" dirty="0" smtClean="0">
                <a:solidFill>
                  <a:srgbClr val="7030A0"/>
                </a:solidFill>
              </a:rPr>
              <a:t> </a:t>
            </a:r>
            <a:r>
              <a:rPr lang="en-US" sz="4000" dirty="0" err="1" smtClean="0">
                <a:solidFill>
                  <a:srgbClr val="7030A0"/>
                </a:solidFill>
              </a:rPr>
              <a:t>trẻ</a:t>
            </a:r>
            <a:r>
              <a:rPr lang="en-US" sz="4000" dirty="0" smtClean="0">
                <a:solidFill>
                  <a:srgbClr val="7030A0"/>
                </a:solidFill>
              </a:rPr>
              <a:t> </a:t>
            </a:r>
            <a:r>
              <a:rPr lang="en-US" sz="4000" dirty="0" err="1" smtClean="0">
                <a:solidFill>
                  <a:srgbClr val="7030A0"/>
                </a:solidFill>
              </a:rPr>
              <a:t>xem</a:t>
            </a:r>
            <a:endParaRPr lang="en-US" sz="4000" dirty="0" smtClean="0">
              <a:solidFill>
                <a:srgbClr val="7030A0"/>
              </a:solidFill>
            </a:endParaRPr>
          </a:p>
          <a:p>
            <a:pPr>
              <a:defRPr/>
            </a:pPr>
            <a:r>
              <a:rPr lang="en-US" sz="4000" dirty="0" smtClean="0">
                <a:solidFill>
                  <a:srgbClr val="7030A0"/>
                </a:solidFill>
              </a:rPr>
              <a:t>video </a:t>
            </a:r>
            <a:r>
              <a:rPr lang="en-US" sz="4000" dirty="0">
                <a:solidFill>
                  <a:srgbClr val="7030A0"/>
                </a:solidFill>
              </a:rPr>
              <a:t>tô mẫu 3 lần</a:t>
            </a:r>
          </a:p>
        </p:txBody>
      </p:sp>
    </p:spTree>
    <p:extLst>
      <p:ext uri="{BB962C8B-B14F-4D97-AF65-F5344CB8AC3E}">
        <p14:creationId xmlns:p14="http://schemas.microsoft.com/office/powerpoint/2010/main" val="14438368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2400" y="-152400"/>
            <a:ext cx="5029200" cy="1143000"/>
          </a:xfrm>
          <a:prstGeom prst="rect">
            <a:avLst/>
          </a:prstGeom>
          <a:noFill/>
          <a:ln w="9525">
            <a:noFill/>
            <a:miter lim="800000"/>
            <a:headEnd/>
            <a:tailEnd/>
          </a:ln>
        </p:spPr>
        <p:txBody>
          <a:bodyPr anchor="ctr"/>
          <a:lstStyle/>
          <a:p>
            <a:r>
              <a:rPr lang="en-US" sz="6000" b="1" i="1" dirty="0" err="1">
                <a:solidFill>
                  <a:srgbClr val="0000FF"/>
                </a:solidFill>
                <a:latin typeface="Times New Roman" pitchFamily="18" charset="0"/>
              </a:rPr>
              <a:t>Cách</a:t>
            </a:r>
            <a:r>
              <a:rPr lang="en-US" sz="6000" b="1" i="1" dirty="0">
                <a:solidFill>
                  <a:srgbClr val="0000FF"/>
                </a:solidFill>
                <a:latin typeface="Times New Roman" pitchFamily="18" charset="0"/>
              </a:rPr>
              <a:t> </a:t>
            </a:r>
            <a:r>
              <a:rPr lang="en-US" sz="6000" b="1" i="1" dirty="0" err="1">
                <a:solidFill>
                  <a:srgbClr val="0000FF"/>
                </a:solidFill>
                <a:latin typeface="Times New Roman" pitchFamily="18" charset="0"/>
              </a:rPr>
              <a:t>tô</a:t>
            </a:r>
            <a:r>
              <a:rPr lang="en-US" sz="6000" b="1" i="1" dirty="0">
                <a:solidFill>
                  <a:srgbClr val="0000FF"/>
                </a:solidFill>
                <a:latin typeface="Times New Roman" pitchFamily="18" charset="0"/>
              </a:rPr>
              <a:t> </a:t>
            </a:r>
            <a:r>
              <a:rPr lang="en-US" sz="6000" b="1" i="1" dirty="0" err="1">
                <a:solidFill>
                  <a:srgbClr val="0000FF"/>
                </a:solidFill>
                <a:latin typeface="Times New Roman" pitchFamily="18" charset="0"/>
              </a:rPr>
              <a:t>chữ</a:t>
            </a:r>
            <a:r>
              <a:rPr lang="en-US" sz="6000" b="1" i="1" dirty="0">
                <a:solidFill>
                  <a:srgbClr val="0000FF"/>
                </a:solidFill>
                <a:latin typeface="Times New Roman" pitchFamily="18" charset="0"/>
              </a:rPr>
              <a:t> a</a:t>
            </a:r>
          </a:p>
        </p:txBody>
      </p:sp>
      <p:sp>
        <p:nvSpPr>
          <p:cNvPr id="10245" name="Text Box 5"/>
          <p:cNvSpPr txBox="1">
            <a:spLocks noChangeArrowheads="1"/>
          </p:cNvSpPr>
          <p:nvPr/>
        </p:nvSpPr>
        <p:spPr bwMode="auto">
          <a:xfrm>
            <a:off x="2819400" y="3505200"/>
            <a:ext cx="7772400" cy="3140075"/>
          </a:xfrm>
          <a:prstGeom prst="rect">
            <a:avLst/>
          </a:prstGeom>
          <a:noFill/>
          <a:ln w="9525">
            <a:noFill/>
            <a:miter lim="800000"/>
            <a:headEnd/>
            <a:tailEnd/>
          </a:ln>
        </p:spPr>
        <p:txBody>
          <a:bodyPr>
            <a:spAutoFit/>
          </a:bodyPr>
          <a:lstStyle/>
          <a:p>
            <a:pPr>
              <a:spcBef>
                <a:spcPct val="50000"/>
              </a:spcBef>
            </a:pPr>
            <a:endParaRPr lang="en-US" sz="20000" dirty="0">
              <a:solidFill>
                <a:schemeClr val="accent2"/>
              </a:solidFill>
              <a:latin typeface="Times New Roman" pitchFamily="18" charset="0"/>
            </a:endParaRPr>
          </a:p>
        </p:txBody>
      </p:sp>
      <p:pic>
        <p:nvPicPr>
          <p:cNvPr id="3" name="video-chu a cutter.com)">
            <a:hlinkClick r:id="" action="ppaction://media"/>
          </p:cNvPr>
          <p:cNvPicPr>
            <a:picLocks noGrp="1" noChangeAspect="1"/>
          </p:cNvPicPr>
          <p:nvPr>
            <p:ph/>
            <a:videoFile r:link="rId2"/>
            <p:extLst>
              <p:ext uri="{DAA4B4D4-6D71-4841-9C94-3DE7FCFB9230}">
                <p14:media xmlns:p14="http://schemas.microsoft.com/office/powerpoint/2010/main" r:embed="rId1"/>
              </p:ext>
            </p:extLst>
          </p:nvPr>
        </p:nvPicPr>
        <p:blipFill>
          <a:blip r:embed="rId4"/>
          <a:stretch>
            <a:fillRect/>
          </a:stretch>
        </p:blipFill>
        <p:spPr>
          <a:xfrm>
            <a:off x="0" y="762000"/>
            <a:ext cx="9144000" cy="6019800"/>
          </a:xfrm>
        </p:spPr>
      </p:pic>
    </p:spTree>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2000" r="-12000"/>
          </a:stretch>
        </a:blipFill>
        <a:effectLst/>
      </p:bgPr>
    </p:bg>
    <p:spTree>
      <p:nvGrpSpPr>
        <p:cNvPr id="1" name=""/>
        <p:cNvGrpSpPr/>
        <p:nvPr/>
      </p:nvGrpSpPr>
      <p:grpSpPr>
        <a:xfrm>
          <a:off x="0" y="0"/>
          <a:ext cx="0" cy="0"/>
          <a:chOff x="0" y="0"/>
          <a:chExt cx="0" cy="0"/>
        </a:xfrm>
      </p:grpSpPr>
      <p:sp>
        <p:nvSpPr>
          <p:cNvPr id="5122" name="Title 1"/>
          <p:cNvSpPr>
            <a:spLocks noGrp="1"/>
          </p:cNvSpPr>
          <p:nvPr>
            <p:ph type="title"/>
          </p:nvPr>
        </p:nvSpPr>
        <p:spPr>
          <a:xfrm>
            <a:off x="457200" y="-381000"/>
            <a:ext cx="8229600" cy="5638800"/>
          </a:xfrm>
        </p:spPr>
        <p:txBody>
          <a:bodyPr>
            <a:normAutofit/>
          </a:bodyPr>
          <a:lstStyle/>
          <a:p>
            <a:pPr>
              <a:defRPr/>
            </a:pP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1. </a:t>
            </a:r>
            <a:r>
              <a:rPr lang="en-US" sz="3200" b="1" dirty="0" err="1" smtClean="0">
                <a:latin typeface="Times New Roman" pitchFamily="18" charset="0"/>
                <a:cs typeface="Times New Roman" pitchFamily="18" charset="0"/>
              </a:rPr>
              <a:t>Ổn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định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tổ</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chức</a:t>
            </a:r>
            <a:r>
              <a:rPr lang="en-US" sz="3200" b="1"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spc="50" dirty="0" err="1" smtClean="0">
                <a:ln w="11430"/>
                <a:solidFill>
                  <a:srgbClr val="7030A0"/>
                </a:solidFill>
                <a:effectLst>
                  <a:outerShdw blurRad="76200" dist="50800" dir="5400000" algn="tl" rotWithShape="0">
                    <a:srgbClr val="000000">
                      <a:alpha val="65000"/>
                    </a:srgbClr>
                  </a:outerShdw>
                </a:effectLst>
                <a:latin typeface="Arial" charset="0"/>
                <a:cs typeface="Arial" charset="0"/>
              </a:rPr>
              <a:t>Cô</a:t>
            </a:r>
            <a:r>
              <a:rPr lang="en-US" sz="3200" b="1" spc="50" dirty="0" smtClean="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và</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trẻ</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cùng</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hát</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và</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r>
            <a:b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b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vận</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động</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theo</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nhạc</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bài</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r>
              <a:rPr lang="en-US" sz="3200" b="1" spc="50" dirty="0" err="1">
                <a:ln w="11430"/>
                <a:solidFill>
                  <a:srgbClr val="7030A0"/>
                </a:solidFill>
                <a:effectLst>
                  <a:outerShdw blurRad="76200" dist="50800" dir="5400000" algn="tl" rotWithShape="0">
                    <a:srgbClr val="000000">
                      <a:alpha val="65000"/>
                    </a:srgbClr>
                  </a:outerShdw>
                </a:effectLst>
                <a:latin typeface="Arial" charset="0"/>
                <a:cs typeface="Arial" charset="0"/>
              </a:rPr>
              <a:t>hát</a:t>
            </a:r>
            <a: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t>: </a:t>
            </a:r>
            <a:br>
              <a:rPr lang="en-US" sz="3200" b="1" spc="50" dirty="0">
                <a:ln w="11430"/>
                <a:solidFill>
                  <a:srgbClr val="7030A0"/>
                </a:solidFill>
                <a:effectLst>
                  <a:outerShdw blurRad="76200" dist="50800" dir="5400000" algn="tl" rotWithShape="0">
                    <a:srgbClr val="000000">
                      <a:alpha val="65000"/>
                    </a:srgbClr>
                  </a:outerShdw>
                </a:effectLst>
                <a:latin typeface="Arial" charset="0"/>
                <a:cs typeface="Arial" charset="0"/>
              </a:rPr>
            </a:br>
            <a:r>
              <a:rPr lang="en-US" sz="4000" b="1" spc="50" dirty="0">
                <a:ln w="11430"/>
                <a:solidFill>
                  <a:srgbClr val="FF0000"/>
                </a:solidFill>
                <a:effectLst>
                  <a:outerShdw blurRad="76200" dist="50800" dir="5400000" algn="tl" rotWithShape="0">
                    <a:srgbClr val="000000">
                      <a:alpha val="65000"/>
                    </a:srgbClr>
                  </a:outerShdw>
                </a:effectLst>
                <a:latin typeface="Arial" charset="0"/>
                <a:cs typeface="Arial" charset="0"/>
              </a:rPr>
              <a:t>“</a:t>
            </a:r>
            <a:r>
              <a:rPr lang="en-US" sz="4000" b="1" spc="50" dirty="0" err="1">
                <a:ln w="11430"/>
                <a:solidFill>
                  <a:srgbClr val="FF0000"/>
                </a:solidFill>
                <a:effectLst>
                  <a:outerShdw blurRad="76200" dist="50800" dir="5400000" algn="tl" rotWithShape="0">
                    <a:srgbClr val="000000">
                      <a:alpha val="65000"/>
                    </a:srgbClr>
                  </a:outerShdw>
                </a:effectLst>
                <a:latin typeface="Arial" charset="0"/>
                <a:cs typeface="Arial" charset="0"/>
              </a:rPr>
              <a:t>Nhà</a:t>
            </a:r>
            <a:r>
              <a:rPr lang="en-US" sz="4000" b="1" spc="50" dirty="0">
                <a:ln w="11430"/>
                <a:solidFill>
                  <a:srgbClr val="FF0000"/>
                </a:solidFill>
                <a:effectLst>
                  <a:outerShdw blurRad="76200" dist="50800" dir="5400000" algn="tl" rotWithShape="0">
                    <a:srgbClr val="000000">
                      <a:alpha val="65000"/>
                    </a:srgbClr>
                  </a:outerShdw>
                </a:effectLst>
                <a:latin typeface="Arial" charset="0"/>
                <a:cs typeface="Arial" charset="0"/>
              </a:rPr>
              <a:t> </a:t>
            </a:r>
            <a:r>
              <a:rPr lang="en-US" sz="4000" b="1" spc="50" dirty="0" err="1">
                <a:ln w="11430"/>
                <a:solidFill>
                  <a:srgbClr val="FF0000"/>
                </a:solidFill>
                <a:effectLst>
                  <a:outerShdw blurRad="76200" dist="50800" dir="5400000" algn="tl" rotWithShape="0">
                    <a:srgbClr val="000000">
                      <a:alpha val="65000"/>
                    </a:srgbClr>
                  </a:outerShdw>
                </a:effectLst>
                <a:latin typeface="Arial" charset="0"/>
                <a:cs typeface="Arial" charset="0"/>
              </a:rPr>
              <a:t>của</a:t>
            </a:r>
            <a:r>
              <a:rPr lang="en-US" sz="4000" b="1" spc="50" dirty="0">
                <a:ln w="11430"/>
                <a:solidFill>
                  <a:srgbClr val="FF0000"/>
                </a:solidFill>
                <a:effectLst>
                  <a:outerShdw blurRad="76200" dist="50800" dir="5400000" algn="tl" rotWithShape="0">
                    <a:srgbClr val="000000">
                      <a:alpha val="65000"/>
                    </a:srgbClr>
                  </a:outerShdw>
                </a:effectLst>
                <a:latin typeface="Arial" charset="0"/>
                <a:cs typeface="Arial" charset="0"/>
              </a:rPr>
              <a:t> </a:t>
            </a:r>
            <a:r>
              <a:rPr lang="en-US" sz="4000" b="1" spc="50" dirty="0" err="1">
                <a:ln w="11430"/>
                <a:solidFill>
                  <a:srgbClr val="FF0000"/>
                </a:solidFill>
                <a:effectLst>
                  <a:outerShdw blurRad="76200" dist="50800" dir="5400000" algn="tl" rotWithShape="0">
                    <a:srgbClr val="000000">
                      <a:alpha val="65000"/>
                    </a:srgbClr>
                  </a:outerShdw>
                </a:effectLst>
                <a:latin typeface="Arial" charset="0"/>
                <a:cs typeface="Arial" charset="0"/>
              </a:rPr>
              <a:t>tôi</a:t>
            </a:r>
            <a:r>
              <a:rPr lang="en-US" sz="4000" b="1" spc="50" dirty="0">
                <a:ln w="11430"/>
                <a:solidFill>
                  <a:srgbClr val="FF0000"/>
                </a:solidFill>
                <a:effectLst>
                  <a:outerShdw blurRad="76200" dist="50800" dir="5400000" algn="tl" rotWithShape="0">
                    <a:srgbClr val="000000">
                      <a:alpha val="65000"/>
                    </a:srgbClr>
                  </a:outerShdw>
                </a:effectLst>
                <a:latin typeface="Arial" charset="0"/>
                <a:cs typeface="Arial" charset="0"/>
              </a:rPr>
              <a:t>”</a:t>
            </a:r>
            <a:br>
              <a:rPr lang="en-US" sz="4000" b="1" spc="50" dirty="0">
                <a:ln w="11430"/>
                <a:solidFill>
                  <a:srgbClr val="FF0000"/>
                </a:solidFill>
                <a:effectLst>
                  <a:outerShdw blurRad="76200" dist="50800" dir="5400000" algn="tl" rotWithShape="0">
                    <a:srgbClr val="000000">
                      <a:alpha val="65000"/>
                    </a:srgbClr>
                  </a:outerShdw>
                </a:effectLst>
                <a:latin typeface="Arial" charset="0"/>
                <a:cs typeface="Arial"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smtClean="0">
              <a:latin typeface="Times New Roman" pitchFamily="18" charset="0"/>
              <a:cs typeface="Times New Roman" pitchFamily="18" charset="0"/>
            </a:endParaRPr>
          </a:p>
        </p:txBody>
      </p:sp>
      <p:pic>
        <p:nvPicPr>
          <p:cNvPr id="2" name="Quỳnh Trang – Nhà Của Tô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4400" y="609600"/>
            <a:ext cx="487363" cy="4873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714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81000" y="-304800"/>
            <a:ext cx="5029200" cy="1143000"/>
          </a:xfrm>
          <a:prstGeom prst="rect">
            <a:avLst/>
          </a:prstGeom>
          <a:noFill/>
          <a:ln w="9525">
            <a:noFill/>
            <a:miter lim="800000"/>
            <a:headEnd/>
            <a:tailEnd/>
          </a:ln>
        </p:spPr>
        <p:txBody>
          <a:bodyPr anchor="ctr"/>
          <a:lstStyle/>
          <a:p>
            <a:r>
              <a:rPr lang="en-US" sz="4400" b="1" dirty="0" err="1">
                <a:solidFill>
                  <a:srgbClr val="0000FF"/>
                </a:solidFill>
                <a:latin typeface="Times New Roman" pitchFamily="18" charset="0"/>
              </a:rPr>
              <a:t>Cách</a:t>
            </a:r>
            <a:r>
              <a:rPr lang="en-US" sz="4400" b="1" dirty="0">
                <a:solidFill>
                  <a:srgbClr val="0000FF"/>
                </a:solidFill>
                <a:latin typeface="Times New Roman" pitchFamily="18" charset="0"/>
              </a:rPr>
              <a:t> </a:t>
            </a:r>
            <a:r>
              <a:rPr lang="en-US" sz="4400" b="1" dirty="0" err="1">
                <a:solidFill>
                  <a:srgbClr val="0000FF"/>
                </a:solidFill>
                <a:latin typeface="Times New Roman" pitchFamily="18" charset="0"/>
              </a:rPr>
              <a:t>tô</a:t>
            </a:r>
            <a:r>
              <a:rPr lang="en-US" sz="4400" b="1" dirty="0">
                <a:solidFill>
                  <a:srgbClr val="0000FF"/>
                </a:solidFill>
                <a:latin typeface="Times New Roman" pitchFamily="18" charset="0"/>
              </a:rPr>
              <a:t> </a:t>
            </a:r>
            <a:r>
              <a:rPr lang="en-US" sz="4400" b="1" dirty="0" err="1">
                <a:solidFill>
                  <a:srgbClr val="0000FF"/>
                </a:solidFill>
                <a:latin typeface="Times New Roman" pitchFamily="18" charset="0"/>
              </a:rPr>
              <a:t>chữ</a:t>
            </a:r>
            <a:r>
              <a:rPr lang="en-US" sz="4400" b="1" dirty="0">
                <a:solidFill>
                  <a:srgbClr val="0000FF"/>
                </a:solidFill>
                <a:latin typeface="Times New Roman" pitchFamily="18" charset="0"/>
              </a:rPr>
              <a:t> ă</a:t>
            </a:r>
          </a:p>
        </p:txBody>
      </p:sp>
      <p:pic>
        <p:nvPicPr>
          <p:cNvPr id="3" name="video-ch ă">
            <a:hlinkClick r:id="" action="ppaction://media"/>
          </p:cNvPr>
          <p:cNvPicPr>
            <a:picLocks noGrp="1" noChangeAspect="1"/>
          </p:cNvPicPr>
          <p:nvPr>
            <p:ph/>
            <a:videoFile r:link="rId2"/>
            <p:extLst>
              <p:ext uri="{DAA4B4D4-6D71-4841-9C94-3DE7FCFB9230}">
                <p14:media xmlns:p14="http://schemas.microsoft.com/office/powerpoint/2010/main" r:embed="rId1"/>
              </p:ext>
            </p:extLst>
          </p:nvPr>
        </p:nvPicPr>
        <p:blipFill>
          <a:blip r:embed="rId4"/>
          <a:stretch>
            <a:fillRect/>
          </a:stretch>
        </p:blipFill>
        <p:spPr>
          <a:xfrm>
            <a:off x="0" y="609600"/>
            <a:ext cx="9144000" cy="6248400"/>
          </a:xfrm>
        </p:spPr>
      </p:pic>
    </p:spTree>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0" y="-152400"/>
            <a:ext cx="5029200" cy="1143000"/>
          </a:xfrm>
          <a:prstGeom prst="rect">
            <a:avLst/>
          </a:prstGeom>
          <a:noFill/>
          <a:ln w="9525">
            <a:noFill/>
            <a:miter lim="800000"/>
            <a:headEnd/>
            <a:tailEnd/>
          </a:ln>
        </p:spPr>
        <p:txBody>
          <a:bodyPr anchor="ctr"/>
          <a:lstStyle/>
          <a:p>
            <a:r>
              <a:rPr lang="en-US" sz="6000" b="1" i="1" dirty="0" err="1">
                <a:solidFill>
                  <a:srgbClr val="0000FF"/>
                </a:solidFill>
                <a:latin typeface="Times New Roman" pitchFamily="18" charset="0"/>
              </a:rPr>
              <a:t>Cách</a:t>
            </a:r>
            <a:r>
              <a:rPr lang="en-US" sz="6000" b="1" i="1" dirty="0">
                <a:solidFill>
                  <a:srgbClr val="0000FF"/>
                </a:solidFill>
                <a:latin typeface="Times New Roman" pitchFamily="18" charset="0"/>
              </a:rPr>
              <a:t> </a:t>
            </a:r>
            <a:r>
              <a:rPr lang="en-US" sz="6000" b="1" i="1" dirty="0" err="1">
                <a:solidFill>
                  <a:srgbClr val="0000FF"/>
                </a:solidFill>
                <a:latin typeface="Times New Roman" pitchFamily="18" charset="0"/>
              </a:rPr>
              <a:t>tô</a:t>
            </a:r>
            <a:r>
              <a:rPr lang="en-US" sz="6000" b="1" i="1" dirty="0">
                <a:solidFill>
                  <a:srgbClr val="0000FF"/>
                </a:solidFill>
                <a:latin typeface="Times New Roman" pitchFamily="18" charset="0"/>
              </a:rPr>
              <a:t> </a:t>
            </a:r>
            <a:r>
              <a:rPr lang="en-US" sz="6000" b="1" i="1" dirty="0" err="1">
                <a:solidFill>
                  <a:srgbClr val="0000FF"/>
                </a:solidFill>
                <a:latin typeface="Times New Roman" pitchFamily="18" charset="0"/>
              </a:rPr>
              <a:t>chữ</a:t>
            </a:r>
            <a:r>
              <a:rPr lang="en-US" sz="6000" b="1" i="1" dirty="0">
                <a:solidFill>
                  <a:srgbClr val="0000FF"/>
                </a:solidFill>
                <a:latin typeface="Times New Roman" pitchFamily="18" charset="0"/>
              </a:rPr>
              <a:t> â</a:t>
            </a:r>
          </a:p>
        </p:txBody>
      </p:sp>
      <p:pic>
        <p:nvPicPr>
          <p:cNvPr id="3" name="video-chu â">
            <a:hlinkClick r:id="" action="ppaction://media"/>
          </p:cNvPr>
          <p:cNvPicPr>
            <a:picLocks noGrp="1" noChangeAspect="1"/>
          </p:cNvPicPr>
          <p:nvPr>
            <p:ph/>
            <a:videoFile r:link="rId2"/>
            <p:extLst>
              <p:ext uri="{DAA4B4D4-6D71-4841-9C94-3DE7FCFB9230}">
                <p14:media xmlns:p14="http://schemas.microsoft.com/office/powerpoint/2010/main" r:embed="rId1"/>
              </p:ext>
            </p:extLst>
          </p:nvPr>
        </p:nvPicPr>
        <p:blipFill>
          <a:blip r:embed="rId4"/>
          <a:stretch>
            <a:fillRect/>
          </a:stretch>
        </p:blipFill>
        <p:spPr>
          <a:xfrm>
            <a:off x="0" y="762000"/>
            <a:ext cx="9144000" cy="6059424"/>
          </a:xfrm>
        </p:spPr>
      </p:pic>
    </p:spTree>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p:txBody>
          <a:bodyPr>
            <a:normAutofit/>
          </a:bodyPr>
          <a:lstStyle/>
          <a:p>
            <a:pPr>
              <a:buNone/>
            </a:pPr>
            <a:r>
              <a:rPr lang="en-US" sz="4000" b="1" dirty="0" smtClean="0">
                <a:solidFill>
                  <a:srgbClr val="0070C0"/>
                </a:solidFill>
                <a:latin typeface="Times New Roman" pitchFamily="18" charset="0"/>
                <a:cs typeface="Times New Roman" pitchFamily="18" charset="0"/>
              </a:rPr>
              <a:t>*</a:t>
            </a:r>
            <a:r>
              <a:rPr lang="en-US" sz="4000" b="1" dirty="0" err="1" smtClean="0">
                <a:solidFill>
                  <a:srgbClr val="0070C0"/>
                </a:solidFill>
                <a:latin typeface="Times New Roman" pitchFamily="18" charset="0"/>
                <a:cs typeface="Times New Roman" pitchFamily="18" charset="0"/>
              </a:rPr>
              <a:t>Hướng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dẫn</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trẻ</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thực</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hiện</a:t>
            </a:r>
            <a:endParaRPr lang="en-US" sz="4000" b="1" dirty="0" smtClean="0">
              <a:solidFill>
                <a:srgbClr val="0070C0"/>
              </a:solidFill>
              <a:latin typeface="Times New Roman" pitchFamily="18" charset="0"/>
              <a:cs typeface="Times New Roman" pitchFamily="18" charset="0"/>
            </a:endParaRPr>
          </a:p>
          <a:p>
            <a:pPr>
              <a:buNone/>
            </a:pPr>
            <a:r>
              <a:rPr lang="vi-VN" dirty="0" smtClean="0">
                <a:latin typeface="Times New Roman" pitchFamily="18" charset="0"/>
                <a:cs typeface="Times New Roman" pitchFamily="18" charset="0"/>
              </a:rPr>
              <a:t>- </a:t>
            </a:r>
            <a:r>
              <a:rPr lang="vi-VN" dirty="0">
                <a:latin typeface="Times New Roman" pitchFamily="18" charset="0"/>
                <a:cs typeface="Times New Roman" pitchFamily="18" charset="0"/>
              </a:rPr>
              <a:t>Tô lần 1: Cô không giải thích,</a:t>
            </a:r>
          </a:p>
          <a:p>
            <a:pPr>
              <a:buNone/>
            </a:pPr>
            <a:r>
              <a:rPr lang="vi-VN" dirty="0">
                <a:latin typeface="Times New Roman" pitchFamily="18" charset="0"/>
                <a:cs typeface="Times New Roman" pitchFamily="18" charset="0"/>
              </a:rPr>
              <a:t>- Lần </a:t>
            </a:r>
            <a:r>
              <a:rPr lang="vi-VN"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tô </a:t>
            </a:r>
            <a:r>
              <a:rPr lang="vi-VN" dirty="0">
                <a:latin typeface="Times New Roman" pitchFamily="18" charset="0"/>
                <a:cs typeface="Times New Roman" pitchFamily="18" charset="0"/>
              </a:rPr>
              <a:t>chữ “a” kết hợp giải thích: “ Cô đặt bút vào điểm đầu của chữ “a”, cô tô theo hướng từ trên xuống dưới, từ trái qua phải theo dấu chấm mờ sao cho không chờm ra ngoài chấm mờ. Tô đến hết dấu chấm mờ, cô dừng bút. Và cứ thế cô tô chữ “ă,â” tiếp theo cho đến hết.</a:t>
            </a: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grpSp>
        <p:nvGrpSpPr>
          <p:cNvPr id="14338" name="Group 11"/>
          <p:cNvGrpSpPr>
            <a:grpSpLocks/>
          </p:cNvGrpSpPr>
          <p:nvPr/>
        </p:nvGrpSpPr>
        <p:grpSpPr bwMode="auto">
          <a:xfrm>
            <a:off x="0" y="0"/>
            <a:ext cx="9144000" cy="6858000"/>
            <a:chOff x="0" y="0"/>
            <a:chExt cx="5760" cy="4320"/>
          </a:xfrm>
        </p:grpSpPr>
        <p:grpSp>
          <p:nvGrpSpPr>
            <p:cNvPr id="14340" name="Group 12"/>
            <p:cNvGrpSpPr>
              <a:grpSpLocks/>
            </p:cNvGrpSpPr>
            <p:nvPr/>
          </p:nvGrpSpPr>
          <p:grpSpPr bwMode="auto">
            <a:xfrm>
              <a:off x="0" y="0"/>
              <a:ext cx="5760" cy="300"/>
              <a:chOff x="0" y="0"/>
              <a:chExt cx="5760" cy="492"/>
            </a:xfrm>
          </p:grpSpPr>
          <p:pic>
            <p:nvPicPr>
              <p:cNvPr id="14350" name="Picture 14"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15"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1" name="Group 15"/>
            <p:cNvGrpSpPr>
              <a:grpSpLocks/>
            </p:cNvGrpSpPr>
            <p:nvPr/>
          </p:nvGrpSpPr>
          <p:grpSpPr bwMode="auto">
            <a:xfrm>
              <a:off x="0" y="4020"/>
              <a:ext cx="5760" cy="300"/>
              <a:chOff x="0" y="0"/>
              <a:chExt cx="5760" cy="492"/>
            </a:xfrm>
          </p:grpSpPr>
          <p:pic>
            <p:nvPicPr>
              <p:cNvPr id="14348"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17"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2" name="Group 18"/>
            <p:cNvGrpSpPr>
              <a:grpSpLocks/>
            </p:cNvGrpSpPr>
            <p:nvPr/>
          </p:nvGrpSpPr>
          <p:grpSpPr bwMode="auto">
            <a:xfrm rot="5400000">
              <a:off x="-1881" y="2000"/>
              <a:ext cx="4062" cy="300"/>
              <a:chOff x="0" y="0"/>
              <a:chExt cx="5760" cy="492"/>
            </a:xfrm>
          </p:grpSpPr>
          <p:pic>
            <p:nvPicPr>
              <p:cNvPr id="14346" name="Picture 19"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20"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3" name="Group 21"/>
            <p:cNvGrpSpPr>
              <a:grpSpLocks/>
            </p:cNvGrpSpPr>
            <p:nvPr/>
          </p:nvGrpSpPr>
          <p:grpSpPr bwMode="auto">
            <a:xfrm rot="5400000">
              <a:off x="3579" y="2139"/>
              <a:ext cx="4062" cy="300"/>
              <a:chOff x="0" y="0"/>
              <a:chExt cx="5760" cy="492"/>
            </a:xfrm>
          </p:grpSpPr>
          <p:pic>
            <p:nvPicPr>
              <p:cNvPr id="14344" name="Picture 22"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23"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4339" name="Rectangle 16"/>
          <p:cNvSpPr>
            <a:spLocks noChangeArrowheads="1"/>
          </p:cNvSpPr>
          <p:nvPr/>
        </p:nvSpPr>
        <p:spPr bwMode="auto">
          <a:xfrm>
            <a:off x="476250" y="1749425"/>
            <a:ext cx="819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4000" b="1" dirty="0" err="1">
                <a:solidFill>
                  <a:srgbClr val="7030A0"/>
                </a:solidFill>
              </a:rPr>
              <a:t>Bước</a:t>
            </a:r>
            <a:r>
              <a:rPr lang="en-US" altLang="en-US" sz="4000" b="1" dirty="0">
                <a:solidFill>
                  <a:srgbClr val="7030A0"/>
                </a:solidFill>
              </a:rPr>
              <a:t> 2:</a:t>
            </a:r>
            <a:r>
              <a:rPr lang="en-US" altLang="en-US" sz="4000" dirty="0">
                <a:solidFill>
                  <a:srgbClr val="7030A0"/>
                </a:solidFill>
              </a:rPr>
              <a:t> Cho </a:t>
            </a:r>
            <a:r>
              <a:rPr lang="en-US" altLang="en-US" sz="4000" dirty="0" err="1">
                <a:solidFill>
                  <a:srgbClr val="7030A0"/>
                </a:solidFill>
              </a:rPr>
              <a:t>trẻ</a:t>
            </a:r>
            <a:r>
              <a:rPr lang="en-US" altLang="en-US" sz="4000" dirty="0">
                <a:solidFill>
                  <a:srgbClr val="7030A0"/>
                </a:solidFill>
              </a:rPr>
              <a:t> </a:t>
            </a:r>
            <a:r>
              <a:rPr lang="en-US" altLang="en-US" sz="4000" dirty="0" err="1">
                <a:solidFill>
                  <a:srgbClr val="7030A0"/>
                </a:solidFill>
              </a:rPr>
              <a:t>xem</a:t>
            </a:r>
            <a:r>
              <a:rPr lang="en-US" altLang="en-US" sz="4000" dirty="0">
                <a:solidFill>
                  <a:srgbClr val="7030A0"/>
                </a:solidFill>
              </a:rPr>
              <a:t> </a:t>
            </a:r>
            <a:r>
              <a:rPr lang="en-US" altLang="en-US" sz="4000" dirty="0" err="1">
                <a:solidFill>
                  <a:srgbClr val="7030A0"/>
                </a:solidFill>
              </a:rPr>
              <a:t>vở</a:t>
            </a:r>
            <a:r>
              <a:rPr lang="en-US" altLang="en-US" sz="4000" dirty="0">
                <a:solidFill>
                  <a:srgbClr val="7030A0"/>
                </a:solidFill>
              </a:rPr>
              <a:t> </a:t>
            </a:r>
            <a:r>
              <a:rPr lang="en-US" altLang="en-US" sz="4000" dirty="0" err="1">
                <a:solidFill>
                  <a:srgbClr val="7030A0"/>
                </a:solidFill>
              </a:rPr>
              <a:t>tô</a:t>
            </a:r>
            <a:r>
              <a:rPr lang="en-US" altLang="en-US" sz="4000" dirty="0">
                <a:solidFill>
                  <a:srgbClr val="7030A0"/>
                </a:solidFill>
              </a:rPr>
              <a:t> </a:t>
            </a:r>
            <a:r>
              <a:rPr lang="en-US" altLang="en-US" sz="4000" dirty="0" err="1">
                <a:solidFill>
                  <a:srgbClr val="7030A0"/>
                </a:solidFill>
              </a:rPr>
              <a:t>mẫu</a:t>
            </a:r>
            <a:endParaRPr lang="en-US" altLang="en-US" sz="4000" dirty="0">
              <a:solidFill>
                <a:srgbClr val="7030A0"/>
              </a:solidFill>
            </a:endParaRPr>
          </a:p>
        </p:txBody>
      </p:sp>
    </p:spTree>
    <p:extLst>
      <p:ext uri="{BB962C8B-B14F-4D97-AF65-F5344CB8AC3E}">
        <p14:creationId xmlns:p14="http://schemas.microsoft.com/office/powerpoint/2010/main" val="28692573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grpSp>
        <p:nvGrpSpPr>
          <p:cNvPr id="15362" name="Group 11"/>
          <p:cNvGrpSpPr>
            <a:grpSpLocks/>
          </p:cNvGrpSpPr>
          <p:nvPr/>
        </p:nvGrpSpPr>
        <p:grpSpPr bwMode="auto">
          <a:xfrm>
            <a:off x="0" y="0"/>
            <a:ext cx="9144000" cy="6858000"/>
            <a:chOff x="0" y="0"/>
            <a:chExt cx="5760" cy="4320"/>
          </a:xfrm>
        </p:grpSpPr>
        <p:grpSp>
          <p:nvGrpSpPr>
            <p:cNvPr id="15364" name="Group 12"/>
            <p:cNvGrpSpPr>
              <a:grpSpLocks/>
            </p:cNvGrpSpPr>
            <p:nvPr/>
          </p:nvGrpSpPr>
          <p:grpSpPr bwMode="auto">
            <a:xfrm>
              <a:off x="0" y="0"/>
              <a:ext cx="5760" cy="300"/>
              <a:chOff x="0" y="0"/>
              <a:chExt cx="5760" cy="492"/>
            </a:xfrm>
          </p:grpSpPr>
          <p:pic>
            <p:nvPicPr>
              <p:cNvPr id="15374" name="Picture 14"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5" name="Picture 15"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365" name="Group 15"/>
            <p:cNvGrpSpPr>
              <a:grpSpLocks/>
            </p:cNvGrpSpPr>
            <p:nvPr/>
          </p:nvGrpSpPr>
          <p:grpSpPr bwMode="auto">
            <a:xfrm>
              <a:off x="0" y="4020"/>
              <a:ext cx="5760" cy="300"/>
              <a:chOff x="0" y="0"/>
              <a:chExt cx="5760" cy="492"/>
            </a:xfrm>
          </p:grpSpPr>
          <p:pic>
            <p:nvPicPr>
              <p:cNvPr id="15372"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Picture 17"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366" name="Group 18"/>
            <p:cNvGrpSpPr>
              <a:grpSpLocks/>
            </p:cNvGrpSpPr>
            <p:nvPr/>
          </p:nvGrpSpPr>
          <p:grpSpPr bwMode="auto">
            <a:xfrm rot="5400000">
              <a:off x="-1881" y="2000"/>
              <a:ext cx="4062" cy="300"/>
              <a:chOff x="0" y="0"/>
              <a:chExt cx="5760" cy="492"/>
            </a:xfrm>
          </p:grpSpPr>
          <p:pic>
            <p:nvPicPr>
              <p:cNvPr id="15370" name="Picture 19"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20"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367" name="Group 21"/>
            <p:cNvGrpSpPr>
              <a:grpSpLocks/>
            </p:cNvGrpSpPr>
            <p:nvPr/>
          </p:nvGrpSpPr>
          <p:grpSpPr bwMode="auto">
            <a:xfrm rot="5400000">
              <a:off x="3579" y="2139"/>
              <a:ext cx="4062" cy="300"/>
              <a:chOff x="0" y="0"/>
              <a:chExt cx="5760" cy="492"/>
            </a:xfrm>
          </p:grpSpPr>
          <p:pic>
            <p:nvPicPr>
              <p:cNvPr id="15368" name="Picture 22"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23"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7" name="Rectangle 16"/>
          <p:cNvSpPr/>
          <p:nvPr/>
        </p:nvSpPr>
        <p:spPr>
          <a:xfrm>
            <a:off x="501271" y="1968208"/>
            <a:ext cx="7924800" cy="1323439"/>
          </a:xfrm>
          <a:prstGeom prst="rect">
            <a:avLst/>
          </a:prstGeom>
          <a:noFill/>
        </p:spPr>
        <p:txBody>
          <a:bodyPr>
            <a:spAutoFit/>
          </a:bodyPr>
          <a:lstStyle/>
          <a:p>
            <a:pPr algn="ctr">
              <a:defRPr/>
            </a:pPr>
            <a:r>
              <a:rPr lang="en-US" sz="4000" b="1" dirty="0">
                <a:solidFill>
                  <a:srgbClr val="7030A0"/>
                </a:solidFill>
              </a:rPr>
              <a:t>Bước 3</a:t>
            </a:r>
            <a:r>
              <a:rPr lang="en-US" sz="4000" dirty="0">
                <a:solidFill>
                  <a:srgbClr val="7030A0"/>
                </a:solidFill>
              </a:rPr>
              <a:t>: Hướng dẫn trẻ cách ngồi, cầm bút , cách để vở.</a:t>
            </a:r>
            <a:endParaRPr lang="en-US" sz="4000" b="1" dirty="0">
              <a:ln w="24500" cmpd="dbl">
                <a:solidFill>
                  <a:schemeClr val="accent2">
                    <a:shade val="85000"/>
                    <a:satMod val="155000"/>
                  </a:schemeClr>
                </a:solidFill>
                <a:prstDash val="solid"/>
                <a:miter lim="800000"/>
              </a:ln>
              <a:solidFill>
                <a:srgbClr val="7030A0"/>
              </a:solidFill>
              <a:effectLst>
                <a:outerShdw blurRad="38100" dist="38100" dir="7020000" algn="tl">
                  <a:srgbClr val="000000">
                    <a:alpha val="35000"/>
                  </a:srgbClr>
                </a:outerShdw>
              </a:effectLst>
            </a:endParaRPr>
          </a:p>
        </p:txBody>
      </p:sp>
    </p:spTree>
    <p:extLst>
      <p:ext uri="{BB962C8B-B14F-4D97-AF65-F5344CB8AC3E}">
        <p14:creationId xmlns:p14="http://schemas.microsoft.com/office/powerpoint/2010/main" val="40568954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p:txBody>
          <a:bodyPr>
            <a:normAutofit/>
          </a:bodyPr>
          <a:lstStyle/>
          <a:p>
            <a:pPr marL="742950" indent="-742950">
              <a:buNone/>
            </a:pPr>
            <a:r>
              <a:rPr lang="en-US" b="1" dirty="0" err="1" smtClean="0">
                <a:solidFill>
                  <a:srgbClr val="0070C0"/>
                </a:solidFill>
                <a:latin typeface="Times New Roman" pitchFamily="18" charset="0"/>
                <a:cs typeface="Times New Roman" pitchFamily="18" charset="0"/>
              </a:rPr>
              <a:t>Trẻ</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thực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hiện</a:t>
            </a:r>
            <a:r>
              <a:rPr lang="en-US" b="1" dirty="0" smtClean="0">
                <a:solidFill>
                  <a:srgbClr val="0070C0"/>
                </a:solidFill>
                <a:latin typeface="Times New Roman" pitchFamily="18" charset="0"/>
                <a:cs typeface="Times New Roman" pitchFamily="18" charset="0"/>
              </a:rPr>
              <a:t>: GD </a:t>
            </a:r>
            <a:r>
              <a:rPr lang="en-US" b="1" dirty="0" err="1" smtClean="0">
                <a:solidFill>
                  <a:srgbClr val="0070C0"/>
                </a:solidFill>
                <a:latin typeface="Times New Roman" pitchFamily="18" charset="0"/>
                <a:cs typeface="Times New Roman" pitchFamily="18" charset="0"/>
              </a:rPr>
              <a:t>trẻ</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ngồi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học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đúng</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tư</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thế</a:t>
            </a:r>
            <a:endParaRPr lang="en-US" b="1" dirty="0" smtClean="0">
              <a:solidFill>
                <a:srgbClr val="0070C0"/>
              </a:solidFill>
              <a:latin typeface="Times New Roman" pitchFamily="18" charset="0"/>
              <a:cs typeface="Times New Roman" pitchFamily="18" charset="0"/>
            </a:endParaRPr>
          </a:p>
          <a:p>
            <a:pPr marL="742950" indent="-742950">
              <a:buNone/>
            </a:pPr>
            <a:endParaRPr lang="en-US" b="1" dirty="0">
              <a:solidFill>
                <a:srgbClr val="0070C0"/>
              </a:solidFill>
              <a:latin typeface="Times New Roman" pitchFamily="18" charset="0"/>
              <a:cs typeface="Times New Roman" pitchFamily="18" charset="0"/>
            </a:endParaRPr>
          </a:p>
        </p:txBody>
      </p:sp>
      <p:pic>
        <p:nvPicPr>
          <p:cNvPr id="3" name="Picture 2" descr="unnamed.png"/>
          <p:cNvPicPr>
            <a:picLocks noChangeAspect="1"/>
          </p:cNvPicPr>
          <p:nvPr/>
        </p:nvPicPr>
        <p:blipFill>
          <a:blip r:embed="rId2"/>
          <a:stretch>
            <a:fillRect/>
          </a:stretch>
        </p:blipFill>
        <p:spPr>
          <a:xfrm>
            <a:off x="1752600" y="990600"/>
            <a:ext cx="5562600" cy="5867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grpSp>
        <p:nvGrpSpPr>
          <p:cNvPr id="16386" name="Group 11"/>
          <p:cNvGrpSpPr>
            <a:grpSpLocks/>
          </p:cNvGrpSpPr>
          <p:nvPr/>
        </p:nvGrpSpPr>
        <p:grpSpPr bwMode="auto">
          <a:xfrm>
            <a:off x="0" y="0"/>
            <a:ext cx="9144000" cy="6858000"/>
            <a:chOff x="0" y="0"/>
            <a:chExt cx="5760" cy="4320"/>
          </a:xfrm>
        </p:grpSpPr>
        <p:grpSp>
          <p:nvGrpSpPr>
            <p:cNvPr id="16388" name="Group 12"/>
            <p:cNvGrpSpPr>
              <a:grpSpLocks/>
            </p:cNvGrpSpPr>
            <p:nvPr/>
          </p:nvGrpSpPr>
          <p:grpSpPr bwMode="auto">
            <a:xfrm>
              <a:off x="0" y="0"/>
              <a:ext cx="5760" cy="300"/>
              <a:chOff x="0" y="0"/>
              <a:chExt cx="5760" cy="492"/>
            </a:xfrm>
          </p:grpSpPr>
          <p:pic>
            <p:nvPicPr>
              <p:cNvPr id="16398" name="Picture 14"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5"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89" name="Group 15"/>
            <p:cNvGrpSpPr>
              <a:grpSpLocks/>
            </p:cNvGrpSpPr>
            <p:nvPr/>
          </p:nvGrpSpPr>
          <p:grpSpPr bwMode="auto">
            <a:xfrm>
              <a:off x="0" y="4020"/>
              <a:ext cx="5760" cy="300"/>
              <a:chOff x="0" y="0"/>
              <a:chExt cx="5760" cy="492"/>
            </a:xfrm>
          </p:grpSpPr>
          <p:pic>
            <p:nvPicPr>
              <p:cNvPr id="16396"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7"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0" name="Group 18"/>
            <p:cNvGrpSpPr>
              <a:grpSpLocks/>
            </p:cNvGrpSpPr>
            <p:nvPr/>
          </p:nvGrpSpPr>
          <p:grpSpPr bwMode="auto">
            <a:xfrm rot="5400000">
              <a:off x="-1881" y="2000"/>
              <a:ext cx="4062" cy="300"/>
              <a:chOff x="0" y="0"/>
              <a:chExt cx="5760" cy="492"/>
            </a:xfrm>
          </p:grpSpPr>
          <p:pic>
            <p:nvPicPr>
              <p:cNvPr id="16394" name="Picture 19"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20"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1" name="Group 21"/>
            <p:cNvGrpSpPr>
              <a:grpSpLocks/>
            </p:cNvGrpSpPr>
            <p:nvPr/>
          </p:nvGrpSpPr>
          <p:grpSpPr bwMode="auto">
            <a:xfrm rot="5400000">
              <a:off x="3579" y="2139"/>
              <a:ext cx="4062" cy="300"/>
              <a:chOff x="0" y="0"/>
              <a:chExt cx="5760" cy="492"/>
            </a:xfrm>
          </p:grpSpPr>
          <p:pic>
            <p:nvPicPr>
              <p:cNvPr id="16392" name="Picture 22"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23"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6387" name="Rectangle 16"/>
          <p:cNvSpPr>
            <a:spLocks noChangeArrowheads="1"/>
          </p:cNvSpPr>
          <p:nvPr/>
        </p:nvSpPr>
        <p:spPr bwMode="auto">
          <a:xfrm>
            <a:off x="476250" y="2798763"/>
            <a:ext cx="80581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5400" b="1"/>
              <a:t> </a:t>
            </a:r>
            <a:r>
              <a:rPr lang="en-US" altLang="en-US" sz="3600" b="1">
                <a:solidFill>
                  <a:srgbClr val="7030A0"/>
                </a:solidFill>
              </a:rPr>
              <a:t>Bước 4</a:t>
            </a:r>
            <a:r>
              <a:rPr lang="en-US" altLang="en-US" sz="3600">
                <a:solidFill>
                  <a:srgbClr val="7030A0"/>
                </a:solidFill>
              </a:rPr>
              <a:t>: cho trẻ tập tô trên không.</a:t>
            </a:r>
          </a:p>
        </p:txBody>
      </p:sp>
    </p:spTree>
    <p:extLst>
      <p:ext uri="{BB962C8B-B14F-4D97-AF65-F5344CB8AC3E}">
        <p14:creationId xmlns:p14="http://schemas.microsoft.com/office/powerpoint/2010/main" val="17160728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mtClean="0"/>
              <a:t>Ngô Thanh * Sao Mai</a:t>
            </a:r>
          </a:p>
        </p:txBody>
      </p:sp>
      <p:pic>
        <p:nvPicPr>
          <p:cNvPr id="174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AutoShape 6"/>
          <p:cNvSpPr>
            <a:spLocks noChangeArrowheads="1"/>
          </p:cNvSpPr>
          <p:nvPr/>
        </p:nvSpPr>
        <p:spPr bwMode="auto">
          <a:xfrm>
            <a:off x="6629400" y="228600"/>
            <a:ext cx="762000" cy="838200"/>
          </a:xfrm>
          <a:prstGeom prst="star16">
            <a:avLst>
              <a:gd name="adj" fmla="val 37500"/>
            </a:avLst>
          </a:prstGeom>
          <a:gradFill rotWithShape="1">
            <a:gsLst>
              <a:gs pos="0">
                <a:schemeClr val="bg1"/>
              </a:gs>
              <a:gs pos="100000">
                <a:srgbClr val="FF3399"/>
              </a:gs>
            </a:gsLst>
            <a:path path="shape">
              <a:fillToRect l="50000" t="50000" r="50000" b="50000"/>
            </a:path>
          </a:gradFill>
          <a:ln w="9525">
            <a:solidFill>
              <a:srgbClr val="0000FF"/>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6000" b="1">
                <a:solidFill>
                  <a:srgbClr val="0000FF"/>
                </a:solidFill>
              </a:rPr>
              <a:t>e</a:t>
            </a:r>
          </a:p>
        </p:txBody>
      </p:sp>
      <p:sp>
        <p:nvSpPr>
          <p:cNvPr id="17413" name="AutoShape 7"/>
          <p:cNvSpPr>
            <a:spLocks noChangeArrowheads="1"/>
          </p:cNvSpPr>
          <p:nvPr/>
        </p:nvSpPr>
        <p:spPr bwMode="auto">
          <a:xfrm>
            <a:off x="7924800" y="838200"/>
            <a:ext cx="762000" cy="914400"/>
          </a:xfrm>
          <a:prstGeom prst="star16">
            <a:avLst>
              <a:gd name="adj" fmla="val 37500"/>
            </a:avLst>
          </a:prstGeom>
          <a:gradFill rotWithShape="1">
            <a:gsLst>
              <a:gs pos="0">
                <a:schemeClr val="bg1"/>
              </a:gs>
              <a:gs pos="100000">
                <a:srgbClr val="FF3399"/>
              </a:gs>
            </a:gsLst>
            <a:path path="shape">
              <a:fillToRect l="50000" t="50000" r="50000" b="50000"/>
            </a:path>
          </a:gradFill>
          <a:ln w="9525">
            <a:solidFill>
              <a:srgbClr val="0000FF"/>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6000" b="1">
                <a:solidFill>
                  <a:srgbClr val="0000FF"/>
                </a:solidFill>
              </a:rPr>
              <a:t>ê</a:t>
            </a:r>
          </a:p>
        </p:txBody>
      </p:sp>
      <p:sp>
        <p:nvSpPr>
          <p:cNvPr id="17415" name="WordArt 10"/>
          <p:cNvSpPr>
            <a:spLocks noChangeArrowheads="1" noChangeShapeType="1" noTextEdit="1"/>
          </p:cNvSpPr>
          <p:nvPr/>
        </p:nvSpPr>
        <p:spPr bwMode="auto">
          <a:xfrm>
            <a:off x="1295400" y="2438400"/>
            <a:ext cx="6629400" cy="1600200"/>
          </a:xfrm>
          <a:prstGeom prst="rect">
            <a:avLst/>
          </a:prstGeom>
        </p:spPr>
        <p:txBody>
          <a:bodyPr wrap="none" fromWordArt="1">
            <a:prstTxWarp prst="textSlantUp">
              <a:avLst>
                <a:gd name="adj" fmla="val 32056"/>
              </a:avLst>
            </a:prstTxWarp>
          </a:bodyPr>
          <a:lstStyle/>
          <a:p>
            <a:pPr algn="ctr"/>
            <a:r>
              <a:rPr lang="en-US" sz="4400" kern="10">
                <a:ln w="9525">
                  <a:solidFill>
                    <a:srgbClr val="CC99FF"/>
                  </a:solidFill>
                  <a:round/>
                  <a:headEnd/>
                  <a:tailEnd/>
                </a:ln>
                <a:solidFill>
                  <a:srgbClr val="FF0000"/>
                </a:solidFill>
                <a:effectLst>
                  <a:outerShdw dist="53882" dir="2700000" algn="ctr" rotWithShape="0">
                    <a:srgbClr val="9999FF">
                      <a:alpha val="79999"/>
                    </a:srgbClr>
                  </a:outerShdw>
                </a:effectLst>
                <a:latin typeface=".VnTimeH" panose="020B7200000000000000" pitchFamily="34" charset="0"/>
              </a:rPr>
              <a:t>TRẺ T¤</a:t>
            </a:r>
          </a:p>
        </p:txBody>
      </p:sp>
      <p:pic>
        <p:nvPicPr>
          <p:cNvPr id="3" name="NhacKhongLoiNheNhangVaSauLang-VA-4756565_hq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8037" y="543655"/>
            <a:ext cx="487363" cy="487363"/>
          </a:xfrm>
          <a:prstGeom prst="rect">
            <a:avLst/>
          </a:prstGeom>
        </p:spPr>
      </p:pic>
    </p:spTree>
    <p:extLst>
      <p:ext uri="{BB962C8B-B14F-4D97-AF65-F5344CB8AC3E}">
        <p14:creationId xmlns:p14="http://schemas.microsoft.com/office/powerpoint/2010/main" val="12196511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7915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p:txBody>
          <a:bodyPr>
            <a:normAutofit/>
          </a:bodyPr>
          <a:lstStyle/>
          <a:p>
            <a:pPr>
              <a:buNone/>
            </a:pPr>
            <a:r>
              <a:rPr lang="pt-BR" sz="4000" b="1" dirty="0">
                <a:solidFill>
                  <a:srgbClr val="0070C0"/>
                </a:solidFill>
                <a:latin typeface="Times New Roman" pitchFamily="18" charset="0"/>
                <a:cs typeface="Times New Roman" pitchFamily="18" charset="0"/>
              </a:rPr>
              <a:t>* Nhận xét:</a:t>
            </a:r>
          </a:p>
          <a:p>
            <a:pPr>
              <a:buNone/>
            </a:pPr>
            <a:r>
              <a:rPr lang="pt-BR" sz="3600" b="1" dirty="0">
                <a:latin typeface="Times New Roman" pitchFamily="18" charset="0"/>
                <a:cs typeface="Times New Roman" pitchFamily="18" charset="0"/>
              </a:rPr>
              <a:t>- </a:t>
            </a:r>
            <a:r>
              <a:rPr lang="pt-BR" sz="3600" dirty="0">
                <a:latin typeface="Times New Roman" pitchFamily="18" charset="0"/>
                <a:cs typeface="Times New Roman" pitchFamily="18" charset="0"/>
              </a:rPr>
              <a:t>Cho trẻ quan sát bài của bạn bên cạnh và nhận xét nhau.</a:t>
            </a:r>
          </a:p>
          <a:p>
            <a:pPr>
              <a:buNone/>
            </a:pPr>
            <a:r>
              <a:rPr lang="pt-BR" sz="3600" dirty="0">
                <a:latin typeface="Times New Roman" pitchFamily="18" charset="0"/>
                <a:cs typeface="Times New Roman" pitchFamily="18" charset="0"/>
              </a:rPr>
              <a:t>- Cho trẻ tô tốt mang bài của mình cho các bạn xem.</a:t>
            </a:r>
          </a:p>
          <a:p>
            <a:pPr>
              <a:buNone/>
            </a:pPr>
            <a:r>
              <a:rPr lang="pt-BR" sz="3600" dirty="0">
                <a:latin typeface="Times New Roman" pitchFamily="18" charset="0"/>
                <a:cs typeface="Times New Roman" pitchFamily="18" charset="0"/>
              </a:rPr>
              <a:t>- Cô nhận xét chung.</a:t>
            </a:r>
          </a:p>
          <a:p>
            <a:pPr>
              <a:buNone/>
            </a:pPr>
            <a:endParaRPr lang="en-US" sz="3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48dbbe54e2d6d_f"/>
          <p:cNvPicPr>
            <a:picLocks noChangeAspect="1" noChangeArrowheads="1"/>
          </p:cNvPicPr>
          <p:nvPr/>
        </p:nvPicPr>
        <p:blipFill>
          <a:blip r:embed="rId5"/>
          <a:srcRect/>
          <a:stretch>
            <a:fillRect/>
          </a:stretch>
        </p:blipFill>
        <p:spPr bwMode="auto">
          <a:xfrm>
            <a:off x="0" y="0"/>
            <a:ext cx="9144000" cy="6858000"/>
          </a:xfrm>
          <a:prstGeom prst="rect">
            <a:avLst/>
          </a:prstGeom>
          <a:noFill/>
          <a:ln w="38100">
            <a:solidFill>
              <a:schemeClr val="accent2"/>
            </a:solidFill>
            <a:miter lim="800000"/>
            <a:headEnd/>
            <a:tailEnd/>
          </a:ln>
        </p:spPr>
      </p:pic>
      <p:sp>
        <p:nvSpPr>
          <p:cNvPr id="47109" name="WordArt 5"/>
          <p:cNvSpPr>
            <a:spLocks noChangeArrowheads="1" noChangeShapeType="1" noTextEdit="1"/>
          </p:cNvSpPr>
          <p:nvPr/>
        </p:nvSpPr>
        <p:spPr bwMode="auto">
          <a:xfrm>
            <a:off x="1447800" y="1066800"/>
            <a:ext cx="6781800" cy="914400"/>
          </a:xfrm>
          <a:prstGeom prst="rect">
            <a:avLst/>
          </a:prstGeom>
        </p:spPr>
        <p:txBody>
          <a:bodyPr wrap="none" fromWordArt="1">
            <a:prstTxWarp prst="textPlain">
              <a:avLst>
                <a:gd name="adj" fmla="val 50000"/>
              </a:avLst>
            </a:prstTxWarp>
          </a:bodyPr>
          <a:lstStyle/>
          <a:p>
            <a:pPr algn="ctr"/>
            <a:r>
              <a:rPr lang="en-US" sz="3600" kern="10" dirty="0" err="1" smtClean="0">
                <a:ln w="9525">
                  <a:solidFill>
                    <a:srgbClr val="FF0000"/>
                  </a:solidFill>
                  <a:round/>
                  <a:headEnd/>
                  <a:tailEnd/>
                </a:ln>
                <a:solidFill>
                  <a:srgbClr val="FF0000"/>
                </a:solidFill>
                <a:latin typeface="Times New Roman"/>
                <a:cs typeface="Times New Roman"/>
              </a:rPr>
              <a:t>Kết</a:t>
            </a:r>
            <a:r>
              <a:rPr lang="en-US" sz="3600" kern="10" dirty="0" smtClean="0">
                <a:ln w="9525">
                  <a:solidFill>
                    <a:srgbClr val="FF0000"/>
                  </a:solidFill>
                  <a:round/>
                  <a:headEnd/>
                  <a:tailEnd/>
                </a:ln>
                <a:solidFill>
                  <a:srgbClr val="FF0000"/>
                </a:solidFill>
                <a:latin typeface="Times New Roman"/>
                <a:cs typeface="Times New Roman"/>
              </a:rPr>
              <a:t> </a:t>
            </a:r>
            <a:r>
              <a:rPr lang="en-US" sz="3600" kern="10" dirty="0" err="1" smtClean="0">
                <a:ln w="9525">
                  <a:solidFill>
                    <a:srgbClr val="FF0000"/>
                  </a:solidFill>
                  <a:round/>
                  <a:headEnd/>
                  <a:tailEnd/>
                </a:ln>
                <a:solidFill>
                  <a:srgbClr val="FF0000"/>
                </a:solidFill>
                <a:latin typeface="Times New Roman"/>
                <a:cs typeface="Times New Roman"/>
              </a:rPr>
              <a:t>thúc</a:t>
            </a:r>
            <a:endParaRPr lang="en-US" sz="3600" kern="10" dirty="0">
              <a:ln w="9525">
                <a:solidFill>
                  <a:srgbClr val="FF0000"/>
                </a:solidFill>
                <a:round/>
                <a:headEnd/>
                <a:tailEnd/>
              </a:ln>
              <a:solidFill>
                <a:srgbClr val="FF0000"/>
              </a:solidFill>
              <a:latin typeface="Times New Roman"/>
              <a:cs typeface="Times New Roman"/>
            </a:endParaRPr>
          </a:p>
        </p:txBody>
      </p:sp>
      <p:pic>
        <p:nvPicPr>
          <p:cNvPr id="47110" name="Picture 6" descr="lang hoa"/>
          <p:cNvPicPr>
            <a:picLocks noChangeAspect="1" noChangeArrowheads="1" noCrop="1"/>
          </p:cNvPicPr>
          <p:nvPr/>
        </p:nvPicPr>
        <p:blipFill>
          <a:blip r:embed="rId6"/>
          <a:srcRect/>
          <a:stretch>
            <a:fillRect/>
          </a:stretch>
        </p:blipFill>
        <p:spPr bwMode="auto">
          <a:xfrm>
            <a:off x="0" y="4724400"/>
            <a:ext cx="2133600" cy="2133600"/>
          </a:xfrm>
          <a:prstGeom prst="rect">
            <a:avLst/>
          </a:prstGeom>
          <a:noFill/>
          <a:ln w="9525">
            <a:noFill/>
            <a:miter lim="800000"/>
            <a:headEnd/>
            <a:tailEnd/>
          </a:ln>
        </p:spPr>
      </p:pic>
      <p:pic>
        <p:nvPicPr>
          <p:cNvPr id="47111" name="Picture 7" descr="lang hoa"/>
          <p:cNvPicPr>
            <a:picLocks noChangeAspect="1" noChangeArrowheads="1" noCrop="1"/>
          </p:cNvPicPr>
          <p:nvPr/>
        </p:nvPicPr>
        <p:blipFill>
          <a:blip r:embed="rId6"/>
          <a:srcRect/>
          <a:stretch>
            <a:fillRect/>
          </a:stretch>
        </p:blipFill>
        <p:spPr bwMode="auto">
          <a:xfrm>
            <a:off x="6553200" y="4724400"/>
            <a:ext cx="2133600" cy="2133600"/>
          </a:xfrm>
          <a:prstGeom prst="rect">
            <a:avLst/>
          </a:prstGeom>
          <a:noFill/>
          <a:ln w="9525">
            <a:noFill/>
            <a:miter lim="800000"/>
            <a:headEnd/>
            <a:tailEnd/>
          </a:ln>
        </p:spPr>
      </p:pic>
      <p:pic>
        <p:nvPicPr>
          <p:cNvPr id="47112" name="Anh Ti Sun - Xuan Mai [NCT 07634103851321562500].mp3">
            <a:hlinkClick r:id="" action="ppaction://media"/>
          </p:cNvPr>
          <p:cNvPicPr>
            <a:picLocks noRot="1" noChangeAspect="1" noChangeArrowheads="1"/>
          </p:cNvPicPr>
          <p:nvPr>
            <a:audioFile r:link="rId1"/>
          </p:nvPr>
        </p:nvPicPr>
        <p:blipFill>
          <a:blip r:embed="rId7"/>
          <a:srcRect/>
          <a:stretch>
            <a:fillRect/>
          </a:stretch>
        </p:blipFill>
        <p:spPr bwMode="auto">
          <a:xfrm>
            <a:off x="3733800" y="6172200"/>
            <a:ext cx="304800" cy="304800"/>
          </a:xfrm>
          <a:prstGeom prst="rect">
            <a:avLst/>
          </a:prstGeom>
          <a:noFill/>
          <a:ln w="9525">
            <a:noFill/>
            <a:miter lim="800000"/>
            <a:headEnd/>
            <a:tailEnd/>
          </a:ln>
        </p:spPr>
      </p:pic>
      <p:pic>
        <p:nvPicPr>
          <p:cNvPr id="2" name="Duy Uyên - Bố Là Tất Cả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457200" y="381000"/>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7109"/>
                                        </p:tgtEl>
                                        <p:attrNameLst>
                                          <p:attrName>style.visibility</p:attrName>
                                        </p:attrNameLst>
                                      </p:cBhvr>
                                      <p:to>
                                        <p:strVal val="visible"/>
                                      </p:to>
                                    </p:set>
                                    <p:anim calcmode="lin" valueType="num">
                                      <p:cBhvr>
                                        <p:cTn id="7" dur="1000" fill="hold"/>
                                        <p:tgtEl>
                                          <p:spTgt spid="47109"/>
                                        </p:tgtEl>
                                        <p:attrNameLst>
                                          <p:attrName>ppt_x</p:attrName>
                                        </p:attrNameLst>
                                      </p:cBhvr>
                                      <p:tavLst>
                                        <p:tav tm="0">
                                          <p:val>
                                            <p:strVal val="#ppt_x-.2"/>
                                          </p:val>
                                        </p:tav>
                                        <p:tav tm="100000">
                                          <p:val>
                                            <p:strVal val="#ppt_x"/>
                                          </p:val>
                                        </p:tav>
                                      </p:tavLst>
                                    </p:anim>
                                    <p:anim calcmode="lin" valueType="num">
                                      <p:cBhvr>
                                        <p:cTn id="8" dur="1000" fill="hold"/>
                                        <p:tgtEl>
                                          <p:spTgt spid="47109"/>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9"/>
                                        </p:tgtEl>
                                      </p:cBhvr>
                                    </p:animEffect>
                                  </p:childTnLst>
                                </p:cTn>
                              </p:par>
                              <p:par>
                                <p:cTn id="10" presetID="21" presetClass="entr" presetSubtype="4" fill="hold" nodeType="withEffect">
                                  <p:stCondLst>
                                    <p:cond delay="0"/>
                                  </p:stCondLst>
                                  <p:childTnLst>
                                    <p:set>
                                      <p:cBhvr>
                                        <p:cTn id="11" dur="1" fill="hold">
                                          <p:stCondLst>
                                            <p:cond delay="0"/>
                                          </p:stCondLst>
                                        </p:cTn>
                                        <p:tgtEl>
                                          <p:spTgt spid="47110"/>
                                        </p:tgtEl>
                                        <p:attrNameLst>
                                          <p:attrName>style.visibility</p:attrName>
                                        </p:attrNameLst>
                                      </p:cBhvr>
                                      <p:to>
                                        <p:strVal val="visible"/>
                                      </p:to>
                                    </p:set>
                                    <p:animEffect transition="in" filter="wheel(4)">
                                      <p:cBhvr>
                                        <p:cTn id="12" dur="2000"/>
                                        <p:tgtEl>
                                          <p:spTgt spid="47110"/>
                                        </p:tgtEl>
                                      </p:cBhvr>
                                    </p:animEffect>
                                  </p:childTnLst>
                                </p:cTn>
                              </p:par>
                              <p:par>
                                <p:cTn id="13" presetID="21" presetClass="entr" presetSubtype="4" fill="hold" nodeType="withEffect">
                                  <p:stCondLst>
                                    <p:cond delay="0"/>
                                  </p:stCondLst>
                                  <p:childTnLst>
                                    <p:set>
                                      <p:cBhvr>
                                        <p:cTn id="14" dur="1" fill="hold">
                                          <p:stCondLst>
                                            <p:cond delay="0"/>
                                          </p:stCondLst>
                                        </p:cTn>
                                        <p:tgtEl>
                                          <p:spTgt spid="47111"/>
                                        </p:tgtEl>
                                        <p:attrNameLst>
                                          <p:attrName>style.visibility</p:attrName>
                                        </p:attrNameLst>
                                      </p:cBhvr>
                                      <p:to>
                                        <p:strVal val="visible"/>
                                      </p:to>
                                    </p:set>
                                    <p:animEffect transition="in" filter="wheel(4)">
                                      <p:cBhvr>
                                        <p:cTn id="15" dur="20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47112"/>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92188" fill="hold"/>
                                        <p:tgtEl>
                                          <p:spTgt spid="47112"/>
                                        </p:tgtEl>
                                      </p:cBhvr>
                                    </p:cmd>
                                  </p:childTnLst>
                                </p:cTn>
                              </p:par>
                            </p:childTnLst>
                          </p:cTn>
                        </p:par>
                      </p:childTnLst>
                    </p:cTn>
                  </p:par>
                </p:childTnLst>
              </p:cTn>
              <p:nextCondLst>
                <p:cond evt="onClick" delay="0">
                  <p:tgtEl>
                    <p:spTgt spid="47112"/>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47112"/>
                </p:tgtEl>
              </p:cMediaNode>
            </p:audi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96568" fill="hold"/>
                                        <p:tgtEl>
                                          <p:spTgt spid="2"/>
                                        </p:tgtEl>
                                      </p:cBhvr>
                                    </p:cmd>
                                  </p:childTnLst>
                                </p:cTn>
                              </p:par>
                            </p:childTnLst>
                          </p:cTn>
                        </p:par>
                      </p:childTnLst>
                    </p:cTn>
                  </p:par>
                </p:childTnLst>
              </p:cTn>
              <p:nextCondLst>
                <p:cond evt="onClick" delay="0">
                  <p:tgtEl>
                    <p:spTgt spid="2"/>
                  </p:tgtEl>
                </p:cond>
              </p:nextCondLst>
            </p:seq>
            <p:audio>
              <p:cMediaNode vol="80000">
                <p:cTn id="27" fill="hold" display="0">
                  <p:stCondLst>
                    <p:cond delay="indefinite"/>
                  </p:stCondLst>
                  <p:endCondLst>
                    <p:cond evt="onStopAudio" delay="0">
                      <p:tgtEl>
                        <p:sldTgt/>
                      </p:tgtEl>
                    </p:cond>
                  </p:endCondLst>
                </p:cTn>
                <p:tgtEl>
                  <p:spTgt spid="2"/>
                </p:tgtEl>
              </p:cMediaNode>
            </p:audio>
          </p:childTnLst>
        </p:cTn>
      </p:par>
    </p:tnLst>
    <p:bldLst>
      <p:bldP spid="4710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762000" y="1447800"/>
            <a:ext cx="7162800" cy="3293209"/>
          </a:xfrm>
          <a:prstGeom prst="rect">
            <a:avLst/>
          </a:prstGeom>
        </p:spPr>
        <p:txBody>
          <a:bodyPr wrap="square">
            <a:spAutoFit/>
          </a:bodyPr>
          <a:lstStyle/>
          <a:p>
            <a:pPr>
              <a:spcBef>
                <a:spcPct val="50000"/>
              </a:spcBef>
              <a:buFont typeface="Arial" pitchFamily="34" charset="0"/>
              <a:buChar char="•"/>
            </a:pPr>
            <a:r>
              <a:rPr lang="en-US" sz="3200" b="1" dirty="0" err="1">
                <a:latin typeface="Times New Roman" pitchFamily="18" charset="0"/>
                <a:cs typeface="Times New Roman" pitchFamily="18" charset="0"/>
              </a:rPr>
              <a:t>Ôn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lại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chữ</a:t>
            </a:r>
            <a:r>
              <a:rPr lang="en-US" sz="3200" b="1" dirty="0">
                <a:latin typeface="Times New Roman" pitchFamily="18" charset="0"/>
                <a:cs typeface="Times New Roman" pitchFamily="18" charset="0"/>
              </a:rPr>
              <a:t> a, ă, â </a:t>
            </a:r>
            <a:r>
              <a:rPr lang="en-US" sz="3200" b="1" dirty="0" err="1">
                <a:latin typeface="Times New Roman" pitchFamily="18" charset="0"/>
                <a:cs typeface="Times New Roman" pitchFamily="18" charset="0"/>
              </a:rPr>
              <a:t>đã</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học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trong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bài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đồng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dao</a:t>
            </a:r>
            <a:r>
              <a:rPr lang="en-US" sz="3200" b="1" dirty="0">
                <a:latin typeface="Times New Roman" pitchFamily="18" charset="0"/>
                <a:cs typeface="Times New Roman" pitchFamily="18" charset="0"/>
              </a:rPr>
              <a:t>, c</a:t>
            </a:r>
            <a:r>
              <a:rPr lang="vi-VN" sz="3200" b="1" dirty="0">
                <a:latin typeface="Times New Roman" pitchFamily="18" charset="0"/>
                <a:cs typeface="Times New Roman" pitchFamily="18" charset="0"/>
              </a:rPr>
              <a:t>ô cho trẻ nhận biết và phát âm a,ă,â qua bài đồng dao trên màn hình.</a:t>
            </a:r>
            <a:r>
              <a:rPr lang="en-US" sz="3200" b="1" dirty="0">
                <a:latin typeface="Times New Roman" pitchFamily="18" charset="0"/>
                <a:cs typeface="Times New Roman" pitchFamily="18" charset="0"/>
              </a:rPr>
              <a:t/>
            </a:r>
            <a:br>
              <a:rPr lang="en-US" sz="3200" b="1" dirty="0">
                <a:latin typeface="Times New Roman" pitchFamily="18" charset="0"/>
                <a:cs typeface="Times New Roman" pitchFamily="18" charset="0"/>
              </a:rPr>
            </a:br>
            <a:endParaRPr lang="en-US" sz="3200" b="1" dirty="0">
              <a:latin typeface="Times New Roman" pitchFamily="18" charset="0"/>
              <a:cs typeface="Times New Roman" pitchFamily="18" charset="0"/>
            </a:endParaRPr>
          </a:p>
          <a:p>
            <a:pPr>
              <a:spcBef>
                <a:spcPct val="50000"/>
              </a:spcBef>
              <a:buFont typeface="Arial" pitchFamily="34" charset="0"/>
              <a:buChar char="•"/>
            </a:pPr>
            <a:r>
              <a:rPr lang="en-US" sz="3200" b="1" dirty="0" err="1">
                <a:latin typeface="Times New Roman" pitchFamily="18" charset="0"/>
                <a:cs typeface="Times New Roman" pitchFamily="18" charset="0"/>
              </a:rPr>
              <a:t>Hỏi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trẻ</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và</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giới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thiệu</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chữ</a:t>
            </a:r>
            <a:r>
              <a:rPr lang="en-US" sz="3200" b="1" dirty="0">
                <a:latin typeface="Times New Roman" pitchFamily="18" charset="0"/>
                <a:cs typeface="Times New Roman" pitchFamily="18" charset="0"/>
              </a:rPr>
              <a:t> a, ă, â </a:t>
            </a:r>
            <a:r>
              <a:rPr lang="en-US" sz="3200" b="1" dirty="0" err="1">
                <a:latin typeface="Times New Roman" pitchFamily="18" charset="0"/>
                <a:cs typeface="Times New Roman" pitchFamily="18" charset="0"/>
              </a:rPr>
              <a:t>cho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trẻ</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phát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âm</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lại</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31167288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04800"/>
            <a:ext cx="7924800" cy="5638800"/>
          </a:xfrm>
        </p:spPr>
        <p:txBody>
          <a:bodyPr>
            <a:normAutofit lnSpcReduction="10000"/>
          </a:bodyPr>
          <a:lstStyle/>
          <a:p>
            <a:pPr algn="ctr">
              <a:buNone/>
            </a:pPr>
            <a:r>
              <a:rPr lang="en-US" sz="3600" b="1" dirty="0" err="1" smtClean="0">
                <a:solidFill>
                  <a:srgbClr val="002060"/>
                </a:solidFill>
                <a:latin typeface="Times New Roman" pitchFamily="18" charset="0"/>
                <a:cs typeface="Times New Roman" pitchFamily="18" charset="0"/>
              </a:rPr>
              <a:t>Đồng</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dao</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cái</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Bống</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là</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cái</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Bống</a:t>
            </a:r>
            <a:r>
              <a:rPr lang="en-US" sz="3600" b="1" dirty="0" smtClean="0">
                <a:solidFill>
                  <a:srgbClr val="002060"/>
                </a:solidFill>
                <a:latin typeface="Times New Roman" pitchFamily="18" charset="0"/>
                <a:cs typeface="Times New Roman" pitchFamily="18" charset="0"/>
              </a:rPr>
              <a:t> Bang</a:t>
            </a:r>
          </a:p>
          <a:p>
            <a:pPr algn="ctr">
              <a:buNone/>
            </a:pP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lµ </a:t>
            </a: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KhÐo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s¶y</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khÐo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sµng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cho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mÑ</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nÊu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c¬m</a:t>
            </a:r>
            <a:endParaRPr lang="en-US" dirty="0" smtClean="0">
              <a:solidFill>
                <a:srgbClr val="002060"/>
              </a:solidFill>
              <a:latin typeface=".VnAvant" pitchFamily="34" charset="0"/>
            </a:endParaRPr>
          </a:p>
          <a:p>
            <a:pPr algn="ctr">
              <a:buNone/>
            </a:pPr>
            <a:r>
              <a:rPr lang="en-US" b="1" dirty="0" smtClean="0">
                <a:solidFill>
                  <a:srgbClr val="002060"/>
                </a:solidFill>
                <a:latin typeface=".VnAvant" pitchFamily="34" charset="0"/>
              </a:rPr>
              <a:t>MÑ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chî</a:t>
            </a:r>
            <a:r>
              <a:rPr lang="en-US" b="1" dirty="0" smtClean="0">
                <a:solidFill>
                  <a:srgbClr val="002060"/>
                </a:solidFill>
                <a:latin typeface=".VnAvant" pitchFamily="34" charset="0"/>
              </a:rPr>
              <a:t> ®­</a:t>
            </a:r>
            <a:r>
              <a:rPr lang="en-US" sz="4000" b="1" dirty="0" err="1">
                <a:solidFill>
                  <a:srgbClr val="002060"/>
                </a:solidFill>
                <a:latin typeface=".VnAvant" pitchFamily="34" charset="0"/>
              </a:rPr>
              <a:t>ư</a:t>
            </a:r>
            <a:r>
              <a:rPr lang="en-US" b="1" dirty="0" err="1" smtClean="0">
                <a:solidFill>
                  <a:srgbClr val="002060"/>
                </a:solidFill>
                <a:latin typeface=".VnAvant" pitchFamily="34" charset="0"/>
              </a:rPr>
              <a:t>êng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tr¬n</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ra</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g¸nh</a:t>
            </a:r>
            <a:r>
              <a:rPr lang="en-US" b="1" dirty="0" smtClean="0">
                <a:solidFill>
                  <a:srgbClr val="002060"/>
                </a:solidFill>
                <a:latin typeface=".VnAvant" pitchFamily="34" charset="0"/>
              </a:rPr>
              <a:t> ®ì ch¹y </a:t>
            </a:r>
            <a:r>
              <a:rPr lang="en-US" b="1" dirty="0" err="1" smtClean="0">
                <a:solidFill>
                  <a:srgbClr val="002060"/>
                </a:solidFill>
                <a:latin typeface=".VnAvant" pitchFamily="34" charset="0"/>
              </a:rPr>
              <a:t>c¬n</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m­</a:t>
            </a:r>
            <a:r>
              <a:rPr lang="en-US" sz="4000" b="1" dirty="0" err="1" smtClean="0">
                <a:solidFill>
                  <a:srgbClr val="002060"/>
                </a:solidFill>
                <a:latin typeface=".VnAvant" pitchFamily="34" charset="0"/>
              </a:rPr>
              <a:t>ư</a:t>
            </a:r>
            <a:r>
              <a:rPr lang="en-US" b="1" dirty="0" err="1" smtClean="0">
                <a:solidFill>
                  <a:srgbClr val="002060"/>
                </a:solidFill>
                <a:latin typeface=".VnAvant" pitchFamily="34" charset="0"/>
              </a:rPr>
              <a:t>a</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rßng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lµ </a:t>
            </a: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Bang</a:t>
            </a:r>
            <a:endParaRPr lang="en-US" dirty="0" smtClean="0">
              <a:solidFill>
                <a:srgbClr val="002060"/>
              </a:solidFill>
              <a:latin typeface=".VnAvant" pitchFamily="34" charset="0"/>
            </a:endParaRPr>
          </a:p>
          <a:p>
            <a:pPr algn="ctr">
              <a:buNone/>
            </a:pPr>
            <a:r>
              <a:rPr lang="en-US" b="1" dirty="0" smtClean="0">
                <a:solidFill>
                  <a:srgbClr val="002060"/>
                </a:solidFill>
                <a:latin typeface=".VnAvant" pitchFamily="34" charset="0"/>
              </a:rPr>
              <a:t>MÑ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yªu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cµng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lµm</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th</a:t>
            </a:r>
            <a:r>
              <a:rPr lang="en-US" b="1" dirty="0" smtClean="0">
                <a:solidFill>
                  <a:srgbClr val="002060"/>
                </a:solidFill>
                <a:latin typeface=".VnAvant" pitchFamily="34" charset="0"/>
              </a:rPr>
              <a:t>¬</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lµ </a:t>
            </a:r>
            <a:r>
              <a:rPr lang="en-US" b="1" dirty="0" err="1" smtClean="0">
                <a:solidFill>
                  <a:srgbClr val="002060"/>
                </a:solidFill>
                <a:latin typeface=".VnAvant" pitchFamily="34" charset="0"/>
              </a:rPr>
              <a:t>c¸i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Thæi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c¬m</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nÊu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a:t>
            </a:r>
            <a:r>
              <a:rPr lang="en-US" sz="4000" b="1" dirty="0" err="1" smtClean="0">
                <a:solidFill>
                  <a:srgbClr val="002060"/>
                </a:solidFill>
                <a:latin typeface=".VnAvant" pitchFamily="34" charset="0"/>
              </a:rPr>
              <a:t>ư</a:t>
            </a:r>
            <a:r>
              <a:rPr lang="en-US" b="1" dirty="0" err="1" smtClean="0">
                <a:solidFill>
                  <a:srgbClr val="002060"/>
                </a:solidFill>
                <a:latin typeface=".VnAvant" pitchFamily="34" charset="0"/>
              </a:rPr>
              <a:t>­íc</a:t>
            </a:r>
            <a:r>
              <a:rPr lang="en-US" b="1" dirty="0" smtClean="0">
                <a:solidFill>
                  <a:srgbClr val="002060"/>
                </a:solidFill>
                <a:latin typeface=".VnAvant" pitchFamily="34" charset="0"/>
              </a:rPr>
              <a:t> c¶ </a:t>
            </a:r>
            <a:r>
              <a:rPr lang="en-US" b="1" dirty="0" err="1" smtClean="0">
                <a:solidFill>
                  <a:srgbClr val="002060"/>
                </a:solidFill>
                <a:latin typeface=".VnAvant" pitchFamily="34" charset="0"/>
              </a:rPr>
              <a:t>lµng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cïng</a:t>
            </a:r>
            <a:r>
              <a:rPr lang="en-US" b="1" dirty="0" smtClean="0">
                <a:solidFill>
                  <a:srgbClr val="002060"/>
                </a:solidFill>
                <a:latin typeface=".VnAvant" pitchFamily="34" charset="0"/>
              </a:rPr>
              <a:t> </a:t>
            </a:r>
            <a:r>
              <a:rPr lang="en-US" sz="3600" b="1" dirty="0" err="1">
                <a:solidFill>
                  <a:srgbClr val="002060"/>
                </a:solidFill>
                <a:latin typeface=".VnAvant" pitchFamily="34" charset="0"/>
              </a:rPr>
              <a:t>ă</a:t>
            </a:r>
            <a:r>
              <a:rPr lang="en-US" b="1" dirty="0" err="1" smtClean="0">
                <a:solidFill>
                  <a:srgbClr val="002060"/>
                </a:solidFill>
                <a:latin typeface=".VnAvant" pitchFamily="34" charset="0"/>
              </a:rPr>
              <a:t>n</a:t>
            </a:r>
            <a:endParaRPr lang="en-US" dirty="0" smtClean="0">
              <a:solidFill>
                <a:srgbClr val="002060"/>
              </a:solidFill>
              <a:latin typeface=".VnAvant" pitchFamily="34" charset="0"/>
            </a:endParaRPr>
          </a:p>
          <a:p>
            <a:pPr algn="ctr">
              <a:buNone/>
            </a:pPr>
            <a:endParaRPr lang="en-US" dirty="0">
              <a:solidFill>
                <a:srgbClr val="002060"/>
              </a:solidFill>
              <a:latin typeface=".VnAvant"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257800"/>
          </a:xfrm>
        </p:spPr>
        <p:txBody>
          <a:bodyPr>
            <a:normAutofit lnSpcReduction="10000"/>
          </a:bodyPr>
          <a:lstStyle/>
          <a:p>
            <a:pPr algn="ctr">
              <a:buNone/>
            </a:pPr>
            <a:r>
              <a:rPr lang="en-US" sz="3600" b="1" dirty="0" err="1" smtClean="0">
                <a:solidFill>
                  <a:srgbClr val="002060"/>
                </a:solidFill>
                <a:latin typeface="Times New Roman" pitchFamily="18" charset="0"/>
                <a:cs typeface="Times New Roman" pitchFamily="18" charset="0"/>
              </a:rPr>
              <a:t>Đồng</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dao</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cái</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Bống</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là</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cái</a:t>
            </a:r>
            <a:r>
              <a:rPr lang="en-US" sz="3600" b="1" dirty="0" smtClean="0">
                <a:solidFill>
                  <a:srgbClr val="002060"/>
                </a:solidFill>
                <a:latin typeface="Times New Roman" pitchFamily="18" charset="0"/>
                <a:cs typeface="Times New Roman" pitchFamily="18" charset="0"/>
              </a:rPr>
              <a:t> </a:t>
            </a:r>
            <a:r>
              <a:rPr lang="en-US" sz="3600" b="1" dirty="0" err="1" smtClean="0">
                <a:solidFill>
                  <a:srgbClr val="002060"/>
                </a:solidFill>
                <a:latin typeface="Times New Roman" pitchFamily="18" charset="0"/>
                <a:cs typeface="Times New Roman" pitchFamily="18" charset="0"/>
              </a:rPr>
              <a:t>Bống</a:t>
            </a:r>
            <a:r>
              <a:rPr lang="en-US" sz="3600" b="1" dirty="0" smtClean="0">
                <a:solidFill>
                  <a:srgbClr val="002060"/>
                </a:solidFill>
                <a:latin typeface="Times New Roman" pitchFamily="18" charset="0"/>
                <a:cs typeface="Times New Roman" pitchFamily="18" charset="0"/>
              </a:rPr>
              <a:t> Bang</a:t>
            </a:r>
          </a:p>
          <a:p>
            <a:pPr algn="ctr">
              <a:buNone/>
            </a:pP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a:t>
            </a:r>
            <a:r>
              <a:rPr lang="en-US" b="1" dirty="0" smtClean="0">
                <a:solidFill>
                  <a:srgbClr val="FF0000"/>
                </a:solidFill>
                <a:latin typeface=".VnAvant" pitchFamily="34" charset="0"/>
              </a:rPr>
              <a:t>µ</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t>
            </a:r>
            <a:r>
              <a:rPr lang="en-US" b="1" dirty="0" smtClean="0">
                <a:solidFill>
                  <a:srgbClr val="FF0000"/>
                </a:solidFill>
                <a:latin typeface=".VnAvant" pitchFamily="34" charset="0"/>
              </a:rPr>
              <a:t>a</a:t>
            </a:r>
            <a:r>
              <a:rPr lang="en-US" b="1" dirty="0" smtClean="0">
                <a:solidFill>
                  <a:srgbClr val="002060"/>
                </a:solidFill>
                <a:latin typeface=".VnAvant" pitchFamily="34" charset="0"/>
              </a:rPr>
              <a:t>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KhÐo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s</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y</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khÐo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s</a:t>
            </a:r>
            <a:r>
              <a:rPr lang="en-US" b="1" dirty="0" err="1" smtClean="0">
                <a:solidFill>
                  <a:srgbClr val="FF0000"/>
                </a:solidFill>
                <a:latin typeface=".VnAvant" pitchFamily="34" charset="0"/>
              </a:rPr>
              <a:t>µ</a:t>
            </a:r>
            <a:r>
              <a:rPr lang="en-US" b="1" dirty="0" err="1" smtClean="0">
                <a:solidFill>
                  <a:srgbClr val="002060"/>
                </a:solidFill>
                <a:latin typeface=".VnAvant" pitchFamily="34" charset="0"/>
              </a:rPr>
              <a:t>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cho</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mÑ</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a:t>
            </a:r>
            <a:r>
              <a:rPr lang="en-US" b="1" dirty="0" err="1" smtClean="0">
                <a:solidFill>
                  <a:srgbClr val="FF0000"/>
                </a:solidFill>
                <a:latin typeface=".VnAvant" pitchFamily="34" charset="0"/>
              </a:rPr>
              <a:t>Ê</a:t>
            </a:r>
            <a:r>
              <a:rPr lang="en-US" b="1" dirty="0" err="1" smtClean="0">
                <a:solidFill>
                  <a:srgbClr val="002060"/>
                </a:solidFill>
                <a:latin typeface=".VnAvant" pitchFamily="34" charset="0"/>
              </a:rPr>
              <a:t>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c¬m</a:t>
            </a:r>
            <a:endParaRPr lang="en-US" dirty="0" smtClean="0">
              <a:solidFill>
                <a:srgbClr val="002060"/>
              </a:solidFill>
              <a:latin typeface=".VnAvant" pitchFamily="34" charset="0"/>
            </a:endParaRPr>
          </a:p>
          <a:p>
            <a:pPr algn="ctr">
              <a:buNone/>
            </a:pPr>
            <a:r>
              <a:rPr lang="en-US" b="1" dirty="0" smtClean="0">
                <a:solidFill>
                  <a:srgbClr val="002060"/>
                </a:solidFill>
                <a:latin typeface=".VnAvant" pitchFamily="34" charset="0"/>
              </a:rPr>
              <a:t>MÑ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chî</a:t>
            </a:r>
            <a:r>
              <a:rPr lang="en-US" b="1" dirty="0" smtClean="0">
                <a:solidFill>
                  <a:srgbClr val="002060"/>
                </a:solidFill>
                <a:latin typeface=".VnAvant" pitchFamily="34" charset="0"/>
              </a:rPr>
              <a:t> ®</a:t>
            </a:r>
            <a:r>
              <a:rPr lang="en-US" sz="3600" b="1" dirty="0" err="1">
                <a:solidFill>
                  <a:srgbClr val="002060"/>
                </a:solidFill>
                <a:latin typeface=".VnAvant" pitchFamily="34" charset="0"/>
              </a:rPr>
              <a:t>ư</a:t>
            </a:r>
            <a:r>
              <a:rPr lang="en-US" b="1" dirty="0" err="1" smtClean="0">
                <a:solidFill>
                  <a:srgbClr val="002060"/>
                </a:solidFill>
                <a:latin typeface=".VnAvant" pitchFamily="34" charset="0"/>
              </a:rPr>
              <a:t>­êng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tr¬n</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r</a:t>
            </a:r>
            <a:r>
              <a:rPr lang="en-US" b="1" dirty="0" err="1" smtClean="0">
                <a:solidFill>
                  <a:srgbClr val="FF0000"/>
                </a:solidFill>
                <a:latin typeface=".VnAvant" pitchFamily="34" charset="0"/>
              </a:rPr>
              <a:t>a</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g</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nh</a:t>
            </a:r>
            <a:r>
              <a:rPr lang="en-US" b="1" dirty="0" smtClean="0">
                <a:solidFill>
                  <a:srgbClr val="002060"/>
                </a:solidFill>
                <a:latin typeface=".VnAvant" pitchFamily="34" charset="0"/>
              </a:rPr>
              <a:t> ®ì ch</a:t>
            </a:r>
            <a:r>
              <a:rPr lang="en-US" b="1" dirty="0" smtClean="0">
                <a:solidFill>
                  <a:srgbClr val="FF0000"/>
                </a:solidFill>
                <a:latin typeface=".VnAvant" pitchFamily="34" charset="0"/>
              </a:rPr>
              <a:t>¹</a:t>
            </a:r>
            <a:r>
              <a:rPr lang="en-US" b="1" dirty="0" smtClean="0">
                <a:solidFill>
                  <a:srgbClr val="002060"/>
                </a:solidFill>
                <a:latin typeface=".VnAvant" pitchFamily="34" charset="0"/>
              </a:rPr>
              <a:t>y </a:t>
            </a:r>
            <a:r>
              <a:rPr lang="en-US" b="1" dirty="0" err="1" smtClean="0">
                <a:solidFill>
                  <a:srgbClr val="002060"/>
                </a:solidFill>
                <a:latin typeface=".VnAvant" pitchFamily="34" charset="0"/>
              </a:rPr>
              <a:t>c¬n</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m</a:t>
            </a:r>
            <a:r>
              <a:rPr lang="en-US" sz="3600" b="1" dirty="0" err="1" smtClean="0">
                <a:solidFill>
                  <a:srgbClr val="002060"/>
                </a:solidFill>
                <a:latin typeface=".VnAvant" pitchFamily="34" charset="0"/>
              </a:rPr>
              <a:t>ư</a:t>
            </a:r>
            <a:r>
              <a:rPr lang="en-US" b="1" dirty="0" err="1" smtClean="0">
                <a:solidFill>
                  <a:srgbClr val="002060"/>
                </a:solidFill>
                <a:latin typeface=".VnAvant" pitchFamily="34" charset="0"/>
              </a:rPr>
              <a:t>­a</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rßng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lµ </a:t>
            </a: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t>
            </a:r>
            <a:r>
              <a:rPr lang="en-US" b="1" dirty="0" smtClean="0">
                <a:solidFill>
                  <a:srgbClr val="FF0000"/>
                </a:solidFill>
                <a:latin typeface=".VnAvant" pitchFamily="34" charset="0"/>
              </a:rPr>
              <a:t>a</a:t>
            </a:r>
            <a:r>
              <a:rPr lang="en-US" b="1" dirty="0" smtClean="0">
                <a:solidFill>
                  <a:srgbClr val="002060"/>
                </a:solidFill>
                <a:latin typeface=".VnAvant" pitchFamily="34" charset="0"/>
              </a:rPr>
              <a:t>ng</a:t>
            </a:r>
            <a:endParaRPr lang="en-US" dirty="0" smtClean="0">
              <a:solidFill>
                <a:srgbClr val="002060"/>
              </a:solidFill>
              <a:latin typeface=".VnAvant" pitchFamily="34" charset="0"/>
            </a:endParaRPr>
          </a:p>
          <a:p>
            <a:pPr algn="ctr">
              <a:buNone/>
            </a:pPr>
            <a:r>
              <a:rPr lang="en-US" b="1" dirty="0" smtClean="0">
                <a:solidFill>
                  <a:srgbClr val="002060"/>
                </a:solidFill>
                <a:latin typeface=".VnAvant" pitchFamily="34" charset="0"/>
              </a:rPr>
              <a:t>MÑ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yªu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µ</a:t>
            </a:r>
            <a:r>
              <a:rPr lang="en-US" b="1" dirty="0" err="1" smtClean="0">
                <a:solidFill>
                  <a:srgbClr val="002060"/>
                </a:solidFill>
                <a:latin typeface=".VnAvant" pitchFamily="34" charset="0"/>
              </a:rPr>
              <a:t>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l</a:t>
            </a:r>
            <a:r>
              <a:rPr lang="en-US" b="1" dirty="0" err="1" smtClean="0">
                <a:solidFill>
                  <a:srgbClr val="FF0000"/>
                </a:solidFill>
                <a:latin typeface=".VnAvant" pitchFamily="34" charset="0"/>
              </a:rPr>
              <a:t>µ</a:t>
            </a:r>
            <a:r>
              <a:rPr lang="en-US" b="1" dirty="0" err="1" smtClean="0">
                <a:solidFill>
                  <a:srgbClr val="002060"/>
                </a:solidFill>
                <a:latin typeface=".VnAvant" pitchFamily="34" charset="0"/>
              </a:rPr>
              <a:t>m</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th</a:t>
            </a:r>
            <a:r>
              <a:rPr lang="en-US" b="1" dirty="0" smtClean="0">
                <a:solidFill>
                  <a:srgbClr val="002060"/>
                </a:solidFill>
                <a:latin typeface=".VnAvant" pitchFamily="34" charset="0"/>
              </a:rPr>
              <a:t>¬</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l</a:t>
            </a:r>
            <a:r>
              <a:rPr lang="en-US" b="1" dirty="0" smtClean="0">
                <a:solidFill>
                  <a:srgbClr val="FF0000"/>
                </a:solidFill>
                <a:latin typeface=".VnAvant" pitchFamily="34" charset="0"/>
              </a:rPr>
              <a:t>µ</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a:t>
            </a:r>
            <a:r>
              <a:rPr lang="en-US" b="1" dirty="0" err="1" smtClean="0">
                <a:solidFill>
                  <a:srgbClr val="FF0000"/>
                </a:solidFill>
                <a:latin typeface=".VnAvant" pitchFamily="34" charset="0"/>
              </a:rPr>
              <a:t>¸</a:t>
            </a:r>
            <a:r>
              <a:rPr lang="en-US" b="1" dirty="0" err="1" smtClean="0">
                <a:solidFill>
                  <a:srgbClr val="002060"/>
                </a:solidFill>
                <a:latin typeface=".VnAvant" pitchFamily="34" charset="0"/>
              </a:rPr>
              <a:t>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Bèng</a:t>
            </a:r>
            <a:r>
              <a:rPr lang="en-US" b="1" dirty="0" smtClean="0">
                <a:solidFill>
                  <a:srgbClr val="002060"/>
                </a:solidFill>
                <a:latin typeface=".VnAvant" pitchFamily="34" charset="0"/>
              </a:rPr>
              <a:t> B</a:t>
            </a:r>
            <a:r>
              <a:rPr lang="en-US" b="1" dirty="0" smtClean="0">
                <a:solidFill>
                  <a:srgbClr val="FF0000"/>
                </a:solidFill>
                <a:latin typeface=".VnAvant" pitchFamily="34" charset="0"/>
              </a:rPr>
              <a:t>a</a:t>
            </a:r>
            <a:r>
              <a:rPr lang="en-US" b="1" dirty="0" smtClean="0">
                <a:solidFill>
                  <a:srgbClr val="002060"/>
                </a:solidFill>
                <a:latin typeface=".VnAvant" pitchFamily="34" charset="0"/>
              </a:rPr>
              <a:t>ng</a:t>
            </a:r>
            <a:endParaRPr lang="en-US" dirty="0" smtClean="0">
              <a:solidFill>
                <a:srgbClr val="002060"/>
              </a:solidFill>
              <a:latin typeface=".VnAvant" pitchFamily="34" charset="0"/>
            </a:endParaRPr>
          </a:p>
          <a:p>
            <a:pPr algn="ctr">
              <a:buNone/>
            </a:pPr>
            <a:r>
              <a:rPr lang="en-US" b="1" dirty="0" err="1" smtClean="0">
                <a:solidFill>
                  <a:srgbClr val="002060"/>
                </a:solidFill>
                <a:latin typeface=".VnAvant" pitchFamily="34" charset="0"/>
              </a:rPr>
              <a:t>Thæi</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c¬m</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a:t>
            </a:r>
            <a:r>
              <a:rPr lang="en-US" b="1" dirty="0" err="1" smtClean="0">
                <a:solidFill>
                  <a:srgbClr val="FF0000"/>
                </a:solidFill>
                <a:latin typeface=".VnAvant" pitchFamily="34" charset="0"/>
              </a:rPr>
              <a:t>Ê</a:t>
            </a:r>
            <a:r>
              <a:rPr lang="en-US" b="1" dirty="0" err="1" smtClean="0">
                <a:solidFill>
                  <a:srgbClr val="002060"/>
                </a:solidFill>
                <a:latin typeface=".VnAvant" pitchFamily="34" charset="0"/>
              </a:rPr>
              <a:t>u</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n­</a:t>
            </a:r>
            <a:r>
              <a:rPr lang="en-US" sz="4000" b="1" dirty="0" err="1" smtClean="0">
                <a:solidFill>
                  <a:srgbClr val="002060"/>
                </a:solidFill>
                <a:latin typeface=".VnAvant" pitchFamily="34" charset="0"/>
              </a:rPr>
              <a:t>ư</a:t>
            </a:r>
            <a:r>
              <a:rPr lang="en-US" b="1" dirty="0" err="1" smtClean="0">
                <a:solidFill>
                  <a:srgbClr val="002060"/>
                </a:solidFill>
                <a:latin typeface=".VnAvant" pitchFamily="34" charset="0"/>
              </a:rPr>
              <a:t>íc</a:t>
            </a:r>
            <a:r>
              <a:rPr lang="en-US" b="1" dirty="0" smtClean="0">
                <a:solidFill>
                  <a:srgbClr val="002060"/>
                </a:solidFill>
                <a:latin typeface=".VnAvant" pitchFamily="34" charset="0"/>
              </a:rPr>
              <a:t> c</a:t>
            </a:r>
            <a:r>
              <a:rPr lang="en-US" b="1" dirty="0" smtClean="0">
                <a:solidFill>
                  <a:srgbClr val="FF0000"/>
                </a:solidFill>
                <a:latin typeface=".VnAvant" pitchFamily="34" charset="0"/>
              </a:rPr>
              <a:t>¶</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l</a:t>
            </a:r>
            <a:r>
              <a:rPr lang="en-US" b="1" dirty="0" err="1" smtClean="0">
                <a:solidFill>
                  <a:srgbClr val="FF0000"/>
                </a:solidFill>
                <a:latin typeface=".VnAvant" pitchFamily="34" charset="0"/>
              </a:rPr>
              <a:t>µ</a:t>
            </a:r>
            <a:r>
              <a:rPr lang="en-US" b="1" dirty="0" err="1" smtClean="0">
                <a:solidFill>
                  <a:srgbClr val="002060"/>
                </a:solidFill>
                <a:latin typeface=".VnAvant" pitchFamily="34" charset="0"/>
              </a:rPr>
              <a:t>ng</a:t>
            </a:r>
            <a:r>
              <a:rPr lang="en-US" b="1" dirty="0" smtClean="0">
                <a:solidFill>
                  <a:srgbClr val="002060"/>
                </a:solidFill>
                <a:latin typeface=".VnAvant" pitchFamily="34" charset="0"/>
              </a:rPr>
              <a:t> </a:t>
            </a:r>
            <a:r>
              <a:rPr lang="en-US" b="1" dirty="0" err="1" smtClean="0">
                <a:solidFill>
                  <a:srgbClr val="002060"/>
                </a:solidFill>
                <a:latin typeface=".VnAvant" pitchFamily="34" charset="0"/>
              </a:rPr>
              <a:t>cïng</a:t>
            </a:r>
            <a:r>
              <a:rPr lang="en-US" b="1" dirty="0" smtClean="0">
                <a:solidFill>
                  <a:srgbClr val="002060"/>
                </a:solidFill>
                <a:latin typeface=".VnAvant" pitchFamily="34" charset="0"/>
              </a:rPr>
              <a:t> </a:t>
            </a:r>
            <a:r>
              <a:rPr lang="en-US" sz="3600" b="1" dirty="0" err="1">
                <a:solidFill>
                  <a:srgbClr val="FF0000"/>
                </a:solidFill>
                <a:latin typeface=".VnAvant" pitchFamily="34" charset="0"/>
              </a:rPr>
              <a:t>ă</a:t>
            </a:r>
            <a:r>
              <a:rPr lang="en-US" b="1" dirty="0" err="1" smtClean="0">
                <a:solidFill>
                  <a:srgbClr val="002060"/>
                </a:solidFill>
                <a:latin typeface=".VnAvant" pitchFamily="34" charset="0"/>
              </a:rPr>
              <a:t>n</a:t>
            </a:r>
            <a:endParaRPr lang="en-US" dirty="0" smtClean="0">
              <a:solidFill>
                <a:srgbClr val="002060"/>
              </a:solidFill>
              <a:latin typeface=".VnAvant" pitchFamily="34" charset="0"/>
            </a:endParaRPr>
          </a:p>
          <a:p>
            <a:pPr algn="ctr">
              <a:buNone/>
            </a:pPr>
            <a:endParaRPr lang="en-US" dirty="0">
              <a:solidFill>
                <a:srgbClr val="002060"/>
              </a:solidFill>
              <a:latin typeface=".VnAvan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10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10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10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10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10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1000"/>
                                        <p:tgtEl>
                                          <p:spTgt spid="3">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1000"/>
                                        <p:tgtEl>
                                          <p:spTgt spid="3">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10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1"/>
          <p:cNvGrpSpPr>
            <a:grpSpLocks/>
          </p:cNvGrpSpPr>
          <p:nvPr/>
        </p:nvGrpSpPr>
        <p:grpSpPr bwMode="auto">
          <a:xfrm>
            <a:off x="0" y="0"/>
            <a:ext cx="9144000" cy="6858000"/>
            <a:chOff x="0" y="0"/>
            <a:chExt cx="5760" cy="4320"/>
          </a:xfrm>
        </p:grpSpPr>
        <p:grpSp>
          <p:nvGrpSpPr>
            <p:cNvPr id="7173" name="Group 12"/>
            <p:cNvGrpSpPr>
              <a:grpSpLocks/>
            </p:cNvGrpSpPr>
            <p:nvPr/>
          </p:nvGrpSpPr>
          <p:grpSpPr bwMode="auto">
            <a:xfrm>
              <a:off x="0" y="0"/>
              <a:ext cx="5760" cy="300"/>
              <a:chOff x="0" y="0"/>
              <a:chExt cx="5760" cy="492"/>
            </a:xfrm>
          </p:grpSpPr>
          <p:pic>
            <p:nvPicPr>
              <p:cNvPr id="7183" name="Picture 15"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74" name="Group 15"/>
            <p:cNvGrpSpPr>
              <a:grpSpLocks/>
            </p:cNvGrpSpPr>
            <p:nvPr/>
          </p:nvGrpSpPr>
          <p:grpSpPr bwMode="auto">
            <a:xfrm>
              <a:off x="0" y="4020"/>
              <a:ext cx="5760" cy="300"/>
              <a:chOff x="0" y="0"/>
              <a:chExt cx="5760" cy="492"/>
            </a:xfrm>
          </p:grpSpPr>
          <p:pic>
            <p:nvPicPr>
              <p:cNvPr id="7181" name="Picture 16"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7"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75" name="Group 18"/>
            <p:cNvGrpSpPr>
              <a:grpSpLocks/>
            </p:cNvGrpSpPr>
            <p:nvPr/>
          </p:nvGrpSpPr>
          <p:grpSpPr bwMode="auto">
            <a:xfrm rot="5400000">
              <a:off x="-1881" y="2000"/>
              <a:ext cx="4062" cy="300"/>
              <a:chOff x="0" y="0"/>
              <a:chExt cx="5760" cy="492"/>
            </a:xfrm>
          </p:grpSpPr>
          <p:pic>
            <p:nvPicPr>
              <p:cNvPr id="7179" name="Picture 19"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20"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76" name="Group 21"/>
            <p:cNvGrpSpPr>
              <a:grpSpLocks/>
            </p:cNvGrpSpPr>
            <p:nvPr/>
          </p:nvGrpSpPr>
          <p:grpSpPr bwMode="auto">
            <a:xfrm rot="5400000">
              <a:off x="3579" y="2139"/>
              <a:ext cx="4062" cy="300"/>
              <a:chOff x="0" y="0"/>
              <a:chExt cx="5760" cy="492"/>
            </a:xfrm>
          </p:grpSpPr>
          <p:pic>
            <p:nvPicPr>
              <p:cNvPr id="7177" name="Picture 22"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89"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23" descr="2035212a4ew5iua1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44" y="0"/>
                <a:ext cx="3016"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6" name="Rectangle 15"/>
          <p:cNvSpPr/>
          <p:nvPr/>
        </p:nvSpPr>
        <p:spPr>
          <a:xfrm>
            <a:off x="1905000" y="476250"/>
            <a:ext cx="5570757" cy="1754326"/>
          </a:xfrm>
          <a:prstGeom prst="rect">
            <a:avLst/>
          </a:prstGeom>
          <a:noFill/>
        </p:spPr>
        <p:txBody>
          <a:bodyPr wrap="none">
            <a:spAutoFit/>
          </a:bodyPr>
          <a:lstStyle/>
          <a:p>
            <a:pPr algn="ctr" eaLnBrk="1" hangingPunct="1">
              <a:defRPr/>
            </a:pPr>
            <a:r>
              <a:rPr lang="en-US"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entury Gothic" pitchFamily="34" charset="0"/>
                <a:cs typeface="Arial" charset="0"/>
              </a:rPr>
              <a:t>TRÒ CHƠI </a:t>
            </a:r>
            <a:r>
              <a:rPr lang="en-US"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entury Gothic" pitchFamily="34" charset="0"/>
                <a:cs typeface="Arial" charset="0"/>
              </a:rPr>
              <a:t>2: </a:t>
            </a:r>
            <a:endParaRPr lang="en-US"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entury Gothic" pitchFamily="34" charset="0"/>
              <a:cs typeface="Arial" charset="0"/>
            </a:endParaRPr>
          </a:p>
          <a:p>
            <a:pPr algn="ctr" eaLnBrk="1" hangingPunct="1">
              <a:defRPr/>
            </a:pPr>
            <a:r>
              <a:rPr lang="en-US" sz="5400" dirty="0">
                <a:solidFill>
                  <a:srgbClr val="7030A0"/>
                </a:solidFill>
                <a:latin typeface="Arial" charset="0"/>
                <a:cs typeface="Arial" charset="0"/>
              </a:rPr>
              <a:t>Ai nhanh, ai đúng</a:t>
            </a:r>
            <a:endParaRPr lang="en-US" sz="5400" b="1" dirty="0">
              <a:ln w="24500" cmpd="dbl">
                <a:solidFill>
                  <a:schemeClr val="accent2">
                    <a:shade val="85000"/>
                    <a:satMod val="155000"/>
                  </a:schemeClr>
                </a:solidFill>
                <a:prstDash val="solid"/>
                <a:miter lim="800000"/>
              </a:ln>
              <a:solidFill>
                <a:srgbClr val="7030A0"/>
              </a:solidFill>
              <a:effectLst>
                <a:outerShdw blurRad="38100" dist="38100" dir="7020000" algn="tl">
                  <a:srgbClr val="000000">
                    <a:alpha val="35000"/>
                  </a:srgbClr>
                </a:outerShdw>
              </a:effectLst>
              <a:latin typeface="Arial" charset="0"/>
              <a:cs typeface="Arial" charset="0"/>
            </a:endParaRPr>
          </a:p>
        </p:txBody>
      </p:sp>
      <p:sp>
        <p:nvSpPr>
          <p:cNvPr id="7172" name="TextBox 16"/>
          <p:cNvSpPr txBox="1">
            <a:spLocks noChangeArrowheads="1"/>
          </p:cNvSpPr>
          <p:nvPr/>
        </p:nvSpPr>
        <p:spPr bwMode="auto">
          <a:xfrm>
            <a:off x="1371600" y="2743200"/>
            <a:ext cx="7162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200">
                <a:solidFill>
                  <a:srgbClr val="0000FF"/>
                </a:solidFill>
              </a:rPr>
              <a:t>-Cách chơi: Cô nói chữ cái nào, trẻ giơ chữ cái đó lên và đọc to chữ cái đó.</a:t>
            </a:r>
          </a:p>
          <a:p>
            <a:r>
              <a:rPr lang="en-US" altLang="en-US" sz="3200">
                <a:solidFill>
                  <a:srgbClr val="0000FF"/>
                </a:solidFill>
              </a:rPr>
              <a:t>- Luật chơi:  Trẻ nào giơ sai cô nhắc trẻ đọc lại cho nhớ.</a:t>
            </a:r>
          </a:p>
        </p:txBody>
      </p:sp>
    </p:spTree>
    <p:extLst>
      <p:ext uri="{BB962C8B-B14F-4D97-AF65-F5344CB8AC3E}">
        <p14:creationId xmlns:p14="http://schemas.microsoft.com/office/powerpoint/2010/main" val="1903605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835277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79254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20614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501</Words>
  <Application>Microsoft Office PowerPoint</Application>
  <PresentationFormat>On-screen Show (4:3)</PresentationFormat>
  <Paragraphs>68</Paragraphs>
  <Slides>29</Slides>
  <Notes>0</Notes>
  <HiddenSlides>0</HiddenSlides>
  <MMClips>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.VnAvant</vt:lpstr>
      <vt:lpstr>.VnTimeH</vt:lpstr>
      <vt:lpstr>Arial</vt:lpstr>
      <vt:lpstr>Calibri</vt:lpstr>
      <vt:lpstr>Century Gothic</vt:lpstr>
      <vt:lpstr>Times New Roman</vt:lpstr>
      <vt:lpstr>Office Theme</vt:lpstr>
      <vt:lpstr>PHÒNG GIÁO DỤC VÀ ĐÀO TẠO QUẬN LONG BIÊN      </vt:lpstr>
      <vt:lpstr> 1. Ổn định tổ chức   Cô và trẻ cùng hát và vận động theo nhạc bài hát:  “Nhà của tôi”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dc:title>
  <dc:creator>MAYTINH</dc:creator>
  <cp:lastModifiedBy>Windows User</cp:lastModifiedBy>
  <cp:revision>11</cp:revision>
  <dcterms:created xsi:type="dcterms:W3CDTF">2020-05-25T02:41:21Z</dcterms:created>
  <dcterms:modified xsi:type="dcterms:W3CDTF">2022-06-08T02:36:23Z</dcterms:modified>
</cp:coreProperties>
</file>