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2" r:id="rId3"/>
    <p:sldId id="273" r:id="rId4"/>
    <p:sldId id="257" r:id="rId5"/>
    <p:sldId id="258" r:id="rId6"/>
    <p:sldId id="259" r:id="rId7"/>
    <p:sldId id="268" r:id="rId8"/>
    <p:sldId id="269" r:id="rId9"/>
    <p:sldId id="270" r:id="rId10"/>
    <p:sldId id="271" r:id="rId11"/>
    <p:sldId id="266" r:id="rId12"/>
    <p:sldId id="274" r:id="rId13"/>
    <p:sldId id="275" r:id="rId14"/>
    <p:sldId id="267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0DA"/>
    <a:srgbClr val="2D2DFF"/>
    <a:srgbClr val="3D7AF5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C30D-C4E0-47E2-A4E2-8EDF85E9CF04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5F23-6D0A-4328-8C5F-D3495DBBE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381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0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6857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VẬN ĐỘNG</a:t>
            </a:r>
          </a:p>
        </p:txBody>
      </p:sp>
      <p:sp>
        <p:nvSpPr>
          <p:cNvPr id="7" name="Rectangle 6"/>
          <p:cNvSpPr/>
          <p:nvPr/>
        </p:nvSpPr>
        <p:spPr>
          <a:xfrm>
            <a:off x="284138" y="3200400"/>
            <a:ext cx="8859862" cy="10030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TRƯỜN SẤP KẾT HỢP TRÈO QUA GHẾ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0" y="639662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5181600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95400" y="4267200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2D2DFF"/>
                </a:solidFill>
              </a:rPr>
              <a:t>TRÒ CHƠI: NÉM BÓNG VÀO RỔ</a:t>
            </a:r>
            <a:endParaRPr lang="en-US" sz="40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828800"/>
            <a:ext cx="727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THI ĐUA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ĐỘI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Trời Nắng Trời Mư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7598" y="3048000"/>
            <a:ext cx="79230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Ném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bóng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vào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rổ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1828800"/>
            <a:ext cx="426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A00DA"/>
                </a:solidFill>
              </a:rPr>
              <a:t>3. </a:t>
            </a:r>
            <a:r>
              <a:rPr lang="en-US" sz="6600" b="1" dirty="0" err="1" smtClean="0">
                <a:solidFill>
                  <a:srgbClr val="0A00DA"/>
                </a:solidFill>
              </a:rPr>
              <a:t>Trò</a:t>
            </a:r>
            <a:r>
              <a:rPr lang="en-US" sz="6600" b="1" dirty="0" smtClean="0">
                <a:solidFill>
                  <a:srgbClr val="0A00DA"/>
                </a:solidFill>
              </a:rPr>
              <a:t> </a:t>
            </a:r>
            <a:r>
              <a:rPr lang="en-US" sz="6600" b="1" dirty="0" err="1" smtClean="0">
                <a:solidFill>
                  <a:srgbClr val="0A00DA"/>
                </a:solidFill>
              </a:rPr>
              <a:t>chơi</a:t>
            </a:r>
            <a:r>
              <a:rPr lang="en-US" sz="6600" b="1" dirty="0" smtClean="0">
                <a:solidFill>
                  <a:srgbClr val="0A00DA"/>
                </a:solidFill>
              </a:rPr>
              <a:t>:</a:t>
            </a:r>
            <a:endParaRPr lang="en-US" sz="6600" b="1" dirty="0">
              <a:solidFill>
                <a:srgbClr val="0A00D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33600" y="1676400"/>
            <a:ext cx="5562600" cy="34163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400" b="1" i="1" u="none" strike="noStrike" cap="none" normalizeH="0" baseline="0" dirty="0" smtClean="0">
                <a:ln>
                  <a:noFill/>
                </a:ln>
                <a:solidFill>
                  <a:srgbClr val="0A00DA"/>
                </a:solidFill>
                <a:effectLst/>
                <a:latin typeface="Times New Roman" pitchFamily="18" charset="0"/>
                <a:cs typeface="Times New Roman" pitchFamily="18" charset="0"/>
              </a:rPr>
              <a:t>+ Cách chơi </a:t>
            </a:r>
            <a:r>
              <a:rPr kumimoji="0" lang="nl-NL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 Cả</a:t>
            </a:r>
            <a:r>
              <a:rPr kumimoji="0" lang="nl-NL" sz="2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lớp chia thành 4 đội, 2 đội chơi trước 2 đội chơi sau. Nhiệm vụ của mỗi đội sẽ là ném bóng vào đúng rổ của độ mình. </a:t>
            </a:r>
            <a:endParaRPr kumimoji="0" lang="nl-NL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nl-NL" sz="2400" b="1" i="1" u="none" strike="noStrike" cap="none" normalizeH="0" baseline="0" dirty="0" smtClean="0">
                <a:ln>
                  <a:noFill/>
                </a:ln>
                <a:solidFill>
                  <a:srgbClr val="0A00DA"/>
                </a:solidFill>
                <a:effectLst/>
                <a:latin typeface="Times New Roman" pitchFamily="18" charset="0"/>
                <a:cs typeface="Times New Roman" pitchFamily="18" charset="0"/>
              </a:rPr>
              <a:t>+ Luật chơi 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400" i="1" dirty="0" smtClean="0">
                <a:solidFill>
                  <a:srgbClr val="FF0000"/>
                </a:solidFill>
                <a:latin typeface="+mj-lt"/>
              </a:rPr>
              <a:t>Thời gian chơi là một bản nhạc đội nào ném được nhiều bóng vào rổ đúng </a:t>
            </a:r>
            <a:r>
              <a:rPr lang="en-US" sz="2400" i="1" dirty="0" err="1" smtClean="0">
                <a:solidFill>
                  <a:srgbClr val="FF0000"/>
                </a:solidFill>
                <a:latin typeface="+mj-lt"/>
              </a:rPr>
              <a:t>yêu</a:t>
            </a:r>
            <a:r>
              <a:rPr lang="vi-VN" sz="2400" i="1" dirty="0" smtClean="0">
                <a:solidFill>
                  <a:srgbClr val="FF0000"/>
                </a:solidFill>
                <a:latin typeface="+mj-lt"/>
              </a:rPr>
              <a:t> cầu thì đội </a:t>
            </a:r>
            <a:r>
              <a:rPr lang="en-US" sz="2400" i="1" dirty="0" smtClean="0">
                <a:solidFill>
                  <a:srgbClr val="FF0000"/>
                </a:solidFill>
                <a:latin typeface="+mj-lt"/>
              </a:rPr>
              <a:t>đ</a:t>
            </a:r>
            <a:r>
              <a:rPr lang="vi-VN" sz="2400" i="1" dirty="0" smtClean="0">
                <a:solidFill>
                  <a:srgbClr val="FF0000"/>
                </a:solidFill>
                <a:latin typeface="+mj-lt"/>
              </a:rPr>
              <a:t>ó giành chiến thắng.</a:t>
            </a:r>
            <a:endParaRPr kumimoji="0" lang="nl-NL" sz="3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304800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2D2DFF"/>
                </a:solidFill>
              </a:rPr>
              <a:t>CÔ CHO TRẺ NHẮC LẠI CÁCH CHƠI VÀ LUẬT CHƠI</a:t>
            </a:r>
            <a:endParaRPr lang="en-US" sz="32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9800" y="1676400"/>
            <a:ext cx="488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Trời Nắng Trời Mư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290" y="1219200"/>
            <a:ext cx="89627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III. HỒI TĨNH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nhẹ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nhàng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quanh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sân</a:t>
            </a:r>
            <a:endParaRPr lang="en-US" sz="5400" b="1" cap="none" spc="0" dirty="0" smtClean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endParaRPr lang="en-US" sz="5400" b="1" cap="none" spc="0" dirty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hoi tinh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53045" y="40815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04800"/>
            <a:ext cx="8001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I. MỤC ĐÍCH YÊU CẦU:</a:t>
            </a:r>
            <a:endParaRPr lang="en-US" sz="3600" dirty="0" smtClean="0">
              <a:solidFill>
                <a:srgbClr val="0A00DA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 Trẻ biết tên vận động, nắm được cách thực hiện vận động cơ bản: trườn sấp kết hợp trèo qua ghế thể dục.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Phát triển kỹ năng trườn sấp kết hợp trèo qua ghế thể dục.</a:t>
            </a:r>
          </a:p>
          <a:p>
            <a:pPr lvl="2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Trẻ trườn sấp không nhổm cao mông.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Trẻ mạnh dạn tập luyện.</a:t>
            </a:r>
          </a:p>
          <a:p>
            <a:pPr lvl="2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Tham gia các hoạt động tích cực, không có biểu hiện mệt mỏi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71800" y="1295400"/>
            <a:ext cx="5791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cô</a:t>
            </a:r>
            <a:r>
              <a:rPr lang="nl-NL" sz="3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vi-VN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S</a:t>
            </a:r>
            <a:r>
              <a:rPr lang="vi-VN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ắc xô, nhạc thể dục,  </a:t>
            </a:r>
          </a:p>
          <a:p>
            <a:pPr>
              <a:buFontTx/>
              <a:buChar char="-"/>
            </a:pPr>
            <a:r>
              <a:rPr lang="vi-VN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 rổ đựng bóng cao 50cm, đường kính 60cm</a:t>
            </a:r>
            <a:endParaRPr lang="en-US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360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</a:t>
            </a: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dùng của trẻ 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vi-VN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  <a:p>
            <a:r>
              <a:rPr lang="vi-VN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- 2 ghế băng dài khoảng 2m.</a:t>
            </a:r>
          </a:p>
          <a:p>
            <a:pPr>
              <a:buFontTx/>
              <a:buChar char="-"/>
            </a:pPr>
            <a:r>
              <a:rPr lang="vi-VN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quả bóng</a:t>
            </a:r>
            <a:endParaRPr lang="en-US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nl-NL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nl-NL" sz="48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04800"/>
            <a:ext cx="4013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CHUẨN BỊ: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905000"/>
            <a:ext cx="80772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Hạt</a:t>
            </a:r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mưa</a:t>
            </a:r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em</a:t>
            </a:r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4" name="On dinh to chuc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5105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4869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2D2D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I.KHỞI ĐỘNG: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chạy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nhạc</a:t>
            </a:r>
            <a:r>
              <a:rPr lang="en-US" sz="5400" dirty="0" smtClean="0">
                <a:solidFill>
                  <a:srgbClr val="FF0000"/>
                </a:solidFill>
              </a:rPr>
              <a:t>,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các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kiểu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chân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đội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hình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vòng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tròn</a:t>
            </a:r>
            <a:r>
              <a:rPr lang="en-US" sz="5400" dirty="0" smtClean="0">
                <a:solidFill>
                  <a:srgbClr val="FF0000"/>
                </a:solidFill>
              </a:rPr>
              <a:t>...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trung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về</a:t>
            </a:r>
            <a:r>
              <a:rPr lang="en-US" sz="5400" dirty="0" smtClean="0">
                <a:solidFill>
                  <a:srgbClr val="FF0000"/>
                </a:solidFill>
              </a:rPr>
              <a:t> 2 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. 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điểm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số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tổ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và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chuyển</a:t>
            </a:r>
            <a:r>
              <a:rPr lang="en-US" sz="5400" dirty="0" smtClean="0">
                <a:solidFill>
                  <a:srgbClr val="FF0000"/>
                </a:solidFill>
              </a:rPr>
              <a:t> 4 </a:t>
            </a:r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BTPTC. </a:t>
            </a:r>
            <a:endParaRPr lang="en-US" sz="54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Khoi dong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94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II. TRỌNG ĐỘNG:</a:t>
            </a: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triển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trung</a:t>
            </a:r>
            <a:endParaRPr lang="en-US" sz="5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endParaRPr lang="en-US" sz="5400" b="1" cap="none" spc="0" dirty="0">
              <a:ln w="1905"/>
              <a:solidFill>
                <a:srgbClr val="0A00D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Nhac tap bai PTC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038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533400"/>
            <a:ext cx="7848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</a:rPr>
              <a:t>        2. </a:t>
            </a:r>
            <a:r>
              <a:rPr lang="en-US" sz="5400" b="1" dirty="0" err="1" smtClean="0">
                <a:solidFill>
                  <a:srgbClr val="7030A0"/>
                </a:solidFill>
              </a:rPr>
              <a:t>Vận</a:t>
            </a:r>
            <a:r>
              <a:rPr lang="en-US" sz="5400" b="1" dirty="0" smtClean="0">
                <a:solidFill>
                  <a:srgbClr val="7030A0"/>
                </a:solidFill>
              </a:rPr>
              <a:t> </a:t>
            </a:r>
            <a:r>
              <a:rPr lang="en-US" sz="5400" b="1" dirty="0" err="1" smtClean="0">
                <a:solidFill>
                  <a:srgbClr val="7030A0"/>
                </a:solidFill>
              </a:rPr>
              <a:t>động</a:t>
            </a:r>
            <a:r>
              <a:rPr lang="en-US" sz="5400" b="1" dirty="0" smtClean="0">
                <a:solidFill>
                  <a:srgbClr val="7030A0"/>
                </a:solidFill>
              </a:rPr>
              <a:t> </a:t>
            </a:r>
            <a:r>
              <a:rPr lang="en-US" sz="5400" b="1" dirty="0" err="1" smtClean="0">
                <a:solidFill>
                  <a:srgbClr val="7030A0"/>
                </a:solidFill>
              </a:rPr>
              <a:t>cơ</a:t>
            </a:r>
            <a:r>
              <a:rPr lang="en-US" sz="5400" b="1" dirty="0" smtClean="0">
                <a:solidFill>
                  <a:srgbClr val="7030A0"/>
                </a:solidFill>
              </a:rPr>
              <a:t> </a:t>
            </a:r>
            <a:r>
              <a:rPr lang="en-US" sz="5400" b="1" dirty="0" err="1" smtClean="0">
                <a:solidFill>
                  <a:srgbClr val="7030A0"/>
                </a:solidFill>
              </a:rPr>
              <a:t>bản</a:t>
            </a:r>
            <a:r>
              <a:rPr lang="en-US" sz="54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“ </a:t>
            </a:r>
            <a:r>
              <a:rPr lang="en-US" sz="6600" b="1" dirty="0" err="1" smtClean="0">
                <a:solidFill>
                  <a:srgbClr val="FF0000"/>
                </a:solidFill>
              </a:rPr>
              <a:t>Trườn</a:t>
            </a:r>
            <a:r>
              <a:rPr lang="en-US" sz="6600" b="1" dirty="0" smtClean="0">
                <a:solidFill>
                  <a:srgbClr val="FF0000"/>
                </a:solidFill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</a:rPr>
              <a:t>sấp</a:t>
            </a:r>
            <a:r>
              <a:rPr lang="en-US" sz="6600" b="1" dirty="0" smtClean="0">
                <a:solidFill>
                  <a:srgbClr val="FF0000"/>
                </a:solidFill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</a:rPr>
              <a:t>kết</a:t>
            </a:r>
            <a:r>
              <a:rPr lang="en-US" sz="6600" b="1" dirty="0" smtClean="0">
                <a:solidFill>
                  <a:srgbClr val="FF0000"/>
                </a:solidFill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</a:rPr>
              <a:t>hợp</a:t>
            </a:r>
            <a:r>
              <a:rPr lang="en-US" sz="6600" b="1" dirty="0" smtClean="0">
                <a:solidFill>
                  <a:srgbClr val="FF0000"/>
                </a:solidFill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</a:rPr>
              <a:t>trèo</a:t>
            </a:r>
            <a:r>
              <a:rPr lang="en-US" sz="6600" b="1" dirty="0" smtClean="0">
                <a:solidFill>
                  <a:srgbClr val="FF0000"/>
                </a:solidFill>
              </a:rPr>
              <a:t> qua </a:t>
            </a:r>
            <a:r>
              <a:rPr lang="en-US" sz="6600" b="1" dirty="0" err="1" smtClean="0">
                <a:solidFill>
                  <a:srgbClr val="FF0000"/>
                </a:solidFill>
              </a:rPr>
              <a:t>ghế</a:t>
            </a:r>
            <a:r>
              <a:rPr lang="en-US" sz="6600" b="1" dirty="0" smtClean="0">
                <a:solidFill>
                  <a:srgbClr val="FF0000"/>
                </a:solidFill>
              </a:rPr>
              <a:t>”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438400"/>
            <a:ext cx="822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Mời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trẻ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quan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sát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cô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tập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mẫu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lần</a:t>
            </a:r>
            <a:r>
              <a:rPr lang="en-US" sz="8000" b="1" dirty="0" smtClean="0">
                <a:solidFill>
                  <a:srgbClr val="3D7AF5"/>
                </a:solidFill>
              </a:rPr>
              <a:t> 1</a:t>
            </a:r>
          </a:p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không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giải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thích</a:t>
            </a:r>
            <a:endParaRPr lang="en-US" sz="8000" b="1" dirty="0">
              <a:solidFill>
                <a:srgbClr val="3D7A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534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Mời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trẻ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quan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sát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cô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tập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mẫu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lần</a:t>
            </a:r>
            <a:r>
              <a:rPr lang="en-US" sz="7200" b="1" dirty="0" smtClean="0">
                <a:solidFill>
                  <a:srgbClr val="FF0000"/>
                </a:solidFill>
              </a:rPr>
              <a:t> 2</a:t>
            </a:r>
          </a:p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có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giải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thích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299</Words>
  <Application>Microsoft Office PowerPoint</Application>
  <PresentationFormat>On-screen Show (4:3)</PresentationFormat>
  <Paragraphs>56</Paragraphs>
  <Slides>14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48</cp:revision>
  <dcterms:created xsi:type="dcterms:W3CDTF">2018-01-10T11:15:30Z</dcterms:created>
  <dcterms:modified xsi:type="dcterms:W3CDTF">2022-06-12T17:58:42Z</dcterms:modified>
</cp:coreProperties>
</file>