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4" r:id="rId7"/>
    <p:sldId id="287" r:id="rId8"/>
    <p:sldId id="277" r:id="rId9"/>
    <p:sldId id="288" r:id="rId10"/>
    <p:sldId id="278" r:id="rId11"/>
    <p:sldId id="289" r:id="rId12"/>
    <p:sldId id="262" r:id="rId13"/>
    <p:sldId id="290" r:id="rId14"/>
    <p:sldId id="291" r:id="rId15"/>
    <p:sldId id="284" r:id="rId16"/>
    <p:sldId id="286" r:id="rId17"/>
    <p:sldId id="266" r:id="rId18"/>
  </p:sldIdLst>
  <p:sldSz cx="9144000" cy="6858000" type="screen4x3"/>
  <p:notesSz cx="6858000" cy="9144000"/>
  <p:custDataLst>
    <p:tags r:id="rId1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1162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9316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42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976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3181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745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275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110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582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52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473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507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9A60D2-5E32-4978-A95F-A5998E202FCD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563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L&#7898;P%20B5\4,%20LI&#7876;U%20B5\TH&#193;NG%2012%20LI&#7876;U\&#226;m%20thanh\video2.mp4" TargetMode="Externa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D:\L&#7898;P%20B5\4,%20LI&#7876;U%20B5\TH&#193;NG%2012%20LI&#7876;U\&#226;m%20thanh\NhacNenKeChuyen-VA-4816815.mp3" TargetMode="External"/><Relationship Id="rId1" Type="http://schemas.openxmlformats.org/officeDocument/2006/relationships/audio" Target="file:///C:\Users\Welcome\Desktop\TH&#193;NG%2012%20LI&#7876;U\&#226;m%20thanh\NhacNenKeChuyen-VA-4816815.mp3" TargetMode="Externa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image" Target="../media/image22.gif"/><Relationship Id="rId7" Type="http://schemas.openxmlformats.org/officeDocument/2006/relationships/image" Target="../media/image26.wmf"/><Relationship Id="rId12" Type="http://schemas.openxmlformats.org/officeDocument/2006/relationships/image" Target="../media/image3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&#7898;P%20B5\4,%20LI&#7876;U%20B5\TH&#193;NG%2012%20LI&#7876;U\&#226;m%20thanh\NhacNenKeChuyen-VA-4816815.mp3" TargetMode="External"/><Relationship Id="rId6" Type="http://schemas.openxmlformats.org/officeDocument/2006/relationships/image" Target="../media/image25.gif"/><Relationship Id="rId11" Type="http://schemas.openxmlformats.org/officeDocument/2006/relationships/image" Target="../media/image30.png"/><Relationship Id="rId5" Type="http://schemas.openxmlformats.org/officeDocument/2006/relationships/image" Target="../media/image24.gif"/><Relationship Id="rId10" Type="http://schemas.openxmlformats.org/officeDocument/2006/relationships/image" Target="../media/image29.png"/><Relationship Id="rId4" Type="http://schemas.openxmlformats.org/officeDocument/2006/relationships/image" Target="../media/image23.gif"/><Relationship Id="rId9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L&#7898;P%20B5\4,%20LI&#7876;U%20B5\TH&#193;NG%2012%20LI&#7876;U\&#226;m%20thanh\ChauYeuChuBoDoi-QuocKhanh_49hym.mp3" TargetMode="Externa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76200"/>
            <a:ext cx="88392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5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PHÒNG GIÁO DỤC VÀ ĐÀO TẠO QUẬN LONG BIÊN</a:t>
            </a:r>
          </a:p>
          <a:p>
            <a:pPr algn="ctr"/>
            <a:r>
              <a:rPr lang="vi-VN" sz="25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TRƯỜNG MẦM NON GIA THƯỢNG</a:t>
            </a:r>
            <a:endParaRPr lang="en-US" sz="25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latin typeface="+mj-lt"/>
            </a:endParaRPr>
          </a:p>
        </p:txBody>
      </p:sp>
      <p:pic>
        <p:nvPicPr>
          <p:cNvPr id="7" name="Picture 13" descr="F:\ảnh nền powerpoint\lô gô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990600"/>
            <a:ext cx="1847850" cy="1638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164485" y="2819400"/>
            <a:ext cx="5294527" cy="116955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bliqueBottomLeft"/>
              <a:lightRig rig="threePt" dir="t"/>
            </a:scene3d>
          </a:bodyPr>
          <a:lstStyle/>
          <a:p>
            <a:pPr algn="ctr"/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TẠO HÌNH</a:t>
            </a:r>
          </a:p>
          <a:p>
            <a:pPr algn="ctr"/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VẼ QUÀ TẶNG CHÚ BỘ ĐỘI</a:t>
            </a:r>
            <a:endParaRPr lang="vi-VN" sz="3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28800" y="4495800"/>
            <a:ext cx="5194051" cy="129266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vi-VN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             Lứa tuổi : Mẫu giáo </a:t>
            </a:r>
            <a:r>
              <a:rPr lang="en-US" sz="2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nhỡ</a:t>
            </a:r>
            <a:r>
              <a:rPr lang="vi-VN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(</a:t>
            </a:r>
            <a:r>
              <a:rPr lang="en-US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4-5</a:t>
            </a:r>
            <a:r>
              <a:rPr lang="vi-VN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tuổi)</a:t>
            </a:r>
          </a:p>
          <a:p>
            <a:r>
              <a:rPr lang="vi-VN" sz="20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</a:t>
            </a:r>
            <a:r>
              <a:rPr lang="vi-VN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            Thời gian : </a:t>
            </a:r>
            <a:r>
              <a:rPr lang="en-US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20</a:t>
            </a:r>
            <a:r>
              <a:rPr lang="vi-VN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-2</a:t>
            </a:r>
            <a:r>
              <a:rPr lang="en-US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5</a:t>
            </a:r>
            <a:r>
              <a:rPr lang="vi-VN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phút</a:t>
            </a:r>
          </a:p>
          <a:p>
            <a:pPr algn="ctr"/>
            <a:r>
              <a:rPr lang="vi-VN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            Người thực hiện :</a:t>
            </a:r>
            <a:r>
              <a:rPr lang="en-US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</a:t>
            </a:r>
            <a:r>
              <a:rPr lang="en-US" sz="2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Phùng</a:t>
            </a:r>
            <a:r>
              <a:rPr lang="en-US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</a:t>
            </a:r>
            <a:r>
              <a:rPr lang="en-US" sz="2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Thị</a:t>
            </a:r>
            <a:r>
              <a:rPr lang="en-US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</a:t>
            </a:r>
            <a:r>
              <a:rPr lang="en-US" sz="2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Liễu</a:t>
            </a:r>
            <a:endParaRPr lang="vi-VN" sz="20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</a:endParaRPr>
          </a:p>
          <a:p>
            <a:pPr algn="ctr"/>
            <a:endParaRPr lang="en-US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26751" y="6432328"/>
            <a:ext cx="2319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b="1" dirty="0" smtClean="0">
                <a:latin typeface="+mj-lt"/>
              </a:rPr>
              <a:t>Năm học : </a:t>
            </a:r>
            <a:r>
              <a:rPr lang="vi-VN" b="1" dirty="0" smtClean="0">
                <a:latin typeface="+mj-lt"/>
              </a:rPr>
              <a:t>20</a:t>
            </a:r>
            <a:r>
              <a:rPr lang="en-US" b="1" dirty="0" smtClean="0">
                <a:latin typeface="+mj-lt"/>
              </a:rPr>
              <a:t>21</a:t>
            </a:r>
            <a:r>
              <a:rPr lang="vi-VN" b="1" dirty="0" smtClean="0">
                <a:latin typeface="+mj-lt"/>
              </a:rPr>
              <a:t>- </a:t>
            </a:r>
            <a:r>
              <a:rPr lang="vi-VN" b="1" dirty="0" smtClean="0">
                <a:latin typeface="+mj-lt"/>
              </a:rPr>
              <a:t>20</a:t>
            </a:r>
            <a:r>
              <a:rPr lang="en-US" b="1" dirty="0" smtClean="0">
                <a:latin typeface="+mj-lt"/>
              </a:rPr>
              <a:t>22</a:t>
            </a:r>
            <a:endParaRPr lang="en-US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15301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1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pic>
        <p:nvPicPr>
          <p:cNvPr id="17412" name="Picture 2" descr="EJ02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6" descr="Hình ảnh019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981200" y="5867400"/>
            <a:ext cx="57375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3: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bóng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09800" y="2286000"/>
            <a:ext cx="56388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dirty="0" smtClean="0">
                <a:solidFill>
                  <a:srgbClr val="FF0000"/>
                </a:solidFill>
                <a:latin typeface="+mj-lt"/>
              </a:rPr>
              <a:t>- Còn đây là gì?</a:t>
            </a:r>
            <a:br>
              <a:rPr lang="vi-VN" sz="3200" dirty="0" smtClean="0">
                <a:solidFill>
                  <a:srgbClr val="FF0000"/>
                </a:solidFill>
                <a:latin typeface="+mj-lt"/>
              </a:rPr>
            </a:br>
            <a:r>
              <a:rPr lang="vi-VN" sz="3200" dirty="0" smtClean="0">
                <a:solidFill>
                  <a:srgbClr val="FF0000"/>
                </a:solidFill>
                <a:latin typeface="+mj-lt"/>
              </a:rPr>
              <a:t>- Quả bóng hình gì?</a:t>
            </a:r>
            <a:br>
              <a:rPr lang="vi-VN" sz="3200" dirty="0" smtClean="0">
                <a:solidFill>
                  <a:srgbClr val="FF0000"/>
                </a:solidFill>
                <a:latin typeface="+mj-lt"/>
              </a:rPr>
            </a:br>
            <a:r>
              <a:rPr lang="vi-VN" sz="3200" dirty="0" smtClean="0">
                <a:solidFill>
                  <a:srgbClr val="FF0000"/>
                </a:solidFill>
                <a:latin typeface="+mj-lt"/>
              </a:rPr>
              <a:t>- Quả bóng được vẽ thế nào?</a:t>
            </a:r>
            <a:br>
              <a:rPr lang="vi-VN" sz="3200" dirty="0" smtClean="0">
                <a:solidFill>
                  <a:srgbClr val="FF0000"/>
                </a:solidFill>
                <a:latin typeface="+mj-lt"/>
              </a:rPr>
            </a:br>
            <a:r>
              <a:rPr lang="vi-VN" sz="3200" dirty="0" smtClean="0">
                <a:solidFill>
                  <a:srgbClr val="FF0000"/>
                </a:solidFill>
                <a:latin typeface="+mj-lt"/>
              </a:rPr>
              <a:t>- Quả bóng tô những màu gì?</a:t>
            </a:r>
            <a:endParaRPr lang="en-US" sz="3200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09800" y="2590800"/>
            <a:ext cx="5051383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b, Cho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video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hoa</a:t>
            </a:r>
            <a:endParaRPr lang="en-US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35450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2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81000" y="304800"/>
            <a:ext cx="8610600" cy="617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38400" y="685800"/>
            <a:ext cx="6248400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3600" dirty="0" smtClean="0">
                <a:solidFill>
                  <a:srgbClr val="FF0000"/>
                </a:solidFill>
                <a:latin typeface="+mj-lt"/>
              </a:rPr>
              <a:t>* Hỏi ý tưởng của trẻ:</a:t>
            </a:r>
          </a:p>
          <a:p>
            <a:r>
              <a:rPr lang="vi-VN" sz="2400" dirty="0" smtClean="0">
                <a:solidFill>
                  <a:srgbClr val="002060"/>
                </a:solidFill>
                <a:latin typeface="+mj-lt"/>
              </a:rPr>
              <a:t>- Cô đã cho các con xem tranh, vậy các con sẽ vẽ gì để tặng các chú bộ đội?</a:t>
            </a:r>
            <a:br>
              <a:rPr lang="vi-VN" sz="2400" dirty="0" smtClean="0">
                <a:solidFill>
                  <a:srgbClr val="002060"/>
                </a:solidFill>
                <a:latin typeface="+mj-lt"/>
              </a:rPr>
            </a:br>
            <a:r>
              <a:rPr lang="vi-VN" sz="2400" dirty="0" smtClean="0">
                <a:solidFill>
                  <a:srgbClr val="002060"/>
                </a:solidFill>
                <a:latin typeface="+mj-lt"/>
              </a:rPr>
              <a:t>- Con vẽ món quà đó như thế nào?</a:t>
            </a:r>
            <a:br>
              <a:rPr lang="vi-VN" sz="2400" dirty="0" smtClean="0">
                <a:solidFill>
                  <a:srgbClr val="002060"/>
                </a:solidFill>
                <a:latin typeface="+mj-lt"/>
              </a:rPr>
            </a:br>
            <a:r>
              <a:rPr lang="vi-VN" sz="2400" dirty="0" smtClean="0">
                <a:solidFill>
                  <a:srgbClr val="002060"/>
                </a:solidFill>
                <a:latin typeface="+mj-lt"/>
              </a:rPr>
              <a:t>- Tô màu ra sao?</a:t>
            </a:r>
            <a:br>
              <a:rPr lang="vi-VN" sz="2400" dirty="0" smtClean="0">
                <a:solidFill>
                  <a:srgbClr val="002060"/>
                </a:solidFill>
                <a:latin typeface="+mj-lt"/>
              </a:rPr>
            </a:br>
            <a:r>
              <a:rPr lang="vi-VN" sz="2400" dirty="0" smtClean="0">
                <a:solidFill>
                  <a:srgbClr val="002060"/>
                </a:solidFill>
                <a:latin typeface="+mj-lt"/>
              </a:rPr>
              <a:t>- Ngoài ra con còn muốn vẽ thêm gì nữa?</a:t>
            </a:r>
            <a:br>
              <a:rPr lang="vi-VN" sz="2400" dirty="0" smtClean="0">
                <a:solidFill>
                  <a:srgbClr val="002060"/>
                </a:solidFill>
                <a:latin typeface="+mj-lt"/>
              </a:rPr>
            </a:br>
            <a:r>
              <a:rPr lang="vi-VN" sz="2400" dirty="0" smtClean="0">
                <a:solidFill>
                  <a:srgbClr val="002060"/>
                </a:solidFill>
                <a:latin typeface="+mj-lt"/>
              </a:rPr>
              <a:t>-Vì sao con lại muốn tặng cho các chú bộ đội món quà này?</a:t>
            </a:r>
            <a:br>
              <a:rPr lang="vi-VN" sz="2400" dirty="0" smtClean="0">
                <a:solidFill>
                  <a:srgbClr val="002060"/>
                </a:solidFill>
                <a:latin typeface="+mj-lt"/>
              </a:rPr>
            </a:br>
            <a:r>
              <a:rPr lang="vi-VN" sz="2400" dirty="0" smtClean="0">
                <a:solidFill>
                  <a:srgbClr val="002060"/>
                </a:solidFill>
                <a:latin typeface="+mj-lt"/>
              </a:rPr>
              <a:t>- Cô gợi ý cách vẽ của trẻ, bổ sung chi tiết cho bức tranh hoàn chỉnh theo ý định của trẻ.</a:t>
            </a:r>
            <a:br>
              <a:rPr lang="vi-VN" sz="2400" dirty="0" smtClean="0">
                <a:solidFill>
                  <a:srgbClr val="002060"/>
                </a:solidFill>
                <a:latin typeface="+mj-lt"/>
              </a:rPr>
            </a:br>
            <a:r>
              <a:rPr lang="vi-VN" sz="2400" dirty="0" smtClean="0">
                <a:solidFill>
                  <a:srgbClr val="002060"/>
                </a:solidFill>
                <a:latin typeface="+mj-lt"/>
              </a:rPr>
              <a:t>- Ngoài ra các con có thẻ vẽ chùm bóng và tô nhiều màu,vẽ búp be,vẽ khăn tay…để làm quà tặng chú bộ đội</a:t>
            </a:r>
          </a:p>
          <a:p>
            <a:r>
              <a:rPr lang="vi-VN" sz="2400" dirty="0" smtClean="0">
                <a:solidFill>
                  <a:srgbClr val="002060"/>
                </a:solidFill>
                <a:latin typeface="+mj-lt"/>
              </a:rPr>
              <a:t>- Chú ý bố cục bức tranh cân đối ,sử dụng vật liệu thiên nhiên để tạo nên bức tranh sinh động.</a:t>
            </a:r>
            <a:endParaRPr lang="vi-VN" sz="2400" dirty="0">
              <a:solidFill>
                <a:srgbClr val="00206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en-US" dirty="0" smtClean="0"/>
          </a:p>
        </p:txBody>
      </p:sp>
      <p:pic>
        <p:nvPicPr>
          <p:cNvPr id="24579" name="Picture 4" descr="KHUNG"/>
          <p:cNvPicPr>
            <a:picLocks noGrp="1" noChangeAspect="1" noChangeArrowheads="1" noCrop="1"/>
          </p:cNvPicPr>
          <p:nvPr>
            <p:ph type="body" idx="4294967295"/>
          </p:nvPr>
        </p:nvPicPr>
        <p:blipFill>
          <a:blip r:embed="rId4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16391" name="WordArt 7"/>
          <p:cNvSpPr>
            <a:spLocks noChangeArrowheads="1" noChangeShapeType="1" noTextEdit="1"/>
          </p:cNvSpPr>
          <p:nvPr/>
        </p:nvSpPr>
        <p:spPr bwMode="auto">
          <a:xfrm>
            <a:off x="1524000" y="2743200"/>
            <a:ext cx="5867400" cy="26670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en-US" sz="40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TRẺ THỰC </a:t>
            </a:r>
            <a:r>
              <a:rPr lang="en-US" sz="4000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HiỆN</a:t>
            </a:r>
            <a:endParaRPr lang="en-US" sz="40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pic>
        <p:nvPicPr>
          <p:cNvPr id="5" name="NhacNenKeChuyen-VA-481681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1219200" y="5867400"/>
            <a:ext cx="304800" cy="304800"/>
          </a:xfrm>
          <a:prstGeom prst="rect">
            <a:avLst/>
          </a:prstGeom>
        </p:spPr>
      </p:pic>
      <p:pic>
        <p:nvPicPr>
          <p:cNvPr id="6" name="NhacNenKeChuyen-VA-4816815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971800" y="1524000"/>
            <a:ext cx="3200400" cy="1257300"/>
            <a:chOff x="1992" y="960"/>
            <a:chExt cx="1200" cy="600"/>
          </a:xfrm>
        </p:grpSpPr>
        <p:pic>
          <p:nvPicPr>
            <p:cNvPr id="26646" name="Picture 4" descr="HOAVAN~1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992" y="960"/>
              <a:ext cx="600" cy="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47" name="Picture 5" descr="HOAVAN~1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304" y="960"/>
              <a:ext cx="600" cy="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48" name="Picture 6" descr="HOAVAN~1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592" y="960"/>
              <a:ext cx="600" cy="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3320" name="Picture 8" descr="KITTY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33480" flipH="1">
            <a:off x="3838575" y="4572000"/>
            <a:ext cx="1112838" cy="114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9" descr="housebig_w">
            <a:hlinkClick r:id="" action="ppaction://hlinkshowjump?jump=firstslide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33800" y="5791200"/>
            <a:ext cx="124777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10" descr="100023_241404448_pispxdfa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5943600"/>
            <a:ext cx="838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11" descr="100023_241404448_pispxdfa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43000" y="5943600"/>
            <a:ext cx="838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12" descr="100023_241404448_pispxdfa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67000" y="5943600"/>
            <a:ext cx="838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Picture 13" descr="100023_241404448_pispxdfa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34000" y="5943600"/>
            <a:ext cx="838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3" name="Picture 14" descr="100023_241404448_pispxdfa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34200" y="5943600"/>
            <a:ext cx="838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4" name="Picture 15" descr="100023_241404448_pispxdfa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305800" y="5943600"/>
            <a:ext cx="838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8" name="Picture 16" descr="Firewrk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62000" y="1524000"/>
            <a:ext cx="1447800" cy="89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9" name="Picture 17" descr="Firewrk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10400" y="1447800"/>
            <a:ext cx="1371600" cy="89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0" name="Picture 18" descr="Firewrk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90600" y="4876800"/>
            <a:ext cx="1447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1" name="Picture 19" descr="Firewrk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705600" y="4876800"/>
            <a:ext cx="1447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2" name="Picture 20" descr="Firewrk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657600" y="2819400"/>
            <a:ext cx="2209800" cy="173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0" name="Picture 21" descr="heartandleafbar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304800"/>
            <a:ext cx="5334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1" name="Picture 22" descr="heartandleafbar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610600" y="304800"/>
            <a:ext cx="5334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2" name="Picture 23" descr="heartandleafbar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-152400" y="0"/>
            <a:ext cx="9296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3" name="Picture 24" descr="heartandleafbar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6400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37" name="WordArt 25"/>
          <p:cNvSpPr>
            <a:spLocks noChangeArrowheads="1" noChangeShapeType="1" noTextEdit="1"/>
          </p:cNvSpPr>
          <p:nvPr/>
        </p:nvSpPr>
        <p:spPr bwMode="auto">
          <a:xfrm>
            <a:off x="762000" y="1981200"/>
            <a:ext cx="7315200" cy="1981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 err="1" smtClean="0">
                <a:ln w="12700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63500" dir="19387806" algn="ctr" rotWithShape="0">
                    <a:schemeClr val="tx1">
                      <a:alpha val="79999"/>
                    </a:schemeClr>
                  </a:outerShdw>
                </a:effectLst>
                <a:latin typeface="Times New Roman"/>
                <a:cs typeface="Times New Roman"/>
              </a:rPr>
              <a:t>Trưng</a:t>
            </a:r>
            <a:r>
              <a:rPr lang="en-US" sz="3600" b="1" kern="10" dirty="0" smtClean="0">
                <a:ln w="12700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63500" dir="19387806" algn="ctr" rotWithShape="0">
                    <a:schemeClr val="tx1">
                      <a:alpha val="79999"/>
                    </a:scheme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 smtClean="0">
                <a:ln w="12700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63500" dir="19387806" algn="ctr" rotWithShape="0">
                    <a:schemeClr val="tx1">
                      <a:alpha val="79999"/>
                    </a:schemeClr>
                  </a:outerShdw>
                </a:effectLst>
                <a:latin typeface="Times New Roman"/>
                <a:cs typeface="Times New Roman"/>
              </a:rPr>
              <a:t>bày</a:t>
            </a:r>
            <a:r>
              <a:rPr lang="en-US" sz="3600" b="1" kern="10" dirty="0" smtClean="0">
                <a:ln w="12700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63500" dir="19387806" algn="ctr" rotWithShape="0">
                    <a:schemeClr val="tx1">
                      <a:alpha val="79999"/>
                    </a:scheme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vi-VN" sz="3600" b="1" kern="10" dirty="0" smtClean="0">
                <a:ln w="12700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63500" dir="19387806" algn="ctr" rotWithShape="0">
                    <a:schemeClr val="tx1">
                      <a:alpha val="79999"/>
                    </a:schemeClr>
                  </a:outerShdw>
                </a:effectLst>
                <a:latin typeface="Times New Roman"/>
                <a:cs typeface="Times New Roman"/>
              </a:rPr>
              <a:t>sản </a:t>
            </a:r>
            <a:r>
              <a:rPr lang="vi-VN" sz="3600" b="1" kern="10" dirty="0">
                <a:ln w="12700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63500" dir="19387806" algn="ctr" rotWithShape="0">
                    <a:schemeClr val="tx1">
                      <a:alpha val="79999"/>
                    </a:schemeClr>
                  </a:outerShdw>
                </a:effectLst>
                <a:latin typeface="Times New Roman"/>
                <a:cs typeface="Times New Roman"/>
              </a:rPr>
              <a:t>phẩm </a:t>
            </a:r>
            <a:endParaRPr lang="en-US" sz="3600" b="1" kern="10" dirty="0">
              <a:ln w="12700">
                <a:solidFill>
                  <a:srgbClr val="FF0066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63500" dir="19387806" algn="ctr" rotWithShape="0">
                  <a:schemeClr val="tx1">
                    <a:alpha val="79999"/>
                  </a:scheme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13338" name="Picture 26">
            <a:hlinkClick r:id="" action="ppaction://media"/>
          </p:cNvPr>
          <p:cNvPicPr>
            <a:picLocks noRot="1" noChangeAspect="1" noChangeArrowheads="1"/>
          </p:cNvPicPr>
          <p:nvPr>
            <a:audioCd>
              <a:st track="6"/>
              <a:end track="32" time="157"/>
            </a:audioCd>
          </p:nvPr>
        </p:nvPicPr>
        <p:blipFill>
          <a:blip r:embed="rId11"/>
          <a:srcRect/>
          <a:stretch>
            <a:fillRect/>
          </a:stretch>
        </p:blipFill>
        <p:spPr bwMode="auto">
          <a:xfrm>
            <a:off x="8229600" y="5943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NhacNenKeChuyen-VA-481681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2"/>
          <a:stretch>
            <a:fillRect/>
          </a:stretch>
        </p:blipFill>
        <p:spPr>
          <a:xfrm>
            <a:off x="2971800" y="5562600"/>
            <a:ext cx="4572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38"/>
                </p:tgtEl>
              </p:cMediaNode>
            </p:audio>
            <p:audio>
              <p:cMediaNode>
                <p:cTn id="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t="1000" r="-6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1600" y="4346613"/>
            <a:ext cx="693375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3, </a:t>
            </a:r>
            <a:r>
              <a:rPr lang="en-US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tuyên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084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90800" y="838200"/>
            <a:ext cx="36033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I. Mục đích - Yêu cầu:</a:t>
            </a:r>
            <a:endParaRPr lang="en-US" sz="2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latin typeface="+mj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5469" y="2285999"/>
            <a:ext cx="904853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000" b="1" dirty="0" smtClean="0">
                <a:solidFill>
                  <a:srgbClr val="002060"/>
                </a:solidFill>
                <a:latin typeface="+mj-lt"/>
              </a:rPr>
              <a:t>1, Kiến thức :</a:t>
            </a:r>
          </a:p>
          <a:p>
            <a:pPr marL="285750" indent="-285750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 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phối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nét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dung.</a:t>
            </a:r>
            <a:br>
              <a:rPr lang="en-U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nghề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quân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xe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tăng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súng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duyệt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binh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quân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ô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doanh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bóng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cờ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tặng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en-U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22/12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quân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đôi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Nam</a:t>
            </a:r>
            <a:br>
              <a:rPr lang="en-US" sz="2000" dirty="0" smtClean="0">
                <a:latin typeface="Times New Roman" pitchFamily="18" charset="0"/>
                <a:cs typeface="Times New Roman" pitchFamily="18" charset="0"/>
              </a:rPr>
            </a:b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5469" y="4267200"/>
            <a:ext cx="847700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000" b="1" dirty="0" smtClean="0">
                <a:solidFill>
                  <a:srgbClr val="002060"/>
                </a:solidFill>
                <a:latin typeface="+mj-lt"/>
              </a:rPr>
              <a:t>2, Kỹ năng:</a:t>
            </a:r>
          </a:p>
          <a:p>
            <a:pPr marL="285750" indent="-285750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Rèn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kĩ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kĩ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kĩ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phối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sắc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en-U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Kĩ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sắp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xếp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bố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cục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85750" indent="-285750"/>
            <a:r>
              <a:rPr lang="vi-VN" sz="2000" dirty="0" smtClean="0">
                <a:latin typeface="+mj-lt"/>
              </a:rPr>
              <a:t>-    Rèn tư thế ngồi, cách cầm bút của trẻ. Rèn trẻ cách sử dụng màu cho phù hợp</a:t>
            </a:r>
            <a:endParaRPr lang="en-US" sz="2000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5715000"/>
            <a:ext cx="82515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000" b="1" dirty="0" smtClean="0">
                <a:solidFill>
                  <a:srgbClr val="002060"/>
                </a:solidFill>
                <a:latin typeface="+mj-lt"/>
              </a:rPr>
              <a:t>3, Thái độ:</a:t>
            </a:r>
          </a:p>
          <a:p>
            <a:pPr marL="285750" indent="-285750">
              <a:buFontTx/>
              <a:buChar char="-"/>
            </a:pPr>
            <a:r>
              <a:rPr lang="vi-VN" sz="2000" dirty="0" smtClean="0">
                <a:latin typeface="+mj-lt"/>
              </a:rPr>
              <a:t>Trẻ hứng thú tham gia vào giờ học</a:t>
            </a:r>
          </a:p>
          <a:p>
            <a:pPr marL="285750" indent="-285750">
              <a:buFontTx/>
              <a:buChar char="-"/>
            </a:pPr>
            <a:r>
              <a:rPr lang="en-US" sz="2000" dirty="0" err="1" smtClean="0">
                <a:latin typeface="+mj-lt"/>
              </a:rPr>
              <a:t>Giáo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dục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trẻ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yêu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quý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nghề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bộ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đội</a:t>
            </a:r>
            <a:r>
              <a:rPr lang="en-US" sz="2000" dirty="0" smtClean="0">
                <a:latin typeface="+mj-lt"/>
              </a:rPr>
              <a:t>.</a:t>
            </a:r>
            <a:endParaRPr lang="en-US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39134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772180"/>
            <a:ext cx="21932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latin typeface="+mj-lt"/>
              </a:rPr>
              <a:t>II, Chuẩn bị:</a:t>
            </a:r>
            <a:endParaRPr lang="en-US" sz="2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11052" y="1600200"/>
            <a:ext cx="5838650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000" b="1" dirty="0" smtClean="0">
                <a:solidFill>
                  <a:srgbClr val="FF0000"/>
                </a:solidFill>
                <a:latin typeface="+mj-lt"/>
              </a:rPr>
              <a:t>1, Đồ dùng của cô:</a:t>
            </a:r>
          </a:p>
          <a:p>
            <a:r>
              <a:rPr lang="vi-VN" sz="2000" dirty="0" smtClean="0">
                <a:latin typeface="+mj-lt"/>
              </a:rPr>
              <a:t>- Tranh mẫu của cô </a:t>
            </a:r>
          </a:p>
          <a:p>
            <a:r>
              <a:rPr lang="vi-VN" sz="2000" dirty="0" smtClean="0">
                <a:latin typeface="+mj-lt"/>
              </a:rPr>
              <a:t>- Bài hát “Cháu yêu chú bộ đội”,</a:t>
            </a:r>
          </a:p>
          <a:p>
            <a:r>
              <a:rPr lang="vi-VN" sz="2000" dirty="0" smtClean="0">
                <a:latin typeface="+mj-lt"/>
              </a:rPr>
              <a:t>- Nhạc không lời</a:t>
            </a:r>
          </a:p>
          <a:p>
            <a:r>
              <a:rPr lang="vi-VN" sz="2000" dirty="0" smtClean="0">
                <a:latin typeface="+mj-lt"/>
              </a:rPr>
              <a:t>- Giáo án điện tử</a:t>
            </a:r>
          </a:p>
          <a:p>
            <a:r>
              <a:rPr lang="vi-VN" sz="2000" dirty="0" smtClean="0">
                <a:latin typeface="+mj-lt"/>
              </a:rPr>
              <a:t>- Bài giảng điện tử. Bảng tương tác tại phòng Thể chất.</a:t>
            </a:r>
          </a:p>
          <a:p>
            <a:pPr>
              <a:buFontTx/>
              <a:buChar char="-"/>
            </a:pPr>
            <a:r>
              <a:rPr lang="en-US" sz="2000" dirty="0" smtClean="0">
                <a:latin typeface="+mj-lt"/>
              </a:rPr>
              <a:t> </a:t>
            </a:r>
            <a:r>
              <a:rPr lang="vi-VN" sz="2000" dirty="0" smtClean="0">
                <a:latin typeface="+mj-lt"/>
              </a:rPr>
              <a:t>Que chỉ sử dụng bảng tương tác.</a:t>
            </a:r>
            <a:endParaRPr lang="en-US" sz="2000" dirty="0" smtClean="0">
              <a:latin typeface="+mj-lt"/>
            </a:endParaRPr>
          </a:p>
          <a:p>
            <a:pPr>
              <a:buFontTx/>
              <a:buChar char="-"/>
            </a:pPr>
            <a:endParaRPr lang="en-US" sz="2000" dirty="0" smtClean="0">
              <a:latin typeface="+mj-lt"/>
            </a:endParaRPr>
          </a:p>
          <a:p>
            <a:r>
              <a:rPr lang="vi-VN" sz="2000" dirty="0" smtClean="0">
                <a:latin typeface="+mj-lt"/>
              </a:rPr>
              <a:t>- Vở tạo hình</a:t>
            </a:r>
          </a:p>
          <a:p>
            <a:r>
              <a:rPr lang="vi-VN" sz="2000" dirty="0" smtClean="0">
                <a:latin typeface="+mj-lt"/>
              </a:rPr>
              <a:t>- Bút sáp màu màu nước,màu dạ.</a:t>
            </a:r>
          </a:p>
          <a:p>
            <a:r>
              <a:rPr lang="vi-VN" sz="2000" dirty="0" smtClean="0">
                <a:latin typeface="+mj-lt"/>
              </a:rPr>
              <a:t>- Giá treo sản phẩm.</a:t>
            </a:r>
            <a:br>
              <a:rPr lang="vi-VN" sz="2000" dirty="0" smtClean="0">
                <a:latin typeface="+mj-lt"/>
              </a:rPr>
            </a:br>
            <a:r>
              <a:rPr lang="vi-VN" sz="2000" dirty="0" smtClean="0">
                <a:latin typeface="+mj-lt"/>
              </a:rPr>
              <a:t>- Trang phục cô và trẻ gọn gàng</a:t>
            </a:r>
          </a:p>
          <a:p>
            <a:pPr>
              <a:buFontTx/>
              <a:buChar char="-"/>
            </a:pPr>
            <a:endParaRPr lang="en-US" sz="2000" dirty="0" smtClean="0">
              <a:latin typeface="+mj-lt"/>
            </a:endParaRPr>
          </a:p>
          <a:p>
            <a:pPr>
              <a:buFontTx/>
              <a:buChar char="-"/>
            </a:pPr>
            <a:endParaRPr lang="vi-VN" sz="2000" dirty="0" smtClean="0">
              <a:latin typeface="+mj-lt"/>
            </a:endParaRPr>
          </a:p>
          <a:p>
            <a:pPr marL="285750" indent="-285750">
              <a:buFontTx/>
              <a:buChar char="-"/>
            </a:pPr>
            <a:endParaRPr lang="en-US" sz="2000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11052" y="3770376"/>
            <a:ext cx="23503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000" b="1" dirty="0" smtClean="0">
                <a:solidFill>
                  <a:srgbClr val="FF0000"/>
                </a:solidFill>
                <a:latin typeface="+mj-lt"/>
              </a:rPr>
              <a:t>2, Đồ dùng của trẻ :</a:t>
            </a:r>
            <a:endParaRPr lang="en-US" sz="2000" b="1" dirty="0" smtClean="0">
              <a:solidFill>
                <a:srgbClr val="FF0000"/>
              </a:solidFill>
              <a:latin typeface="+mj-lt"/>
            </a:endParaRPr>
          </a:p>
          <a:p>
            <a:endParaRPr lang="vi-VN" sz="2000" b="1" dirty="0" smtClean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58174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95400" y="1905000"/>
            <a:ext cx="7784888" cy="104644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isometricOffAxis1Righ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vi-V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1,Ổn định tổ chức:</a:t>
            </a:r>
          </a:p>
          <a:p>
            <a:r>
              <a:rPr lang="vi-VN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Cô và trẻ cùng hát bài </a:t>
            </a:r>
            <a:r>
              <a:rPr lang="en-US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“</a:t>
            </a:r>
            <a:r>
              <a:rPr lang="en-US" sz="3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Cháu</a:t>
            </a:r>
            <a:r>
              <a:rPr lang="en-US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</a:t>
            </a:r>
            <a:r>
              <a:rPr lang="en-US" sz="3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yêu</a:t>
            </a:r>
            <a:r>
              <a:rPr lang="en-US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</a:t>
            </a:r>
            <a:r>
              <a:rPr lang="en-US" sz="3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chú</a:t>
            </a:r>
            <a:r>
              <a:rPr lang="en-US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</a:t>
            </a:r>
            <a:r>
              <a:rPr lang="en-US" sz="3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bộ</a:t>
            </a:r>
            <a:r>
              <a:rPr lang="en-US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</a:t>
            </a:r>
            <a:r>
              <a:rPr lang="en-US" sz="3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đội</a:t>
            </a:r>
            <a:r>
              <a:rPr lang="en-US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”</a:t>
            </a:r>
            <a:endParaRPr lang="en-US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</a:endParaRPr>
          </a:p>
        </p:txBody>
      </p:sp>
      <p:pic>
        <p:nvPicPr>
          <p:cNvPr id="5" name="ChauYeuChuBoDoi-QuocKhanh_49hy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95800" y="60960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374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9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0581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0" y="762000"/>
            <a:ext cx="7919156" cy="353943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>
              <a:lnSpc>
                <a:spcPct val="200000"/>
              </a:lnSpc>
            </a:pP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2,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>
              <a:lnSpc>
                <a:spcPct val="200000"/>
              </a:lnSpc>
            </a:pP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VẼ QUÀ TẶNG CHÚ BỘ ĐỘI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15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Photo0747"/>
          <p:cNvPicPr>
            <a:picLocks noChangeAspect="1" noChangeArrowheads="1"/>
          </p:cNvPicPr>
          <p:nvPr/>
        </p:nvPicPr>
        <p:blipFill>
          <a:blip r:embed="rId2">
            <a:lum bright="18000" contrast="88000"/>
          </a:blip>
          <a:srcRect l="5554" t="2087" b="1913"/>
          <a:stretch>
            <a:fillRect/>
          </a:stretch>
        </p:blipFill>
        <p:spPr bwMode="auto">
          <a:xfrm>
            <a:off x="-228600" y="0"/>
            <a:ext cx="9753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533400" y="3886200"/>
            <a:ext cx="246099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 :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endParaRPr lang="en-US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52800" y="762000"/>
            <a:ext cx="21852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 smtClean="0">
                <a:solidFill>
                  <a:srgbClr val="00B0F0"/>
                </a:solidFill>
              </a:rPr>
              <a:t>Đàm</a:t>
            </a:r>
            <a:r>
              <a:rPr lang="en-US" sz="3600" b="1" dirty="0" smtClean="0">
                <a:solidFill>
                  <a:srgbClr val="00B0F0"/>
                </a:solidFill>
              </a:rPr>
              <a:t> </a:t>
            </a:r>
            <a:r>
              <a:rPr lang="en-US" sz="3600" b="1" dirty="0" err="1" smtClean="0">
                <a:solidFill>
                  <a:srgbClr val="00B0F0"/>
                </a:solidFill>
              </a:rPr>
              <a:t>thoại</a:t>
            </a:r>
            <a:endParaRPr lang="en-US" sz="3600" b="1" dirty="0">
              <a:solidFill>
                <a:srgbClr val="00B0F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362200" y="2438400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3200" b="1" dirty="0" smtClean="0">
                <a:latin typeface="+mj-lt"/>
              </a:rPr>
              <a:t>- </a:t>
            </a:r>
            <a:r>
              <a:rPr lang="en-US" sz="3200" b="1" dirty="0" err="1" smtClean="0">
                <a:latin typeface="+mj-lt"/>
              </a:rPr>
              <a:t>Các</a:t>
            </a:r>
            <a:r>
              <a:rPr lang="en-US" sz="3200" b="1" dirty="0" smtClean="0">
                <a:latin typeface="+mj-lt"/>
              </a:rPr>
              <a:t> con </a:t>
            </a:r>
            <a:r>
              <a:rPr lang="en-US" sz="3200" b="1" dirty="0" err="1" smtClean="0">
                <a:latin typeface="+mj-lt"/>
              </a:rPr>
              <a:t>vừa</a:t>
            </a:r>
            <a:r>
              <a:rPr lang="en-US" sz="3200" b="1" dirty="0" smtClean="0">
                <a:latin typeface="+mj-lt"/>
              </a:rPr>
              <a:t> </a:t>
            </a:r>
            <a:r>
              <a:rPr lang="en-US" sz="3200" b="1" dirty="0" err="1" smtClean="0">
                <a:latin typeface="+mj-lt"/>
              </a:rPr>
              <a:t>quan</a:t>
            </a:r>
            <a:r>
              <a:rPr lang="en-US" sz="3200" b="1" dirty="0" smtClean="0">
                <a:latin typeface="+mj-lt"/>
              </a:rPr>
              <a:t> </a:t>
            </a:r>
            <a:r>
              <a:rPr lang="en-US" sz="3200" b="1" dirty="0" err="1" smtClean="0">
                <a:latin typeface="+mj-lt"/>
              </a:rPr>
              <a:t>sát</a:t>
            </a:r>
            <a:r>
              <a:rPr lang="en-US" sz="3200" b="1" dirty="0" smtClean="0">
                <a:latin typeface="+mj-lt"/>
              </a:rPr>
              <a:t> </a:t>
            </a:r>
            <a:r>
              <a:rPr lang="en-US" sz="3200" b="1" dirty="0" err="1" smtClean="0">
                <a:latin typeface="+mj-lt"/>
              </a:rPr>
              <a:t>bức</a:t>
            </a:r>
            <a:r>
              <a:rPr lang="en-US" sz="3200" b="1" dirty="0" smtClean="0">
                <a:latin typeface="+mj-lt"/>
              </a:rPr>
              <a:t> </a:t>
            </a:r>
            <a:r>
              <a:rPr lang="en-US" sz="3200" b="1" dirty="0" err="1" smtClean="0">
                <a:latin typeface="+mj-lt"/>
              </a:rPr>
              <a:t>tranh</a:t>
            </a:r>
            <a:r>
              <a:rPr lang="en-US" sz="3200" b="1" dirty="0" smtClean="0">
                <a:latin typeface="+mj-lt"/>
              </a:rPr>
              <a:t> </a:t>
            </a:r>
            <a:r>
              <a:rPr lang="vi-VN" sz="3200" b="1" dirty="0" smtClean="0">
                <a:latin typeface="+mj-lt"/>
              </a:rPr>
              <a:t>gì?</a:t>
            </a:r>
            <a:br>
              <a:rPr lang="vi-VN" sz="3200" b="1" dirty="0" smtClean="0">
                <a:latin typeface="+mj-lt"/>
              </a:rPr>
            </a:br>
            <a:r>
              <a:rPr lang="vi-VN" sz="3200" b="1" dirty="0" smtClean="0">
                <a:latin typeface="+mj-lt"/>
              </a:rPr>
              <a:t>- Có những hoa màu gì?</a:t>
            </a:r>
            <a:br>
              <a:rPr lang="vi-VN" sz="3200" b="1" dirty="0" smtClean="0">
                <a:latin typeface="+mj-lt"/>
              </a:rPr>
            </a:br>
            <a:r>
              <a:rPr lang="vi-VN" sz="3200" b="1" dirty="0" smtClean="0">
                <a:latin typeface="+mj-lt"/>
              </a:rPr>
              <a:t>- </a:t>
            </a:r>
            <a:r>
              <a:rPr lang="en-US" sz="3200" b="1" dirty="0" err="1" smtClean="0">
                <a:latin typeface="+mj-lt"/>
              </a:rPr>
              <a:t>Lọ</a:t>
            </a:r>
            <a:r>
              <a:rPr lang="vi-VN" sz="3200" b="1" dirty="0" smtClean="0">
                <a:latin typeface="+mj-lt"/>
              </a:rPr>
              <a:t> hoa đẹp nhờ có gì?</a:t>
            </a:r>
            <a:endParaRPr lang="en-US" sz="3200" b="1" dirty="0">
              <a:latin typeface="+mj-lt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pic>
        <p:nvPicPr>
          <p:cNvPr id="14340" name="Picture 2" descr="EJ02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7" descr="Hình ảnh02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905000" y="228600"/>
            <a:ext cx="64154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chiếc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mũ</a:t>
            </a:r>
            <a:endParaRPr lang="en-US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438400"/>
            <a:ext cx="533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 dirty="0" smtClean="0">
                <a:latin typeface="+mj-lt"/>
              </a:rPr>
              <a:t>- Tranh vẽ gì?</a:t>
            </a:r>
            <a:br>
              <a:rPr lang="vi-VN" sz="3600" dirty="0" smtClean="0">
                <a:latin typeface="+mj-lt"/>
              </a:rPr>
            </a:br>
            <a:r>
              <a:rPr lang="vi-VN" sz="3600" dirty="0" smtClean="0">
                <a:latin typeface="+mj-lt"/>
              </a:rPr>
              <a:t>- Đ</a:t>
            </a:r>
            <a:r>
              <a:rPr lang="en-US" sz="3600" dirty="0" smtClean="0">
                <a:latin typeface="+mj-lt"/>
              </a:rPr>
              <a:t>ó</a:t>
            </a:r>
            <a:r>
              <a:rPr lang="vi-VN" sz="3600" dirty="0" smtClean="0">
                <a:latin typeface="+mj-lt"/>
              </a:rPr>
              <a:t> là cái mũ cô vẽ tặng các chú bộ đội đấy.</a:t>
            </a:r>
            <a:endParaRPr lang="en-US" sz="36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c8a5659f67133db8e38c38e754317affbe6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780</TotalTime>
  <Words>298</Words>
  <Application>Microsoft Office PowerPoint</Application>
  <PresentationFormat>On-screen Show (4:3)</PresentationFormat>
  <Paragraphs>50</Paragraphs>
  <Slides>17</Slides>
  <Notes>0</Notes>
  <HiddenSlides>0</HiddenSlides>
  <MMClips>6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84345</cp:lastModifiedBy>
  <cp:revision>60</cp:revision>
  <dcterms:created xsi:type="dcterms:W3CDTF">2018-10-01T14:03:25Z</dcterms:created>
  <dcterms:modified xsi:type="dcterms:W3CDTF">2022-06-06T14:20:26Z</dcterms:modified>
</cp:coreProperties>
</file>