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73" r:id="rId7"/>
    <p:sldId id="275" r:id="rId8"/>
    <p:sldId id="277" r:id="rId9"/>
    <p:sldId id="258" r:id="rId10"/>
    <p:sldId id="270" r:id="rId11"/>
    <p:sldId id="278" r:id="rId12"/>
    <p:sldId id="279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GN%20B4%20n&#259;m%20h&#7885;c%202019-2020\qu&#7923;nh%20anh\BGTT\b&#224;i%20gi&#7843;ng%20tt%20th&#225;ng%202\nh&#7841;c\SapDenTetRoi-BaoNgu-2765826.mp3" TargetMode="Externa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GN%20B4%20n&#259;m%20h&#7885;c%202019-2020\qu&#7923;nh%20anh\BGTT\b&#224;i%20gi&#7843;ng%20tt%20th&#225;ng%202\nh&#7841;c\MuaXuanCuaBe-NhatLanVy-2887767.mp3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GN%20B4%20n&#259;m%20h&#7885;c%202019-2020\qu&#7923;nh%20anh\BGTT\b&#224;i%20gi&#7843;ng%20tt%20th&#225;ng%202\nh&#7841;c\BauVaBi-PhamPhuongThao_42tvy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GN%20B4%20n&#259;m%20h&#7885;c%202019-2020\qu&#7923;nh%20anh\BGTT\b&#224;i%20gi&#7843;ng%20tt%20th&#225;ng%202\nh&#7841;c\BauVaBi-PhamPhuongThao_42tvy.mp3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GN%20B4%20n&#259;m%20h&#7885;c%202019-2020\qu&#7923;nh%20anh\BGTT\b&#224;i%20gi&#7843;ng%20tt%20th&#225;ng%202\nh&#7841;c\BauVaBi-PhamPhuongThao_42tvy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MGN%20B4%20n&#259;m%20h&#7885;c%202019-2020\qu&#7923;nh%20anh\BGTT\b&#224;i%20gi&#7843;ng%20tt%20th&#225;ng%202\video\H&#225;i%20Rau%20-%20Xu&#226;n%20Mai.mp4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2057400" y="3505200"/>
            <a:ext cx="639290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Bầu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4 - 5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400" y="838200"/>
            <a:ext cx="8534400" cy="4525963"/>
          </a:xfrm>
        </p:spPr>
        <p:txBody>
          <a:bodyPr/>
          <a:lstStyle/>
          <a:p>
            <a:pPr algn="ctr">
              <a:buNone/>
            </a:pPr>
            <a:r>
              <a:rPr lang="vi-VN" sz="3600" b="1" i="1" dirty="0" smtClean="0">
                <a:solidFill>
                  <a:srgbClr val="002060"/>
                </a:solidFill>
                <a:latin typeface="+mj-lt"/>
              </a:rPr>
              <a:t>Trò chơi: Nghe giai điệu đoán tên bài hát</a:t>
            </a:r>
            <a:endParaRPr lang="en-US" sz="3600" b="1" i="1" dirty="0" smtClean="0">
              <a:solidFill>
                <a:srgbClr val="002060"/>
              </a:solidFill>
              <a:latin typeface="+mj-lt"/>
            </a:endParaRPr>
          </a:p>
          <a:p>
            <a:pPr algn="ctr">
              <a:buNone/>
            </a:pPr>
            <a:endParaRPr lang="vi-VN" sz="3600" dirty="0" smtClean="0">
              <a:solidFill>
                <a:srgbClr val="7030A0"/>
              </a:solidFill>
              <a:latin typeface="+mj-lt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chơi: Cô bật cho trẻ nghe 1 số đoạn nhạc của các bài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hát trong chủ đề Tết và mùa xuân để trẻ đoán đó là bài hát gì và cùng cô hát lại bài hát đó.</a:t>
            </a:r>
            <a:endParaRPr lang="en-US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sz="2400" dirty="0" smtClean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228600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1800" y="9906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SapDenTetRoi-BaoNgu-276582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22098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0800" y="11430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MuaXuanCuaBe-NhatLanVy-288776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447800" y="17526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2723499" y="154886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2400" b="1" dirty="0" smtClean="0">
                <a:solidFill>
                  <a:srgbClr val="C00000"/>
                </a:solidFill>
                <a:latin typeface="+mj-lt"/>
              </a:rPr>
              <a:t>1.Kiến thức</a:t>
            </a:r>
            <a:endParaRPr lang="vi-VN" sz="2400" dirty="0" smtClean="0">
              <a:solidFill>
                <a:srgbClr val="C00000"/>
              </a:solidFill>
              <a:latin typeface="+mj-lt"/>
            </a:endParaRPr>
          </a:p>
          <a:p>
            <a:pPr>
              <a:buNone/>
            </a:pPr>
            <a:r>
              <a:rPr lang="vi-VN" sz="2400" dirty="0" smtClean="0">
                <a:solidFill>
                  <a:srgbClr val="C00000"/>
                </a:solidFill>
                <a:latin typeface="+mj-lt"/>
              </a:rPr>
              <a:t>- Trẻ thuộc bài hát, nhớ tên bài hát, tên tác giả, hiểu nội dung bài hát.</a:t>
            </a:r>
          </a:p>
          <a:p>
            <a:pPr>
              <a:buNone/>
            </a:pPr>
            <a:r>
              <a:rPr lang="vi-VN" sz="2400" dirty="0" smtClean="0">
                <a:solidFill>
                  <a:srgbClr val="C00000"/>
                </a:solidFill>
                <a:latin typeface="+mj-lt"/>
              </a:rPr>
              <a:t>- Biết một số đặc điểm của cây bầu và cây bí.</a:t>
            </a:r>
          </a:p>
          <a:p>
            <a:pPr>
              <a:buNone/>
            </a:pPr>
            <a:r>
              <a:rPr lang="vi-VN" sz="2400" b="1" dirty="0" smtClean="0">
                <a:solidFill>
                  <a:srgbClr val="C00000"/>
                </a:solidFill>
                <a:latin typeface="+mj-lt"/>
              </a:rPr>
              <a:t>2.Kỹ năng</a:t>
            </a:r>
            <a:endParaRPr lang="vi-VN" sz="2400" dirty="0" smtClean="0">
              <a:solidFill>
                <a:srgbClr val="C00000"/>
              </a:solidFill>
              <a:latin typeface="+mj-lt"/>
            </a:endParaRPr>
          </a:p>
          <a:p>
            <a:pPr>
              <a:buNone/>
            </a:pPr>
            <a:r>
              <a:rPr lang="vi-VN" sz="2400" b="1" dirty="0" smtClean="0">
                <a:solidFill>
                  <a:srgbClr val="C00000"/>
                </a:solidFill>
                <a:latin typeface="+mj-lt"/>
              </a:rPr>
              <a:t>-</a:t>
            </a:r>
            <a:r>
              <a:rPr lang="vi-VN" sz="2400" dirty="0" smtClean="0">
                <a:solidFill>
                  <a:srgbClr val="C00000"/>
                </a:solidFill>
                <a:latin typeface="+mj-lt"/>
              </a:rPr>
              <a:t> Trẻ hát đúng lời, đúng giai điệu bài hát.</a:t>
            </a:r>
          </a:p>
          <a:p>
            <a:pPr>
              <a:buNone/>
            </a:pPr>
            <a:r>
              <a:rPr lang="vi-VN" sz="2400" dirty="0" smtClean="0">
                <a:solidFill>
                  <a:srgbClr val="C00000"/>
                </a:solidFill>
                <a:latin typeface="+mj-lt"/>
              </a:rPr>
              <a:t>- Trẻ chú ý lắng nghe cô hát.</a:t>
            </a:r>
          </a:p>
          <a:p>
            <a:pPr>
              <a:buNone/>
            </a:pPr>
            <a:r>
              <a:rPr lang="vi-VN" sz="2400" dirty="0" smtClean="0">
                <a:solidFill>
                  <a:srgbClr val="C00000"/>
                </a:solidFill>
                <a:latin typeface="+mj-lt"/>
              </a:rPr>
              <a:t>- Trẻ biết cách chơi trò chơi “Nghe giai điệu đoán tên bài hát”</a:t>
            </a:r>
          </a:p>
          <a:p>
            <a:pPr>
              <a:buNone/>
            </a:pPr>
            <a:r>
              <a:rPr lang="vi-VN" sz="2400" b="1" dirty="0" smtClean="0">
                <a:solidFill>
                  <a:srgbClr val="C00000"/>
                </a:solidFill>
                <a:latin typeface="+mj-lt"/>
              </a:rPr>
              <a:t>3.Thái độ:</a:t>
            </a:r>
            <a:endParaRPr lang="vi-VN" sz="2400" dirty="0" smtClean="0">
              <a:solidFill>
                <a:srgbClr val="C00000"/>
              </a:solidFill>
              <a:latin typeface="+mj-lt"/>
            </a:endParaRPr>
          </a:p>
          <a:p>
            <a:pPr>
              <a:buNone/>
            </a:pPr>
            <a:r>
              <a:rPr lang="vi-VN" sz="2400" dirty="0" smtClean="0">
                <a:solidFill>
                  <a:srgbClr val="C00000"/>
                </a:solidFill>
                <a:latin typeface="+mj-lt"/>
              </a:rPr>
              <a:t>- Biết thể hiện niềm vui khi tết đến, xuân về.</a:t>
            </a:r>
          </a:p>
          <a:p>
            <a:pPr>
              <a:buNone/>
            </a:pPr>
            <a:r>
              <a:rPr lang="vi-VN" sz="2400" dirty="0" smtClean="0">
                <a:solidFill>
                  <a:srgbClr val="C00000"/>
                </a:solidFill>
                <a:latin typeface="+mj-lt"/>
              </a:rPr>
              <a:t>- Giáo dục trẻ biết yêu thiên nhiên, ăn mặc phù hợp với thời tiết.</a:t>
            </a:r>
          </a:p>
          <a:p>
            <a:endParaRPr lang="en-US" sz="24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81200" y="1676400"/>
            <a:ext cx="57912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1. Đồ dùng cho cô:</a:t>
            </a:r>
            <a:endParaRPr lang="vi-VN" sz="28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  Bài giảng điện tử có nhạc các bài hát “Bầu và bí”,“Hái rau”</a:t>
            </a:r>
          </a:p>
          <a:p>
            <a:pPr>
              <a:buFontTx/>
              <a:buChar char="-"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Một số đoạn nhạc của các bài hát trong chủ đề Tết và mùa xuân</a:t>
            </a:r>
            <a:endParaRPr lang="en-US" sz="2800" dirty="0" smtClean="0">
              <a:solidFill>
                <a:srgbClr val="0070C0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endParaRPr lang="vi-VN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2. Đồ dùng cho trẻ:</a:t>
            </a:r>
            <a:endParaRPr lang="vi-VN" sz="28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70C0"/>
                </a:solidFill>
                <a:latin typeface="+mj-lt"/>
              </a:rPr>
              <a:t>- </a:t>
            </a: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685800"/>
            <a:ext cx="601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ontent Placeholder 7" descr="174px-Bầu_sa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05000"/>
            <a:ext cx="4114800" cy="4953000"/>
          </a:xfrm>
        </p:spPr>
      </p:pic>
      <p:sp>
        <p:nvSpPr>
          <p:cNvPr id="5122" name="AutoShape 2" descr="Kết quả hình ảnh cho hình ảnh quả bầ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4" name="AutoShape 4" descr="Kết quả hình ảnh cho hình ảnh quả bầ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bi-dao-bi-xan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1" y="1905000"/>
            <a:ext cx="50292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400" y="762000"/>
            <a:ext cx="85344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2.Phương pháp, hình thức tổ chức.</a:t>
            </a:r>
            <a:endParaRPr lang="en-US" sz="3600" b="1" dirty="0" smtClean="0">
              <a:solidFill>
                <a:srgbClr val="C00000"/>
              </a:solidFill>
              <a:latin typeface="+mj-lt"/>
            </a:endParaRPr>
          </a:p>
          <a:p>
            <a:pPr algn="ctr">
              <a:buNone/>
            </a:pPr>
            <a:endParaRPr lang="en-US" sz="3600" b="1" dirty="0" smtClean="0">
              <a:solidFill>
                <a:srgbClr val="C00000"/>
              </a:solidFill>
              <a:latin typeface="+mj-lt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			</a:t>
            </a:r>
            <a:r>
              <a:rPr lang="vi-VN" sz="3600" b="1" dirty="0" smtClean="0">
                <a:solidFill>
                  <a:srgbClr val="0070C0"/>
                </a:solidFill>
                <a:latin typeface="+mj-lt"/>
              </a:rPr>
              <a:t>Dạy hát bài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+mj-lt"/>
              </a:rPr>
              <a:t>hát</a:t>
            </a:r>
            <a:r>
              <a:rPr lang="vi-VN" sz="3600" b="1" dirty="0" smtClean="0">
                <a:solidFill>
                  <a:srgbClr val="0070C0"/>
                </a:solidFill>
                <a:latin typeface="+mj-lt"/>
              </a:rPr>
              <a:t> “Bầu và bí”</a:t>
            </a:r>
            <a:endParaRPr lang="vi-VN" sz="3600" dirty="0" smtClean="0">
              <a:solidFill>
                <a:srgbClr val="0070C0"/>
              </a:solidFill>
              <a:latin typeface="+mj-lt"/>
            </a:endParaRP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6800" y="1828800"/>
            <a:ext cx="7239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pPr algn="ctr"/>
            <a:endParaRPr lang="en-US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600" dirty="0" smtClean="0">
                <a:solidFill>
                  <a:srgbClr val="7030A0"/>
                </a:solidFill>
                <a:latin typeface="+mj-lt"/>
              </a:rPr>
              <a:t>Cô giới thiệu tên bài hát, tên tác giả</a:t>
            </a:r>
          </a:p>
          <a:p>
            <a:endParaRPr lang="en-US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BauVaBi-PhamPhuongThao_42tv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95800" y="3886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4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1676400"/>
            <a:ext cx="495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9400" y="26670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solidFill>
                  <a:srgbClr val="7030A0"/>
                </a:solidFill>
              </a:rPr>
              <a:t>:</a:t>
            </a:r>
            <a:endParaRPr lang="en-US" sz="3600" dirty="0">
              <a:solidFill>
                <a:srgbClr val="7030A0"/>
              </a:solidFill>
            </a:endParaRPr>
          </a:p>
        </p:txBody>
      </p:sp>
      <p:pic>
        <p:nvPicPr>
          <p:cNvPr id="7" name="BauVaBi-PhamPhuongThao_42tv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7338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4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371600"/>
            <a:ext cx="7734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4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vi-VN" sz="3600" dirty="0" smtClean="0">
              <a:solidFill>
                <a:srgbClr val="C00000"/>
              </a:solidFill>
              <a:latin typeface="+mj-lt"/>
            </a:endParaRPr>
          </a:p>
          <a:p>
            <a:r>
              <a:rPr lang="vi-VN" sz="2800" dirty="0" smtClean="0">
                <a:solidFill>
                  <a:srgbClr val="C00000"/>
                </a:solidFill>
                <a:latin typeface="+mj-lt"/>
              </a:rPr>
              <a:t> Cô cho trẻ hát theo lớp (2 lần), theo tổ, nhóm, </a:t>
            </a:r>
            <a:endParaRPr lang="en-US" sz="2800" dirty="0" smtClean="0">
              <a:solidFill>
                <a:srgbClr val="C00000"/>
              </a:solidFill>
              <a:latin typeface="+mj-lt"/>
            </a:endParaRPr>
          </a:p>
          <a:p>
            <a:r>
              <a:rPr lang="vi-VN" sz="2800" dirty="0" smtClean="0">
                <a:solidFill>
                  <a:srgbClr val="C00000"/>
                </a:solidFill>
                <a:latin typeface="+mj-lt"/>
              </a:rPr>
              <a:t>cá nhân.</a:t>
            </a:r>
          </a:p>
          <a:p>
            <a:r>
              <a:rPr lang="vi-VN" sz="2800" dirty="0" smtClean="0">
                <a:solidFill>
                  <a:srgbClr val="C00000"/>
                </a:solidFill>
                <a:latin typeface="+mj-lt"/>
              </a:rPr>
              <a:t>(Cô chú ý sửa sai cho trẻ sau mỗi lần trẻ hát</a:t>
            </a:r>
            <a:r>
              <a:rPr lang="en-US" sz="2800" dirty="0" smtClean="0">
                <a:solidFill>
                  <a:srgbClr val="C00000"/>
                </a:solidFill>
                <a:latin typeface="+mj-lt"/>
              </a:rPr>
              <a:t>)</a:t>
            </a:r>
            <a:endParaRPr lang="vi-VN" sz="28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4" name="BauVaBi-PhamPhuongThao_42tv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67200" y="41148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4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62200" y="3048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Hái Rau - Xuân Ma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292</Words>
  <Application>Microsoft Office PowerPoint</Application>
  <PresentationFormat>On-screen Show (4:3)</PresentationFormat>
  <Paragraphs>54</Paragraphs>
  <Slides>13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1.Ổn định, gây hứng thú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58</cp:revision>
  <dcterms:created xsi:type="dcterms:W3CDTF">2018-12-28T04:46:11Z</dcterms:created>
  <dcterms:modified xsi:type="dcterms:W3CDTF">2022-06-07T03:10:53Z</dcterms:modified>
</cp:coreProperties>
</file>