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60" r:id="rId4"/>
    <p:sldId id="268" r:id="rId5"/>
    <p:sldId id="283" r:id="rId6"/>
    <p:sldId id="269" r:id="rId7"/>
    <p:sldId id="263" r:id="rId8"/>
    <p:sldId id="273" r:id="rId9"/>
    <p:sldId id="271" r:id="rId10"/>
    <p:sldId id="270" r:id="rId11"/>
    <p:sldId id="284" r:id="rId12"/>
    <p:sldId id="274" r:id="rId13"/>
    <p:sldId id="285" r:id="rId14"/>
    <p:sldId id="286" r:id="rId15"/>
    <p:sldId id="287" r:id="rId16"/>
    <p:sldId id="288" r:id="rId17"/>
    <p:sldId id="262" r:id="rId18"/>
    <p:sldId id="275" r:id="rId19"/>
    <p:sldId id="258" r:id="rId20"/>
    <p:sldId id="267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1162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1F5BB-E9F5-496E-9FC0-44F3B7BFB5C3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elcome\Documents\AN%20chau%20yeu%20co%20tho%20det\V.A%20&#8211;%20Ch&#225;u%20Y&#234;u%20C&#244;%20Th&#7907;%20D&#7879;t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620795" y="282575"/>
            <a:ext cx="6629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2209800"/>
            <a:ext cx="6858000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en-US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1981200" y="3733800"/>
            <a:ext cx="639290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ngủ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”</a:t>
            </a:r>
          </a:p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5 - 6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Phạm Thị Hiền</a:t>
            </a:r>
            <a:endParaRPr lang="en-US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2514600" y="6019800"/>
            <a:ext cx="4191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5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98855" y="1194958"/>
            <a:ext cx="1309688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371600" y="26670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LĨNH VỰC PHÁT TRIỂN NGÔN NGỮ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38"/>
            <a:ext cx="9144000" cy="686623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04800" y="60960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000" dirty="0">
                <a:solidFill>
                  <a:srgbClr val="FF0000"/>
                </a:solidFill>
                <a:latin typeface="inherit"/>
              </a:rPr>
              <a:t>Căn nhà đã vắng</a:t>
            </a:r>
            <a:r>
              <a:rPr lang="vi-VN" sz="2000" dirty="0">
                <a:solidFill>
                  <a:srgbClr val="FF0000"/>
                </a:solidFill>
              </a:rPr>
              <a:t/>
            </a:r>
            <a:br>
              <a:rPr lang="vi-VN" sz="2000" dirty="0">
                <a:solidFill>
                  <a:srgbClr val="FF0000"/>
                </a:solidFill>
              </a:rPr>
            </a:br>
            <a:r>
              <a:rPr lang="vi-VN" sz="2000" dirty="0">
                <a:solidFill>
                  <a:srgbClr val="FF0000"/>
                </a:solidFill>
                <a:latin typeface="inherit"/>
              </a:rPr>
              <a:t>Cốc chén lặng im</a:t>
            </a:r>
            <a:r>
              <a:rPr lang="vi-VN" sz="2000" dirty="0">
                <a:solidFill>
                  <a:srgbClr val="FF0000"/>
                </a:solidFill>
              </a:rPr>
              <a:t/>
            </a:r>
            <a:br>
              <a:rPr lang="vi-VN" sz="2000" dirty="0">
                <a:solidFill>
                  <a:srgbClr val="FF0000"/>
                </a:solidFill>
              </a:rPr>
            </a:br>
            <a:r>
              <a:rPr lang="vi-VN" sz="2000" dirty="0">
                <a:solidFill>
                  <a:srgbClr val="FF0000"/>
                </a:solidFill>
                <a:latin typeface="inherit"/>
              </a:rPr>
              <a:t>Đôi mắt lim dim</a:t>
            </a:r>
            <a:r>
              <a:rPr lang="vi-VN" sz="2000" dirty="0">
                <a:solidFill>
                  <a:srgbClr val="FF0000"/>
                </a:solidFill>
              </a:rPr>
              <a:t/>
            </a:r>
            <a:br>
              <a:rPr lang="vi-VN" sz="2000" dirty="0">
                <a:solidFill>
                  <a:srgbClr val="FF0000"/>
                </a:solidFill>
              </a:rPr>
            </a:br>
            <a:r>
              <a:rPr lang="vi-VN" sz="2000" dirty="0">
                <a:solidFill>
                  <a:srgbClr val="FF0000"/>
                </a:solidFill>
                <a:latin typeface="inherit"/>
              </a:rPr>
              <a:t>Ngủ ngon bà nhé</a:t>
            </a:r>
            <a:endParaRPr lang="vi-VN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52400" y="15240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000" dirty="0">
                <a:solidFill>
                  <a:srgbClr val="FF0000"/>
                </a:solidFill>
                <a:latin typeface="inherit"/>
              </a:rPr>
              <a:t>Hoa xoan, hoa khế</a:t>
            </a:r>
            <a:r>
              <a:rPr lang="vi-VN" sz="2000" dirty="0">
                <a:solidFill>
                  <a:srgbClr val="FF0000"/>
                </a:solidFill>
              </a:rPr>
              <a:t/>
            </a:r>
            <a:br>
              <a:rPr lang="vi-VN" sz="2000" dirty="0">
                <a:solidFill>
                  <a:srgbClr val="FF0000"/>
                </a:solidFill>
              </a:rPr>
            </a:br>
            <a:r>
              <a:rPr lang="vi-VN" sz="2000" dirty="0">
                <a:solidFill>
                  <a:srgbClr val="FF0000"/>
                </a:solidFill>
                <a:latin typeface="inherit"/>
              </a:rPr>
              <a:t>Chín lặng trong vườn</a:t>
            </a:r>
            <a:r>
              <a:rPr lang="vi-VN" sz="2000" dirty="0">
                <a:solidFill>
                  <a:srgbClr val="FF0000"/>
                </a:solidFill>
              </a:rPr>
              <a:t/>
            </a:r>
            <a:br>
              <a:rPr lang="vi-VN" sz="2000" dirty="0">
                <a:solidFill>
                  <a:srgbClr val="FF0000"/>
                </a:solidFill>
              </a:rPr>
            </a:br>
            <a:r>
              <a:rPr lang="vi-VN" sz="2000" dirty="0">
                <a:solidFill>
                  <a:srgbClr val="FF0000"/>
                </a:solidFill>
                <a:latin typeface="inherit"/>
              </a:rPr>
              <a:t>Ba mơ tay cháu</a:t>
            </a:r>
            <a:r>
              <a:rPr lang="vi-VN" sz="2000" dirty="0">
                <a:solidFill>
                  <a:srgbClr val="FF0000"/>
                </a:solidFill>
              </a:rPr>
              <a:t/>
            </a:r>
            <a:br>
              <a:rPr lang="vi-VN" sz="2000" dirty="0">
                <a:solidFill>
                  <a:srgbClr val="FF0000"/>
                </a:solidFill>
              </a:rPr>
            </a:br>
            <a:r>
              <a:rPr lang="vi-VN" sz="2000" dirty="0">
                <a:solidFill>
                  <a:srgbClr val="FF0000"/>
                </a:solidFill>
                <a:latin typeface="inherit"/>
              </a:rPr>
              <a:t>Quạt đầy hương thơm</a:t>
            </a:r>
            <a:endParaRPr lang="vi-VN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3712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2484437"/>
            <a:ext cx="6400800" cy="2620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trích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0"/>
            <a:ext cx="92202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553200" y="441960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400" dirty="0">
                <a:solidFill>
                  <a:srgbClr val="FFFF00"/>
                </a:solidFill>
                <a:latin typeface="inherit"/>
              </a:rPr>
              <a:t>Ơi chích choè ơi</a:t>
            </a:r>
            <a:r>
              <a:rPr lang="vi-VN" sz="2400" dirty="0">
                <a:solidFill>
                  <a:srgbClr val="FFFF00"/>
                </a:solidFill>
              </a:rPr>
              <a:t/>
            </a:r>
            <a:br>
              <a:rPr lang="vi-VN" sz="2400" dirty="0">
                <a:solidFill>
                  <a:srgbClr val="FFFF00"/>
                </a:solidFill>
              </a:rPr>
            </a:br>
            <a:r>
              <a:rPr lang="vi-VN" sz="2400" dirty="0">
                <a:solidFill>
                  <a:srgbClr val="FFFF00"/>
                </a:solidFill>
                <a:latin typeface="inherit"/>
              </a:rPr>
              <a:t>Chim đừng hót nữa</a:t>
            </a:r>
            <a:r>
              <a:rPr lang="vi-VN" sz="2400" dirty="0">
                <a:solidFill>
                  <a:srgbClr val="FFFF00"/>
                </a:solidFill>
              </a:rPr>
              <a:t/>
            </a:r>
            <a:br>
              <a:rPr lang="vi-VN" sz="2400" dirty="0">
                <a:solidFill>
                  <a:srgbClr val="FFFF00"/>
                </a:solidFill>
              </a:rPr>
            </a:br>
            <a:r>
              <a:rPr lang="vi-VN" sz="2400" dirty="0">
                <a:solidFill>
                  <a:srgbClr val="FFFF00"/>
                </a:solidFill>
                <a:latin typeface="inherit"/>
              </a:rPr>
              <a:t>Bà em ốm rồi</a:t>
            </a:r>
            <a:r>
              <a:rPr lang="vi-VN" sz="2400" dirty="0">
                <a:solidFill>
                  <a:srgbClr val="FFFF00"/>
                </a:solidFill>
              </a:rPr>
              <a:t/>
            </a:r>
            <a:br>
              <a:rPr lang="vi-VN" sz="2400" dirty="0">
                <a:solidFill>
                  <a:srgbClr val="FFFF00"/>
                </a:solidFill>
              </a:rPr>
            </a:br>
            <a:r>
              <a:rPr lang="vi-VN" sz="2400" dirty="0">
                <a:solidFill>
                  <a:srgbClr val="FFFF00"/>
                </a:solidFill>
                <a:latin typeface="inherit"/>
              </a:rPr>
              <a:t>Lặng cho bà ngủ</a:t>
            </a:r>
            <a:endParaRPr lang="vi-VN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8928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34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60960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400" dirty="0">
                <a:solidFill>
                  <a:srgbClr val="FFFF00"/>
                </a:solidFill>
                <a:latin typeface="inherit"/>
              </a:rPr>
              <a:t>Bàn tay bé nhỏ</a:t>
            </a:r>
            <a:r>
              <a:rPr lang="vi-VN" sz="2400" dirty="0">
                <a:solidFill>
                  <a:srgbClr val="FFFF00"/>
                </a:solidFill>
              </a:rPr>
              <a:t/>
            </a:r>
            <a:br>
              <a:rPr lang="vi-VN" sz="2400" dirty="0">
                <a:solidFill>
                  <a:srgbClr val="FFFF00"/>
                </a:solidFill>
              </a:rPr>
            </a:br>
            <a:r>
              <a:rPr lang="vi-VN" sz="2400" dirty="0">
                <a:solidFill>
                  <a:srgbClr val="FFFF00"/>
                </a:solidFill>
                <a:latin typeface="inherit"/>
              </a:rPr>
              <a:t>Vẫy quạt thật đều</a:t>
            </a:r>
            <a:r>
              <a:rPr lang="vi-VN" sz="2400" dirty="0">
                <a:solidFill>
                  <a:srgbClr val="FFFF00"/>
                </a:solidFill>
              </a:rPr>
              <a:t/>
            </a:r>
            <a:br>
              <a:rPr lang="vi-VN" sz="2400" dirty="0">
                <a:solidFill>
                  <a:srgbClr val="FFFF00"/>
                </a:solidFill>
              </a:rPr>
            </a:br>
            <a:r>
              <a:rPr lang="vi-VN" sz="2400" dirty="0">
                <a:solidFill>
                  <a:srgbClr val="FFFF00"/>
                </a:solidFill>
                <a:latin typeface="inherit"/>
              </a:rPr>
              <a:t>Ngấn nắng thiu thiu</a:t>
            </a:r>
            <a:r>
              <a:rPr lang="vi-VN" sz="2400" dirty="0">
                <a:solidFill>
                  <a:srgbClr val="FFFF00"/>
                </a:solidFill>
              </a:rPr>
              <a:t/>
            </a:r>
            <a:br>
              <a:rPr lang="vi-VN" sz="2400" dirty="0">
                <a:solidFill>
                  <a:srgbClr val="FFFF00"/>
                </a:solidFill>
              </a:rPr>
            </a:br>
            <a:r>
              <a:rPr lang="vi-VN" sz="2400" dirty="0">
                <a:solidFill>
                  <a:srgbClr val="FFFF00"/>
                </a:solidFill>
                <a:latin typeface="inherit"/>
              </a:rPr>
              <a:t>Đậu trên tường trắng</a:t>
            </a:r>
            <a:endParaRPr lang="vi-VN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0914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38"/>
            <a:ext cx="9144000" cy="686623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04800" y="60960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000" dirty="0">
                <a:solidFill>
                  <a:srgbClr val="FF0000"/>
                </a:solidFill>
                <a:latin typeface="inherit"/>
              </a:rPr>
              <a:t>Căn nhà đã vắng</a:t>
            </a:r>
            <a:r>
              <a:rPr lang="vi-VN" sz="2000" dirty="0">
                <a:solidFill>
                  <a:srgbClr val="FF0000"/>
                </a:solidFill>
              </a:rPr>
              <a:t/>
            </a:r>
            <a:br>
              <a:rPr lang="vi-VN" sz="2000" dirty="0">
                <a:solidFill>
                  <a:srgbClr val="FF0000"/>
                </a:solidFill>
              </a:rPr>
            </a:br>
            <a:r>
              <a:rPr lang="vi-VN" sz="2000" dirty="0">
                <a:solidFill>
                  <a:srgbClr val="FF0000"/>
                </a:solidFill>
                <a:latin typeface="inherit"/>
              </a:rPr>
              <a:t>Cốc chén lặng im</a:t>
            </a:r>
            <a:r>
              <a:rPr lang="vi-VN" sz="2000" dirty="0">
                <a:solidFill>
                  <a:srgbClr val="FF0000"/>
                </a:solidFill>
              </a:rPr>
              <a:t/>
            </a:r>
            <a:br>
              <a:rPr lang="vi-VN" sz="2000" dirty="0">
                <a:solidFill>
                  <a:srgbClr val="FF0000"/>
                </a:solidFill>
              </a:rPr>
            </a:br>
            <a:r>
              <a:rPr lang="vi-VN" sz="2000" dirty="0">
                <a:solidFill>
                  <a:srgbClr val="FF0000"/>
                </a:solidFill>
                <a:latin typeface="inherit"/>
              </a:rPr>
              <a:t>Đôi mắt lim dim</a:t>
            </a:r>
            <a:r>
              <a:rPr lang="vi-VN" sz="2000" dirty="0">
                <a:solidFill>
                  <a:srgbClr val="FF0000"/>
                </a:solidFill>
              </a:rPr>
              <a:t/>
            </a:r>
            <a:br>
              <a:rPr lang="vi-VN" sz="2000" dirty="0">
                <a:solidFill>
                  <a:srgbClr val="FF0000"/>
                </a:solidFill>
              </a:rPr>
            </a:br>
            <a:r>
              <a:rPr lang="vi-VN" sz="2000" dirty="0">
                <a:solidFill>
                  <a:srgbClr val="FF0000"/>
                </a:solidFill>
                <a:latin typeface="inherit"/>
              </a:rPr>
              <a:t>Ngủ ngon bà nhé</a:t>
            </a:r>
            <a:endParaRPr lang="vi-VN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8327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52400" y="15240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000" dirty="0">
                <a:solidFill>
                  <a:srgbClr val="FF0000"/>
                </a:solidFill>
                <a:latin typeface="inherit"/>
              </a:rPr>
              <a:t>Hoa xoan, hoa khế</a:t>
            </a:r>
            <a:r>
              <a:rPr lang="vi-VN" sz="2000" dirty="0">
                <a:solidFill>
                  <a:srgbClr val="FF0000"/>
                </a:solidFill>
              </a:rPr>
              <a:t/>
            </a:r>
            <a:br>
              <a:rPr lang="vi-VN" sz="2000" dirty="0">
                <a:solidFill>
                  <a:srgbClr val="FF0000"/>
                </a:solidFill>
              </a:rPr>
            </a:br>
            <a:r>
              <a:rPr lang="vi-VN" sz="2000" dirty="0">
                <a:solidFill>
                  <a:srgbClr val="FF0000"/>
                </a:solidFill>
                <a:latin typeface="inherit"/>
              </a:rPr>
              <a:t>Chín lặng trong vườn</a:t>
            </a:r>
            <a:r>
              <a:rPr lang="vi-VN" sz="2000" dirty="0">
                <a:solidFill>
                  <a:srgbClr val="FF0000"/>
                </a:solidFill>
              </a:rPr>
              <a:t/>
            </a:r>
            <a:br>
              <a:rPr lang="vi-VN" sz="2000" dirty="0">
                <a:solidFill>
                  <a:srgbClr val="FF0000"/>
                </a:solidFill>
              </a:rPr>
            </a:br>
            <a:r>
              <a:rPr lang="vi-VN" sz="2000" dirty="0">
                <a:solidFill>
                  <a:srgbClr val="FF0000"/>
                </a:solidFill>
                <a:latin typeface="inherit"/>
              </a:rPr>
              <a:t>Ba mơ tay cháu</a:t>
            </a:r>
            <a:r>
              <a:rPr lang="vi-VN" sz="2000" dirty="0">
                <a:solidFill>
                  <a:srgbClr val="FF0000"/>
                </a:solidFill>
              </a:rPr>
              <a:t/>
            </a:r>
            <a:br>
              <a:rPr lang="vi-VN" sz="2000" dirty="0">
                <a:solidFill>
                  <a:srgbClr val="FF0000"/>
                </a:solidFill>
              </a:rPr>
            </a:br>
            <a:r>
              <a:rPr lang="vi-VN" sz="2000" dirty="0">
                <a:solidFill>
                  <a:srgbClr val="FF0000"/>
                </a:solidFill>
                <a:latin typeface="inherit"/>
              </a:rPr>
              <a:t>Quạt đầy hương thơm</a:t>
            </a:r>
            <a:endParaRPr lang="vi-VN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1976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1100" y="1066800"/>
            <a:ext cx="7086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Tx/>
              <a:buChar char="-"/>
            </a:pP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1- 2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Tx/>
              <a:buChar char="-"/>
            </a:pP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752600"/>
            <a:ext cx="6629400" cy="2362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vi-VN" sz="3600" dirty="0" smtClean="0">
                <a:solidFill>
                  <a:srgbClr val="FF0000"/>
                </a:solidFill>
                <a:latin typeface="+mj-lt"/>
              </a:rPr>
              <a:t>- </a:t>
            </a:r>
            <a:r>
              <a:rPr lang="en-US" sz="3600" dirty="0" err="1" smtClean="0">
                <a:solidFill>
                  <a:srgbClr val="FF0000"/>
                </a:solidFill>
                <a:latin typeface="+mj-lt"/>
              </a:rPr>
              <a:t>Trẻ</a:t>
            </a:r>
            <a:r>
              <a:rPr lang="en-US" sz="36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3600" dirty="0" smtClean="0">
                <a:solidFill>
                  <a:srgbClr val="FF0000"/>
                </a:solidFill>
                <a:latin typeface="+mj-lt"/>
              </a:rPr>
              <a:t>đọc lần 3 : Đọc theo hiệu lệnh của cô, cô đưa tay về phía nào thì phía đó đọc</a:t>
            </a:r>
            <a:endParaRPr lang="en-US" sz="360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33600" y="2667000"/>
            <a:ext cx="6248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thúc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ngón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ngoan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NamNgonTayNgoan-BeMinhVy-68984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90800" y="4419600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50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vi-VN" sz="2400" b="1" dirty="0" smtClean="0">
                <a:latin typeface="+mj-lt"/>
              </a:rPr>
              <a:t>1. Kiến </a:t>
            </a:r>
            <a:r>
              <a:rPr lang="vi-VN" sz="2400" b="1" dirty="0">
                <a:latin typeface="+mj-lt"/>
              </a:rPr>
              <a:t>thức:</a:t>
            </a:r>
            <a:endParaRPr lang="vi-VN" sz="2400" dirty="0">
              <a:latin typeface="+mj-lt"/>
            </a:endParaRP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- Trẻ biết tên bài thơ, hiểu nội dung bài thơ: Đôi bàn tay  giúp con người làm nhiều việc có ích , do vậy phải biết bảo vệ và giữ gìn đôi bàn tay luôn sạch sẽ.</a:t>
            </a: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- Trẻ đọc thuộc thơ.</a:t>
            </a: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 </a:t>
            </a:r>
            <a:r>
              <a:rPr lang="vi-VN" sz="2400" dirty="0" smtClean="0">
                <a:latin typeface="+mj-lt"/>
              </a:rPr>
              <a:t>2. </a:t>
            </a:r>
            <a:r>
              <a:rPr lang="vi-VN" sz="2400" b="1" dirty="0" smtClean="0">
                <a:latin typeface="+mj-lt"/>
              </a:rPr>
              <a:t>Kỹ </a:t>
            </a:r>
            <a:r>
              <a:rPr lang="vi-VN" sz="2400" b="1" dirty="0">
                <a:latin typeface="+mj-lt"/>
              </a:rPr>
              <a:t>năng:</a:t>
            </a:r>
            <a:endParaRPr lang="vi-VN" sz="2400" dirty="0">
              <a:latin typeface="+mj-lt"/>
            </a:endParaRP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- Trẻ đọc thuộc lòng và diễn cảm bài thơ.</a:t>
            </a: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- Trẻ trả lời đủ câu, rõ rạc, mạch lạc, không ngọng n, l.</a:t>
            </a: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 </a:t>
            </a:r>
            <a:r>
              <a:rPr lang="vi-VN" sz="2400" dirty="0" smtClean="0">
                <a:latin typeface="+mj-lt"/>
              </a:rPr>
              <a:t>3. </a:t>
            </a:r>
            <a:r>
              <a:rPr lang="vi-VN" sz="2400" b="1" dirty="0" smtClean="0">
                <a:latin typeface="+mj-lt"/>
              </a:rPr>
              <a:t>Thái </a:t>
            </a:r>
            <a:r>
              <a:rPr lang="vi-VN" sz="2400" b="1" dirty="0">
                <a:latin typeface="+mj-lt"/>
              </a:rPr>
              <a:t>độ:</a:t>
            </a:r>
            <a:endParaRPr lang="vi-VN" sz="2400" dirty="0">
              <a:latin typeface="+mj-lt"/>
            </a:endParaRP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 -</a:t>
            </a:r>
            <a:r>
              <a:rPr lang="vi-VN" sz="2400" dirty="0" smtClean="0">
                <a:latin typeface="+mj-lt"/>
              </a:rPr>
              <a:t> </a:t>
            </a:r>
            <a:r>
              <a:rPr lang="vi-VN" sz="2400" dirty="0">
                <a:latin typeface="+mj-lt"/>
              </a:rPr>
              <a:t>Qua nội dung bài thơ, trẻ biết giữ gìn vệ sinh đôi bàn tay.</a:t>
            </a:r>
            <a:endParaRPr lang="en-US" sz="2400" dirty="0"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7" descr="HOA"/>
          <p:cNvPicPr>
            <a:picLocks noGrp="1" noChangeAspect="1" noChangeArrowheads="1" noCrop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990850" cy="476250"/>
          </a:xfrm>
          <a:noFill/>
        </p:spPr>
      </p:pic>
      <p:pic>
        <p:nvPicPr>
          <p:cNvPr id="2867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315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20900" y="95059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7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8" name="WordArt 16"/>
          <p:cNvSpPr>
            <a:spLocks noChangeArrowheads="1" noChangeShapeType="1" noTextEdit="1"/>
          </p:cNvSpPr>
          <p:nvPr/>
        </p:nvSpPr>
        <p:spPr bwMode="auto">
          <a:xfrm>
            <a:off x="1371600" y="1981200"/>
            <a:ext cx="6477000" cy="1752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5400" kern="10" dirty="0" err="1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Chúc</a:t>
            </a:r>
            <a:r>
              <a:rPr lang="en-US" sz="54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cô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và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con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khỏe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hạnh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phúc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28689" name="Picture 17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3048001" y="457200"/>
            <a:ext cx="160020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0" name="Picture 18" descr="hoavabuom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19400" y="3505200"/>
            <a:ext cx="3505200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1" name="Picture 19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7071519" y="1386681"/>
            <a:ext cx="9144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2" name="Picture 20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879924" flipV="1">
            <a:off x="5294313" y="461963"/>
            <a:ext cx="18923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.A – Cháu Yêu Cô Thợ Dệ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85800" y="2209800"/>
            <a:ext cx="304800" cy="3048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33600" y="1600200"/>
            <a:ext cx="5791200" cy="4525963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Hình ảnh  bài thơ</a:t>
            </a:r>
          </a:p>
          <a:p>
            <a:pPr>
              <a:buFontTx/>
              <a:buChar char="-"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Máy tính, máy chiếu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que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thơm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ngoan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ngón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ngoan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-Trang phục gọn gàng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9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574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1.Ổn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7800" y="2971800"/>
            <a:ext cx="6629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thơm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ngoan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về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tay thơm tay ngo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43400" y="4267200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4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76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2004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r>
              <a:rPr lang="en-US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ngủ</a:t>
            </a:r>
            <a:endParaRPr lang="en-US" sz="3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227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76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3352800"/>
            <a:ext cx="8229600" cy="4525963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33800" y="1752600"/>
            <a:ext cx="54102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2:</a:t>
            </a:r>
          </a:p>
          <a:p>
            <a:pPr algn="ctr"/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họa</a:t>
            </a:r>
            <a:endParaRPr lang="en-US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0"/>
            <a:ext cx="92202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553200" y="441960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400" dirty="0">
                <a:solidFill>
                  <a:srgbClr val="FFFF00"/>
                </a:solidFill>
                <a:latin typeface="inherit"/>
              </a:rPr>
              <a:t>Ơi chích choè ơi</a:t>
            </a:r>
            <a:r>
              <a:rPr lang="vi-VN" sz="2400" dirty="0">
                <a:solidFill>
                  <a:srgbClr val="FFFF00"/>
                </a:solidFill>
              </a:rPr>
              <a:t/>
            </a:r>
            <a:br>
              <a:rPr lang="vi-VN" sz="2400" dirty="0">
                <a:solidFill>
                  <a:srgbClr val="FFFF00"/>
                </a:solidFill>
              </a:rPr>
            </a:br>
            <a:r>
              <a:rPr lang="vi-VN" sz="2400" dirty="0">
                <a:solidFill>
                  <a:srgbClr val="FFFF00"/>
                </a:solidFill>
                <a:latin typeface="inherit"/>
              </a:rPr>
              <a:t>Chim đừng hót nữa</a:t>
            </a:r>
            <a:r>
              <a:rPr lang="vi-VN" sz="2400" dirty="0">
                <a:solidFill>
                  <a:srgbClr val="FFFF00"/>
                </a:solidFill>
              </a:rPr>
              <a:t/>
            </a:r>
            <a:br>
              <a:rPr lang="vi-VN" sz="2400" dirty="0">
                <a:solidFill>
                  <a:srgbClr val="FFFF00"/>
                </a:solidFill>
              </a:rPr>
            </a:br>
            <a:r>
              <a:rPr lang="vi-VN" sz="2400" dirty="0">
                <a:solidFill>
                  <a:srgbClr val="FFFF00"/>
                </a:solidFill>
                <a:latin typeface="inherit"/>
              </a:rPr>
              <a:t>Bà em ốm rồi</a:t>
            </a:r>
            <a:r>
              <a:rPr lang="vi-VN" sz="2400" dirty="0">
                <a:solidFill>
                  <a:srgbClr val="FFFF00"/>
                </a:solidFill>
              </a:rPr>
              <a:t/>
            </a:r>
            <a:br>
              <a:rPr lang="vi-VN" sz="2400" dirty="0">
                <a:solidFill>
                  <a:srgbClr val="FFFF00"/>
                </a:solidFill>
              </a:rPr>
            </a:br>
            <a:r>
              <a:rPr lang="vi-VN" sz="2400" dirty="0">
                <a:solidFill>
                  <a:srgbClr val="FFFF00"/>
                </a:solidFill>
                <a:latin typeface="inherit"/>
              </a:rPr>
              <a:t>Lặng cho bà ngủ</a:t>
            </a:r>
            <a:endParaRPr lang="vi-VN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34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60960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400" dirty="0">
                <a:solidFill>
                  <a:srgbClr val="FFFF00"/>
                </a:solidFill>
                <a:latin typeface="inherit"/>
              </a:rPr>
              <a:t>Bàn tay bé nhỏ</a:t>
            </a:r>
            <a:r>
              <a:rPr lang="vi-VN" sz="2400" dirty="0">
                <a:solidFill>
                  <a:srgbClr val="FFFF00"/>
                </a:solidFill>
              </a:rPr>
              <a:t/>
            </a:r>
            <a:br>
              <a:rPr lang="vi-VN" sz="2400" dirty="0">
                <a:solidFill>
                  <a:srgbClr val="FFFF00"/>
                </a:solidFill>
              </a:rPr>
            </a:br>
            <a:r>
              <a:rPr lang="vi-VN" sz="2400" dirty="0">
                <a:solidFill>
                  <a:srgbClr val="FFFF00"/>
                </a:solidFill>
                <a:latin typeface="inherit"/>
              </a:rPr>
              <a:t>Vẫy quạt thật đều</a:t>
            </a:r>
            <a:r>
              <a:rPr lang="vi-VN" sz="2400" dirty="0">
                <a:solidFill>
                  <a:srgbClr val="FFFF00"/>
                </a:solidFill>
              </a:rPr>
              <a:t/>
            </a:r>
            <a:br>
              <a:rPr lang="vi-VN" sz="2400" dirty="0">
                <a:solidFill>
                  <a:srgbClr val="FFFF00"/>
                </a:solidFill>
              </a:rPr>
            </a:br>
            <a:r>
              <a:rPr lang="vi-VN" sz="2400" dirty="0">
                <a:solidFill>
                  <a:srgbClr val="FFFF00"/>
                </a:solidFill>
                <a:latin typeface="inherit"/>
              </a:rPr>
              <a:t>Ngấn nắng thiu thiu</a:t>
            </a:r>
            <a:r>
              <a:rPr lang="vi-VN" sz="2400" dirty="0">
                <a:solidFill>
                  <a:srgbClr val="FFFF00"/>
                </a:solidFill>
              </a:rPr>
              <a:t/>
            </a:r>
            <a:br>
              <a:rPr lang="vi-VN" sz="2400" dirty="0">
                <a:solidFill>
                  <a:srgbClr val="FFFF00"/>
                </a:solidFill>
              </a:rPr>
            </a:br>
            <a:r>
              <a:rPr lang="vi-VN" sz="2400" dirty="0">
                <a:solidFill>
                  <a:srgbClr val="FFFF00"/>
                </a:solidFill>
                <a:latin typeface="inherit"/>
              </a:rPr>
              <a:t>Đậu trên tường trắng</a:t>
            </a:r>
            <a:endParaRPr lang="vi-VN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</TotalTime>
  <Words>278</Words>
  <Application>Microsoft Office PowerPoint</Application>
  <PresentationFormat>On-screen Show (4:3)</PresentationFormat>
  <Paragraphs>51</Paragraphs>
  <Slides>20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inherit</vt:lpstr>
      <vt:lpstr>Times New Roman</vt:lpstr>
      <vt:lpstr>Office Theme</vt:lpstr>
      <vt:lpstr>PowerPoint Presentation</vt:lpstr>
      <vt:lpstr>I. Mục đích, yêu cầu</vt:lpstr>
      <vt:lpstr>II. Chuẩn bị</vt:lpstr>
      <vt:lpstr>1.Ổn định, gây hứng thú </vt:lpstr>
      <vt:lpstr>2. Phương pháp , hình thức tổ chức</vt:lpstr>
      <vt:lpstr>Cô đọc thơ cho trẻ nghe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84345</cp:lastModifiedBy>
  <cp:revision>55</cp:revision>
  <dcterms:created xsi:type="dcterms:W3CDTF">2018-12-28T04:46:11Z</dcterms:created>
  <dcterms:modified xsi:type="dcterms:W3CDTF">2022-06-09T14:21:29Z</dcterms:modified>
</cp:coreProperties>
</file>