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0" r:id="rId4"/>
    <p:sldId id="257" r:id="rId5"/>
    <p:sldId id="258" r:id="rId6"/>
    <p:sldId id="271" r:id="rId7"/>
    <p:sldId id="260" r:id="rId8"/>
    <p:sldId id="263" r:id="rId9"/>
    <p:sldId id="267" r:id="rId10"/>
    <p:sldId id="264" r:id="rId11"/>
    <p:sldId id="273" r:id="rId12"/>
    <p:sldId id="265" r:id="rId13"/>
    <p:sldId id="266" r:id="rId14"/>
    <p:sldId id="268" r:id="rId15"/>
    <p:sldId id="272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5C9AE6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480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9/6/2022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8808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9/6/2022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341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9/6/2022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8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9/6/2022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672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9/6/2022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5515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9/6/2022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657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9/6/2022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431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9/6/2022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276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9/6/2022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3186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9/6/2022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9675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9/6/2022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057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D92EE-FC76-435D-9A08-6F616E352CC0}" type="datetimeFigureOut">
              <a:rPr lang="en-US" smtClean="0"/>
              <a:t>9/6/2022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97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5.png"/><Relationship Id="rId4" Type="http://schemas.openxmlformats.org/officeDocument/2006/relationships/image" Target="../media/image1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5" Type="http://schemas.openxmlformats.org/officeDocument/2006/relationships/image" Target="../media/image20.png"/><Relationship Id="rId4" Type="http://schemas.openxmlformats.org/officeDocument/2006/relationships/image" Target="../media/image4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3.png"/><Relationship Id="rId4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2641569"/>
            <a:ext cx="7658100" cy="1752600"/>
          </a:xfrm>
        </p:spPr>
        <p:txBody>
          <a:bodyPr>
            <a:normAutofit/>
          </a:bodyPr>
          <a:lstStyle/>
          <a:p>
            <a:pPr algn="l"/>
            <a:r>
              <a:rPr lang="en-US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Chủ đề: Lửa mối nguy hiểm trong gia đình</a:t>
            </a:r>
          </a:p>
          <a:p>
            <a:pPr algn="l"/>
            <a:r>
              <a:rPr lang="en-US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nhỡ</a:t>
            </a:r>
            <a:r>
              <a:rPr lang="en-US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4 – 5 </a:t>
            </a:r>
            <a:r>
              <a:rPr lang="en-US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b="1" dirty="0" smtClean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133600" y="152400"/>
            <a:ext cx="48351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ỦY BAN NHÂN DÂN QUẬN LONG BIÊN</a:t>
            </a:r>
          </a:p>
          <a:p>
            <a:pPr algn="ctr"/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33600" y="1752600"/>
            <a:ext cx="541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KHÁM PHÁ XÃ HỘI</a:t>
            </a:r>
          </a:p>
        </p:txBody>
      </p:sp>
    </p:spTree>
    <p:extLst>
      <p:ext uri="{BB962C8B-B14F-4D97-AF65-F5344CB8AC3E}">
        <p14:creationId xmlns:p14="http://schemas.microsoft.com/office/powerpoint/2010/main" val="32040839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8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381000"/>
            <a:ext cx="10472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huống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1273" y="1795812"/>
            <a:ext cx="44278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4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24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4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4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endParaRPr lang="en-US" sz="2400" b="1" dirty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17418" y="2261499"/>
            <a:ext cx="533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Nhóm </a:t>
            </a:r>
            <a:r>
              <a:rPr lang="en-US" sz="24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vi-VN" sz="24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: Khi </a:t>
            </a:r>
            <a:r>
              <a:rPr lang="en-US" sz="24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có người lớn ở nhà</a:t>
            </a:r>
            <a:endParaRPr lang="vi-VN" sz="2400" b="1" dirty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1273" y="2687944"/>
            <a:ext cx="36311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Nhóm </a:t>
            </a:r>
            <a:r>
              <a:rPr lang="en-US" sz="24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vi-VN" sz="24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: Khi</a:t>
            </a:r>
            <a:r>
              <a:rPr lang="en-US" sz="24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đám</a:t>
            </a:r>
            <a:r>
              <a:rPr lang="en-US" sz="24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cháy</a:t>
            </a:r>
            <a:r>
              <a:rPr lang="en-US" sz="24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endParaRPr lang="vi-VN" sz="2400" b="1" dirty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17418" y="3118411"/>
            <a:ext cx="5715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Nhóm </a:t>
            </a:r>
            <a:r>
              <a:rPr lang="en-US" sz="24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vi-VN" sz="24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: Khi</a:t>
            </a:r>
            <a:r>
              <a:rPr lang="en-US" sz="24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đám</a:t>
            </a:r>
            <a:r>
              <a:rPr lang="en-US" sz="24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cháy</a:t>
            </a:r>
            <a:r>
              <a:rPr lang="en-US" sz="24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to </a:t>
            </a:r>
            <a:r>
              <a:rPr lang="en-US" sz="24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4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khói</a:t>
            </a:r>
            <a:endParaRPr lang="vi-VN" sz="2400" b="1" dirty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26478" y="4053245"/>
            <a:ext cx="8991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Symbol"/>
              <a:buChar char="Þ"/>
            </a:pP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Khi trong gia đình có đám cháy, việc đầu tiên các con phải bình tĩnh và hô hoán thật to có “cháy”.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khỏi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đám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cháy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114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đỡ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đám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cháy</a:t>
            </a:r>
            <a:r>
              <a:rPr lang="en-US" sz="2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to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bịt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miệng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mũi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khăn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áo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bò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thấp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tường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men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200" y="978775"/>
            <a:ext cx="81269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vi-VN" dirty="0"/>
          </a:p>
          <a:p>
            <a:r>
              <a:rPr lang="vi-VN" sz="2400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Chia trẻ làm 4 nhóm suy nghĩa cách giải quyết tình huống</a:t>
            </a:r>
            <a:endParaRPr lang="vi-VN" sz="2400" b="1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3394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9982200" y="2873588"/>
            <a:ext cx="1609089" cy="1220339"/>
          </a:xfrm>
          <a:prstGeom prst="ellipse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4" name="TextBox 3"/>
          <p:cNvSpPr txBox="1"/>
          <p:nvPr/>
        </p:nvSpPr>
        <p:spPr>
          <a:xfrm>
            <a:off x="2209800" y="1676400"/>
            <a:ext cx="48590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 gọi số nào để báo cháy?</a:t>
            </a:r>
            <a:endParaRPr lang="vi-VN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53113" y="2766629"/>
            <a:ext cx="13133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113</a:t>
            </a:r>
            <a:endParaRPr lang="vi-VN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62400" y="3447596"/>
            <a:ext cx="1447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114</a:t>
            </a:r>
            <a:endParaRPr lang="vi-VN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20650" y="4419600"/>
            <a:ext cx="12877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115</a:t>
            </a:r>
            <a:endParaRPr lang="vi-VN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1440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163 0.04769 L -0.02743 0.06713 C -0.07778 0.07153 -0.15226 0.07407 -0.23056 0.07407 C -0.31997 0.07407 -0.39045 0.07153 -0.44115 0.06713 L -0.67969 0.04769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566" y="1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5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0" y="152400"/>
            <a:ext cx="6705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thoát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hiểm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khỏi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đám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cháy</a:t>
            </a:r>
            <a:endParaRPr lang="en-US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kynan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838200"/>
            <a:ext cx="9144000" cy="601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9323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t="-50000" r="-5000" b="-5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0200" y="152400"/>
            <a:ext cx="66863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Một số mối nguy hiểm khác trong gia đình</a:t>
            </a:r>
            <a:endParaRPr 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284382" y="830877"/>
            <a:ext cx="4191000" cy="2976265"/>
            <a:chOff x="533400" y="914400"/>
            <a:chExt cx="4191000" cy="2976265"/>
          </a:xfrm>
        </p:grpSpPr>
        <p:pic>
          <p:nvPicPr>
            <p:cNvPr id="614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" y="914400"/>
              <a:ext cx="4191000" cy="2514600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1981200" y="3429000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Điện</a:t>
              </a:r>
              <a:endPara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759764" y="830877"/>
            <a:ext cx="3924662" cy="2976265"/>
            <a:chOff x="4912164" y="914400"/>
            <a:chExt cx="3924662" cy="2976265"/>
          </a:xfrm>
        </p:grpSpPr>
        <p:pic>
          <p:nvPicPr>
            <p:cNvPr id="6147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2164" y="914400"/>
              <a:ext cx="3862187" cy="2514600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5715000" y="3429000"/>
              <a:ext cx="31218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Dao,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vật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sắc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nhọn</a:t>
              </a:r>
              <a:endPara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60582" y="3962400"/>
            <a:ext cx="4038600" cy="2969336"/>
            <a:chOff x="685800" y="3962400"/>
            <a:chExt cx="4038600" cy="2969336"/>
          </a:xfrm>
        </p:grpSpPr>
        <p:pic>
          <p:nvPicPr>
            <p:cNvPr id="6148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800" y="3962400"/>
              <a:ext cx="4038600" cy="2514600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1392018" y="6470071"/>
              <a:ext cx="31218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Lan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can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cầu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thang</a:t>
              </a:r>
              <a:endPara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812081" y="3962400"/>
            <a:ext cx="3886200" cy="2948553"/>
            <a:chOff x="5029200" y="3962400"/>
            <a:chExt cx="3886200" cy="2948553"/>
          </a:xfrm>
        </p:grpSpPr>
        <p:pic>
          <p:nvPicPr>
            <p:cNvPr id="6149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9200" y="3962400"/>
              <a:ext cx="3886200" cy="2514599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5411387" y="6449288"/>
              <a:ext cx="31218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Nước</a:t>
              </a:r>
              <a:endPara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96282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9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09800" y="838200"/>
            <a:ext cx="411683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Thử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cháy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clip thuc hanh thoat hiem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362200" y="1915418"/>
            <a:ext cx="35052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469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286000"/>
            <a:ext cx="90310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Kết thúc</a:t>
            </a:r>
          </a:p>
          <a:p>
            <a:pPr algn="ctr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nhận xét tiết học động viên khen ngợi trẻ</a:t>
            </a:r>
            <a:endParaRPr lang="vi-VN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0375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16527" y="762000"/>
            <a:ext cx="8527473" cy="4768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07000"/>
              </a:lnSpc>
            </a:pPr>
            <a:r>
              <a:rPr lang="vi-V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I. Mục đích, yêu cầu</a:t>
            </a:r>
            <a:endParaRPr lang="vi-VN" sz="32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lvl="0" fontAlgn="base">
              <a:lnSpc>
                <a:spcPct val="107000"/>
              </a:lnSpc>
            </a:pPr>
            <a:r>
              <a:rPr lang="vi-VN" sz="24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1. Kiến </a:t>
            </a:r>
            <a:r>
              <a:rPr lang="vi-VN" sz="24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thức:</a:t>
            </a:r>
            <a:endParaRPr lang="vi-VN" sz="2400" dirty="0">
              <a:solidFill>
                <a:srgbClr val="0070C0"/>
              </a:solidFill>
              <a:latin typeface="Calibri" panose="020F0502020204030204" pitchFamily="34" charset="0"/>
            </a:endParaRPr>
          </a:p>
          <a:p>
            <a:pPr algn="just" fontAlgn="base">
              <a:lnSpc>
                <a:spcPct val="107000"/>
              </a:lnSpc>
            </a:pPr>
            <a:r>
              <a:rPr lang="vi-VN" dirty="0">
                <a:latin typeface="Times New Roman" panose="02020603050405020304" pitchFamily="18" charset="0"/>
              </a:rPr>
              <a:t>- Trẻ biết lửa là mối nguy hiểm không an toàn trong gia đình.</a:t>
            </a:r>
            <a:endParaRPr lang="vi-VN" dirty="0">
              <a:latin typeface="Calibri" panose="020F0502020204030204" pitchFamily="34" charset="0"/>
            </a:endParaRPr>
          </a:p>
          <a:p>
            <a:pPr algn="just" fontAlgn="base">
              <a:lnSpc>
                <a:spcPct val="107000"/>
              </a:lnSpc>
            </a:pPr>
            <a:r>
              <a:rPr lang="vi-VN" dirty="0">
                <a:latin typeface="Times New Roman" panose="02020603050405020304" pitchFamily="18" charset="0"/>
              </a:rPr>
              <a:t>- Trẻ biết một số kỹ năng thoát hiểm khi có cháy: kêu cứu, bò thấp men tường </a:t>
            </a:r>
            <a:endParaRPr lang="vi-VN" dirty="0">
              <a:latin typeface="Calibri" panose="020F0502020204030204" pitchFamily="34" charset="0"/>
            </a:endParaRPr>
          </a:p>
          <a:p>
            <a:pPr algn="just" fontAlgn="base">
              <a:lnSpc>
                <a:spcPct val="107000"/>
              </a:lnSpc>
            </a:pPr>
            <a:r>
              <a:rPr lang="vi-VN" dirty="0">
                <a:latin typeface="Times New Roman" panose="02020603050405020304" pitchFamily="18" charset="0"/>
              </a:rPr>
              <a:t>theo hướng có ánh sáng, không sử dụng thang máy, dùng khăn ướt bịt mũi …</a:t>
            </a:r>
            <a:endParaRPr lang="vi-VN" dirty="0">
              <a:latin typeface="Calibri" panose="020F0502020204030204" pitchFamily="34" charset="0"/>
            </a:endParaRPr>
          </a:p>
          <a:p>
            <a:pPr algn="just" fontAlgn="base">
              <a:lnSpc>
                <a:spcPct val="107000"/>
              </a:lnSpc>
            </a:pPr>
            <a:r>
              <a:rPr lang="vi-VN" dirty="0">
                <a:latin typeface="Times New Roman" panose="02020603050405020304" pitchFamily="18" charset="0"/>
              </a:rPr>
              <a:t>- Biết số điện thoại của các chú lính cứu hỏa là 114.</a:t>
            </a:r>
            <a:endParaRPr lang="vi-VN" dirty="0">
              <a:latin typeface="Calibri" panose="020F0502020204030204" pitchFamily="34" charset="0"/>
            </a:endParaRPr>
          </a:p>
          <a:p>
            <a:pPr algn="just" fontAlgn="base">
              <a:lnSpc>
                <a:spcPct val="107000"/>
              </a:lnSpc>
            </a:pPr>
            <a:r>
              <a:rPr lang="vi-VN" dirty="0" smtClean="0">
                <a:latin typeface="Times New Roman" panose="02020603050405020304" pitchFamily="18" charset="0"/>
              </a:rPr>
              <a:t>- </a:t>
            </a:r>
            <a:r>
              <a:rPr lang="vi-VN" dirty="0">
                <a:latin typeface="Times New Roman" panose="02020603050405020304" pitchFamily="18" charset="0"/>
              </a:rPr>
              <a:t>Biết một số nguyên nhân xảy ra cháy: do lửa, chập điện</a:t>
            </a:r>
            <a:r>
              <a:rPr lang="vi-VN" dirty="0" smtClean="0">
                <a:latin typeface="Times New Roman" panose="02020603050405020304" pitchFamily="18" charset="0"/>
              </a:rPr>
              <a:t>…</a:t>
            </a:r>
            <a:endParaRPr lang="vi-VN" dirty="0" smtClean="0">
              <a:latin typeface="Calibri" panose="020F0502020204030204" pitchFamily="34" charset="0"/>
            </a:endParaRPr>
          </a:p>
          <a:p>
            <a:pPr algn="just" fontAlgn="base">
              <a:lnSpc>
                <a:spcPct val="107000"/>
              </a:lnSpc>
            </a:pPr>
            <a:r>
              <a:rPr lang="vi-VN" dirty="0" smtClean="0">
                <a:latin typeface="Times New Roman" panose="02020603050405020304" pitchFamily="18" charset="0"/>
              </a:rPr>
              <a:t> </a:t>
            </a:r>
            <a:r>
              <a:rPr lang="vi-VN" sz="24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2. Kỹ năng</a:t>
            </a:r>
            <a:endParaRPr lang="vi-VN" sz="2400" dirty="0">
              <a:solidFill>
                <a:srgbClr val="0070C0"/>
              </a:solidFill>
              <a:latin typeface="Calibri" panose="020F0502020204030204" pitchFamily="34" charset="0"/>
            </a:endParaRPr>
          </a:p>
          <a:p>
            <a:pPr algn="just" fontAlgn="base">
              <a:lnSpc>
                <a:spcPct val="107000"/>
              </a:lnSpc>
            </a:pPr>
            <a:r>
              <a:rPr lang="vi-VN" dirty="0" smtClean="0">
                <a:latin typeface="Times New Roman" panose="02020603050405020304" pitchFamily="18" charset="0"/>
              </a:rPr>
              <a:t>- </a:t>
            </a:r>
            <a:r>
              <a:rPr lang="vi-VN" dirty="0">
                <a:latin typeface="Times New Roman" panose="02020603050405020304" pitchFamily="18" charset="0"/>
              </a:rPr>
              <a:t>Rèn kỹ năng giao tiếp, trả lời đầy đủ cả câu.</a:t>
            </a:r>
            <a:endParaRPr lang="vi-VN" dirty="0">
              <a:latin typeface="Calibri" panose="020F0502020204030204" pitchFamily="34" charset="0"/>
            </a:endParaRPr>
          </a:p>
          <a:p>
            <a:pPr algn="just" fontAlgn="base">
              <a:lnSpc>
                <a:spcPct val="107000"/>
              </a:lnSpc>
            </a:pPr>
            <a:r>
              <a:rPr lang="vi-VN" dirty="0" smtClean="0">
                <a:latin typeface="Times New Roman" panose="02020603050405020304" pitchFamily="18" charset="0"/>
              </a:rPr>
              <a:t>- Rèn kỹ năng hoạt động nhóm, sự tập trung chú ý.</a:t>
            </a:r>
            <a:endParaRPr lang="vi-VN" dirty="0">
              <a:latin typeface="Calibri" panose="020F0502020204030204" pitchFamily="34" charset="0"/>
            </a:endParaRPr>
          </a:p>
          <a:p>
            <a:pPr algn="just" fontAlgn="base">
              <a:lnSpc>
                <a:spcPct val="107000"/>
              </a:lnSpc>
            </a:pPr>
            <a:r>
              <a:rPr lang="vi-VN" dirty="0" smtClean="0">
                <a:latin typeface="Times New Roman" panose="02020603050405020304" pitchFamily="18" charset="0"/>
              </a:rPr>
              <a:t>- Trẻ thực hiện được một </a:t>
            </a:r>
            <a:r>
              <a:rPr lang="vi-VN" dirty="0">
                <a:latin typeface="Times New Roman" panose="02020603050405020304" pitchFamily="18" charset="0"/>
              </a:rPr>
              <a:t>số kỹ năng thoát hiểm cơ bản khi có cháy xảy ra.</a:t>
            </a:r>
            <a:endParaRPr lang="vi-VN" dirty="0">
              <a:latin typeface="Calibri" panose="020F0502020204030204" pitchFamily="34" charset="0"/>
            </a:endParaRPr>
          </a:p>
          <a:p>
            <a:pPr algn="just" fontAlgn="base">
              <a:lnSpc>
                <a:spcPct val="107000"/>
              </a:lnSpc>
            </a:pPr>
            <a:r>
              <a:rPr lang="vi-VN" b="1" dirty="0" smtClean="0">
                <a:latin typeface="Times New Roman" panose="02020603050405020304" pitchFamily="18" charset="0"/>
              </a:rPr>
              <a:t> </a:t>
            </a:r>
            <a:r>
              <a:rPr lang="vi-VN" sz="24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3. Thái độ.</a:t>
            </a:r>
            <a:endParaRPr lang="vi-VN" sz="2400" dirty="0">
              <a:solidFill>
                <a:srgbClr val="0070C0"/>
              </a:solidFill>
              <a:latin typeface="Calibri" panose="020F0502020204030204" pitchFamily="34" charset="0"/>
            </a:endParaRPr>
          </a:p>
          <a:p>
            <a:pPr algn="just" fontAlgn="base">
              <a:lnSpc>
                <a:spcPct val="107000"/>
              </a:lnSpc>
            </a:pPr>
            <a:r>
              <a:rPr lang="vi-VN" dirty="0" smtClean="0">
                <a:latin typeface="Times New Roman" panose="02020603050405020304" pitchFamily="18" charset="0"/>
              </a:rPr>
              <a:t>- </a:t>
            </a:r>
            <a:r>
              <a:rPr lang="vi-VN" dirty="0">
                <a:latin typeface="Times New Roman" panose="02020603050405020304" pitchFamily="18" charset="0"/>
              </a:rPr>
              <a:t>Hứng thú tham gia các hoạt động của cô</a:t>
            </a:r>
            <a:r>
              <a:rPr lang="vi-VN" dirty="0" smtClean="0">
                <a:latin typeface="Times New Roman" panose="02020603050405020304" pitchFamily="18" charset="0"/>
              </a:rPr>
              <a:t>.</a:t>
            </a:r>
          </a:p>
          <a:p>
            <a:pPr algn="just" fontAlgn="base">
              <a:lnSpc>
                <a:spcPct val="107000"/>
              </a:lnSpc>
            </a:pPr>
            <a:r>
              <a:rPr lang="vi-VN" dirty="0" smtClean="0">
                <a:effectLst/>
                <a:latin typeface="Times New Roman" panose="02020603050405020304" pitchFamily="18" charset="0"/>
              </a:rPr>
              <a:t>- GD: Biết tự bảo vệ bản thân khi có hỏa hoạn</a:t>
            </a:r>
            <a:endParaRPr lang="vi-VN" dirty="0">
              <a:effectLst/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34073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95400" y="1219200"/>
            <a:ext cx="6248400" cy="3780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vi-V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II. Chuẩn bị:</a:t>
            </a:r>
            <a:endParaRPr lang="vi-VN" sz="32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lvl="0">
              <a:lnSpc>
                <a:spcPct val="107000"/>
              </a:lnSpc>
            </a:pPr>
            <a:r>
              <a:rPr lang="vi-VN" sz="24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1. Cô</a:t>
            </a:r>
            <a:r>
              <a:rPr lang="vi-VN" sz="24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:</a:t>
            </a:r>
            <a:endParaRPr lang="vi-VN" sz="2400" dirty="0">
              <a:solidFill>
                <a:srgbClr val="0070C0"/>
              </a:solidFill>
              <a:latin typeface="Calibri" panose="020F0502020204030204" pitchFamily="34" charset="0"/>
            </a:endParaRPr>
          </a:p>
          <a:p>
            <a:pPr marL="342900" indent="-342900">
              <a:lnSpc>
                <a:spcPct val="107000"/>
              </a:lnSpc>
              <a:buFontTx/>
              <a:buChar char="-"/>
            </a:pPr>
            <a:r>
              <a:rPr lang="vi-VN" sz="2400" dirty="0" smtClean="0">
                <a:latin typeface="Times New Roman" panose="02020603050405020304" pitchFamily="18" charset="0"/>
              </a:rPr>
              <a:t>Bài giảng powerpoint.</a:t>
            </a:r>
          </a:p>
          <a:p>
            <a:pPr marL="342900" indent="-342900">
              <a:lnSpc>
                <a:spcPct val="107000"/>
              </a:lnSpc>
              <a:buFontTx/>
              <a:buChar char="-"/>
            </a:pPr>
            <a:r>
              <a:rPr lang="vi-VN" sz="2400" dirty="0" smtClean="0">
                <a:latin typeface="Times New Roman" panose="02020603050405020304" pitchFamily="18" charset="0"/>
              </a:rPr>
              <a:t>Video về sự cháy, video kỹ năng xử lý khi có đám cháy</a:t>
            </a:r>
          </a:p>
          <a:p>
            <a:pPr marL="342900" indent="-342900">
              <a:lnSpc>
                <a:spcPct val="107000"/>
              </a:lnSpc>
              <a:buFontTx/>
              <a:buChar char="-"/>
            </a:pPr>
            <a:r>
              <a:rPr lang="vi-VN" sz="2400" dirty="0" smtClean="0">
                <a:latin typeface="Times New Roman" panose="02020603050405020304" pitchFamily="18" charset="0"/>
              </a:rPr>
              <a:t>Nhạc còi báo cháy</a:t>
            </a:r>
            <a:endParaRPr lang="vi-VN" sz="2400" dirty="0">
              <a:latin typeface="Calibri" panose="020F0502020204030204" pitchFamily="34" charset="0"/>
            </a:endParaRPr>
          </a:p>
          <a:p>
            <a:pPr>
              <a:lnSpc>
                <a:spcPct val="107000"/>
              </a:lnSpc>
            </a:pPr>
            <a:r>
              <a:rPr lang="vi-VN" sz="2400" b="1" dirty="0" smtClean="0">
                <a:solidFill>
                  <a:srgbClr val="0070C0"/>
                </a:solidFill>
                <a:latin typeface="Calibri" panose="020F0502020204030204" pitchFamily="34" charset="0"/>
              </a:rPr>
              <a:t>2. </a:t>
            </a:r>
            <a:r>
              <a:rPr lang="vi-VN" sz="24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Trẻ</a:t>
            </a:r>
            <a:r>
              <a:rPr lang="vi-VN" sz="24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:</a:t>
            </a:r>
            <a:endParaRPr lang="vi-VN" sz="2400" dirty="0">
              <a:solidFill>
                <a:srgbClr val="0070C0"/>
              </a:solidFill>
              <a:latin typeface="Calibri" panose="020F0502020204030204" pitchFamily="34" charset="0"/>
            </a:endParaRPr>
          </a:p>
          <a:p>
            <a:pPr marL="342900" lvl="0" indent="-342900">
              <a:lnSpc>
                <a:spcPct val="107000"/>
              </a:lnSpc>
              <a:buFont typeface="Times New Roman" panose="02020603050405020304" pitchFamily="18" charset="0"/>
              <a:buChar char="-"/>
            </a:pPr>
            <a:r>
              <a:rPr lang="vi-VN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Trang phục gọn gàng.</a:t>
            </a:r>
            <a:endParaRPr lang="vi-VN" sz="2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lnSpc>
                <a:spcPct val="107000"/>
              </a:lnSpc>
              <a:buFont typeface="Times New Roman" panose="02020603050405020304" pitchFamily="18" charset="0"/>
              <a:buChar char="-"/>
            </a:pPr>
            <a:r>
              <a:rPr lang="vi-VN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Khăn mặt </a:t>
            </a:r>
            <a:r>
              <a:rPr lang="vi-VN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sạch để chơi trò chơi</a:t>
            </a:r>
            <a:endParaRPr lang="vi-VN" sz="2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0844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90600" y="457200"/>
            <a:ext cx="56388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1, Ổn định tổ chức</a:t>
            </a:r>
          </a:p>
          <a:p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Đố bé: </a:t>
            </a:r>
          </a:p>
          <a:p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ngọn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gốc</a:t>
            </a:r>
            <a:endParaRPr lang="en-US" sz="32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nóng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bốc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bừng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bừng</a:t>
            </a:r>
            <a:endParaRPr lang="en-US" sz="32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Da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dẻ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đỏ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hồng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hồng</a:t>
            </a:r>
            <a:endParaRPr lang="en-US" sz="32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hích ăn than, ăn củi ?</a:t>
            </a:r>
          </a:p>
          <a:p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              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?</a:t>
            </a:r>
            <a:endParaRPr lang="en-US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857083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6000" b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81000"/>
            <a:ext cx="8077200" cy="605790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2895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88969" y="533400"/>
            <a:ext cx="5413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2, Phương pháp hình thức tổ chức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1447800"/>
            <a:ext cx="7162800" cy="2068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07000"/>
              </a:lnSpc>
            </a:pPr>
            <a:r>
              <a:rPr lang="vi-VN" dirty="0">
                <a:latin typeface="Times New Roman" panose="02020603050405020304" pitchFamily="18" charset="0"/>
              </a:rPr>
              <a:t> </a:t>
            </a:r>
            <a:r>
              <a:rPr lang="vi-VN" dirty="0" smtClean="0">
                <a:solidFill>
                  <a:srgbClr val="3333FF"/>
                </a:solidFill>
                <a:latin typeface="Times New Roman" panose="02020603050405020304" pitchFamily="18" charset="0"/>
              </a:rPr>
              <a:t>- </a:t>
            </a:r>
            <a:r>
              <a:rPr lang="vi-VN" sz="2400" dirty="0" smtClean="0">
                <a:solidFill>
                  <a:srgbClr val="3333FF"/>
                </a:solidFill>
                <a:latin typeface="+mj-lt"/>
              </a:rPr>
              <a:t>Các </a:t>
            </a:r>
            <a:r>
              <a:rPr lang="vi-VN" sz="2400" dirty="0">
                <a:solidFill>
                  <a:srgbClr val="3333FF"/>
                </a:solidFill>
                <a:latin typeface="+mj-lt"/>
              </a:rPr>
              <a:t>con đã nhìn thấy ngọn lửa chưa? Các con nhìn thấy ngọn lửa ở đâu?</a:t>
            </a:r>
          </a:p>
          <a:p>
            <a:pPr algn="just" fontAlgn="base">
              <a:lnSpc>
                <a:spcPct val="107000"/>
              </a:lnSpc>
            </a:pPr>
            <a:r>
              <a:rPr lang="vi-VN" sz="2400" dirty="0">
                <a:solidFill>
                  <a:srgbClr val="3333FF"/>
                </a:solidFill>
                <a:latin typeface="+mj-lt"/>
              </a:rPr>
              <a:t>- Các con suy nghĩ xem trong gia đình, lửa giúp con người làm gì</a:t>
            </a:r>
            <a:r>
              <a:rPr lang="vi-VN" sz="2400" dirty="0" smtClean="0">
                <a:solidFill>
                  <a:srgbClr val="3333FF"/>
                </a:solidFill>
                <a:latin typeface="+mj-lt"/>
              </a:rPr>
              <a:t>?</a:t>
            </a:r>
            <a:endParaRPr lang="vi-VN" sz="2400" dirty="0">
              <a:solidFill>
                <a:srgbClr val="3333FF"/>
              </a:solidFill>
              <a:latin typeface="+mj-lt"/>
            </a:endParaRPr>
          </a:p>
          <a:p>
            <a:pPr algn="just" fontAlgn="base">
              <a:lnSpc>
                <a:spcPct val="107000"/>
              </a:lnSpc>
            </a:pPr>
            <a:r>
              <a:rPr lang="vi-VN" sz="2400" dirty="0">
                <a:solidFill>
                  <a:srgbClr val="3333FF"/>
                </a:solidFill>
                <a:latin typeface="+mj-lt"/>
              </a:rPr>
              <a:t>- Lửa có tác hại không? Tác hại như thế nào?</a:t>
            </a:r>
            <a:endParaRPr lang="vi-VN" sz="2400" dirty="0">
              <a:solidFill>
                <a:srgbClr val="3333FF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69154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t="-36000" r="-6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051" y="1400001"/>
            <a:ext cx="4038600" cy="296099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718" y="1356500"/>
            <a:ext cx="3886200" cy="3048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 rot="10800000" flipV="1">
            <a:off x="289884" y="4495800"/>
            <a:ext cx="39861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Đám cháy </a:t>
            </a:r>
            <a:r>
              <a:rPr lang="en-US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không có nhiều lửa và khói chỉ đủ để đun nấu và thắp sáng</a:t>
            </a:r>
            <a:r>
              <a:rPr lang="en-US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bé gọi là sự cháy</a:t>
            </a:r>
            <a:endParaRPr lang="en-US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10800000" flipV="1">
            <a:off x="1371600" y="533400"/>
            <a:ext cx="64990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Con hiểu như thế nào là đám cháy?</a:t>
            </a:r>
            <a:endParaRPr lang="en-US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 flipV="1">
            <a:off x="5004718" y="4404500"/>
            <a:ext cx="4114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Đám cháy to nhiều lửa, nhiều khói có thể ngọn lửa rất cao gọi là hỏa hoạn</a:t>
            </a:r>
            <a:endParaRPr lang="en-US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2136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t="-33000" r="-4000" b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" y="-13175"/>
            <a:ext cx="8686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Một số nguyên 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nhân gây ra hỏa hoạn trong gia </a:t>
            </a:r>
            <a:r>
              <a:rPr lang="en-US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đình 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91836" y="747225"/>
            <a:ext cx="3810000" cy="2953484"/>
            <a:chOff x="533400" y="990599"/>
            <a:chExt cx="3810000" cy="2953484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" y="990599"/>
              <a:ext cx="3810000" cy="2513543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876300" y="3513196"/>
              <a:ext cx="312420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b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Do </a:t>
              </a:r>
              <a:r>
                <a:rPr lang="en-US" sz="2200" b="1" dirty="0" err="1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nghịch</a:t>
              </a:r>
              <a:r>
                <a:rPr lang="en-US" sz="2200" b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b="1" dirty="0" err="1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lửa</a:t>
              </a:r>
              <a:endParaRPr lang="en-US" sz="2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4578927" y="770187"/>
            <a:ext cx="4419600" cy="2925554"/>
            <a:chOff x="4572000" y="990599"/>
            <a:chExt cx="4419600" cy="2925554"/>
          </a:xfrm>
        </p:grpSpPr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4400" y="990599"/>
              <a:ext cx="3962400" cy="2468277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4572000" y="3485266"/>
              <a:ext cx="441960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b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Do </a:t>
              </a:r>
              <a:r>
                <a:rPr lang="en-US" sz="2200" b="1" dirty="0" err="1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không</a:t>
              </a:r>
              <a:r>
                <a:rPr lang="en-US" sz="2200" b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b="1" dirty="0" err="1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cẩn</a:t>
              </a:r>
              <a:r>
                <a:rPr lang="en-US" sz="2200" b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b="1" dirty="0" err="1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thận</a:t>
              </a:r>
              <a:r>
                <a:rPr lang="en-US" sz="2200" b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b="1" dirty="0" err="1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khi</a:t>
              </a:r>
              <a:r>
                <a:rPr lang="en-US" sz="2200" b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b="1" dirty="0" err="1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sử</a:t>
              </a:r>
              <a:r>
                <a:rPr lang="en-US" sz="2200" b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b="1" dirty="0" err="1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dụng</a:t>
              </a:r>
              <a:r>
                <a:rPr lang="en-US" sz="2200" b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endParaRPr lang="en-US" sz="2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91836" y="3837077"/>
            <a:ext cx="3810000" cy="3144957"/>
            <a:chOff x="491836" y="3837077"/>
            <a:chExt cx="3810000" cy="3144957"/>
          </a:xfrm>
        </p:grpSpPr>
        <p:pic>
          <p:nvPicPr>
            <p:cNvPr id="5124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836" y="3837077"/>
              <a:ext cx="3810000" cy="2611170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609600" y="6551147"/>
              <a:ext cx="312420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b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Do </a:t>
              </a:r>
              <a:r>
                <a:rPr lang="en-US" sz="2200" b="1" dirty="0" err="1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chập</a:t>
              </a:r>
              <a:r>
                <a:rPr lang="en-US" sz="2200" b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b="1" dirty="0" err="1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điện</a:t>
              </a:r>
              <a:endParaRPr lang="en-US" sz="2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731327" y="3837078"/>
            <a:ext cx="3955473" cy="3032724"/>
            <a:chOff x="4731327" y="3837078"/>
            <a:chExt cx="3955473" cy="3032724"/>
          </a:xfrm>
        </p:grpSpPr>
        <p:pic>
          <p:nvPicPr>
            <p:cNvPr id="5125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1327" y="3837078"/>
              <a:ext cx="3955473" cy="2611170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5226627" y="6438915"/>
              <a:ext cx="312420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b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Do </a:t>
              </a:r>
              <a:r>
                <a:rPr lang="en-US" sz="2200" b="1" dirty="0" err="1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hút</a:t>
              </a:r>
              <a:r>
                <a:rPr lang="en-US" sz="2200" b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b="1" dirty="0" err="1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thuốc</a:t>
              </a:r>
              <a:endParaRPr lang="en-US" sz="2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087410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" t="-32000" r="-1000" b="-5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ua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200" y="609600"/>
            <a:ext cx="8915400" cy="577643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86000" y="86380"/>
            <a:ext cx="48718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Xem video và xử lý tình huống</a:t>
            </a:r>
            <a:endParaRPr lang="vi-V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268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489</TotalTime>
  <Words>664</Words>
  <Application>Microsoft Office PowerPoint</Application>
  <PresentationFormat>On-screen Show (4:3)</PresentationFormat>
  <Paragraphs>69</Paragraphs>
  <Slides>15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Symbol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Phienbanmoi.com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LEHAIT</dc:creator>
  <cp:lastModifiedBy>Admin</cp:lastModifiedBy>
  <cp:revision>46</cp:revision>
  <dcterms:created xsi:type="dcterms:W3CDTF">2017-10-28T02:11:03Z</dcterms:created>
  <dcterms:modified xsi:type="dcterms:W3CDTF">2022-06-09T04:18:20Z</dcterms:modified>
</cp:coreProperties>
</file>