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gif" ContentType="image/gif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334" r:id="rId2"/>
    <p:sldId id="359" r:id="rId3"/>
    <p:sldId id="360" r:id="rId4"/>
    <p:sldId id="257" r:id="rId5"/>
    <p:sldId id="263" r:id="rId6"/>
    <p:sldId id="336" r:id="rId7"/>
    <p:sldId id="338" r:id="rId8"/>
    <p:sldId id="340" r:id="rId9"/>
    <p:sldId id="342" r:id="rId10"/>
    <p:sldId id="344" r:id="rId11"/>
    <p:sldId id="346" r:id="rId12"/>
    <p:sldId id="348" r:id="rId13"/>
    <p:sldId id="350" r:id="rId14"/>
    <p:sldId id="352" r:id="rId15"/>
    <p:sldId id="354" r:id="rId16"/>
    <p:sldId id="356" r:id="rId17"/>
    <p:sldId id="357" r:id="rId18"/>
    <p:sldId id="333" r:id="rId19"/>
    <p:sldId id="358" r:id="rId20"/>
  </p:sldIdLst>
  <p:sldSz cx="9144000" cy="6858000" type="screen4x3"/>
  <p:notesSz cx="6858000" cy="9144000"/>
  <p:custDataLst>
    <p:tags r:id="rId22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F2D01"/>
    <a:srgbClr val="F1F9FC"/>
    <a:srgbClr val="5C9AE6"/>
    <a:srgbClr val="3333FF"/>
    <a:srgbClr val="CC00CC"/>
    <a:srgbClr val="0BE5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480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33A6A8-7AD4-4D6B-B88F-BAB23AF2CAC0}" type="datetimeFigureOut">
              <a:rPr lang="en-US" smtClean="0"/>
              <a:t>9/6/2022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4F95BB-EB58-4DA5-95B0-6403F75184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10685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2DDA371C-7C66-465E-87A2-23996603B223}" type="slidenum">
              <a:rPr lang="en-US" altLang="en-US"/>
              <a:pPr eaLnBrk="1" hangingPunct="1">
                <a:spcBef>
                  <a:spcPct val="0"/>
                </a:spcBef>
              </a:pPr>
              <a:t>11</a:t>
            </a:fld>
            <a:endParaRPr lang="en-US" altLang="en-US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53143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4F95BB-EB58-4DA5-95B0-6403F751849F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99570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D92EE-FC76-435D-9A08-6F616E352CC0}" type="datetimeFigureOut">
              <a:rPr lang="en-US" smtClean="0"/>
              <a:t>9/6/2022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8A930-384E-42EB-A911-DFFFC30854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5880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D92EE-FC76-435D-9A08-6F616E352CC0}" type="datetimeFigureOut">
              <a:rPr lang="en-US" smtClean="0"/>
              <a:t>9/6/2022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8A930-384E-42EB-A911-DFFFC30854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4341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D92EE-FC76-435D-9A08-6F616E352CC0}" type="datetimeFigureOut">
              <a:rPr lang="en-US" smtClean="0"/>
              <a:t>9/6/2022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8A930-384E-42EB-A911-DFFFC30854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18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D92EE-FC76-435D-9A08-6F616E352CC0}" type="datetimeFigureOut">
              <a:rPr lang="en-US" smtClean="0"/>
              <a:t>9/6/2022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8A930-384E-42EB-A911-DFFFC30854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672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D92EE-FC76-435D-9A08-6F616E352CC0}" type="datetimeFigureOut">
              <a:rPr lang="en-US" smtClean="0"/>
              <a:t>9/6/2022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8A930-384E-42EB-A911-DFFFC30854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9551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D92EE-FC76-435D-9A08-6F616E352CC0}" type="datetimeFigureOut">
              <a:rPr lang="en-US" smtClean="0"/>
              <a:t>9/6/2022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8A930-384E-42EB-A911-DFFFC30854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1657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D92EE-FC76-435D-9A08-6F616E352CC0}" type="datetimeFigureOut">
              <a:rPr lang="en-US" smtClean="0"/>
              <a:t>9/6/2022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8A930-384E-42EB-A911-DFFFC30854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4431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D92EE-FC76-435D-9A08-6F616E352CC0}" type="datetimeFigureOut">
              <a:rPr lang="en-US" smtClean="0"/>
              <a:t>9/6/2022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8A930-384E-42EB-A911-DFFFC30854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0276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D92EE-FC76-435D-9A08-6F616E352CC0}" type="datetimeFigureOut">
              <a:rPr lang="en-US" smtClean="0"/>
              <a:t>9/6/2022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8A930-384E-42EB-A911-DFFFC30854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5318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D92EE-FC76-435D-9A08-6F616E352CC0}" type="datetimeFigureOut">
              <a:rPr lang="en-US" smtClean="0"/>
              <a:t>9/6/2022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8A930-384E-42EB-A911-DFFFC30854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0967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D92EE-FC76-435D-9A08-6F616E352CC0}" type="datetimeFigureOut">
              <a:rPr lang="en-US" smtClean="0"/>
              <a:t>9/6/2022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8A930-384E-42EB-A911-DFFFC30854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4057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7D92EE-FC76-435D-9A08-6F616E352CC0}" type="datetimeFigureOut">
              <a:rPr lang="en-US" smtClean="0"/>
              <a:t>9/6/2022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D8A930-384E-42EB-A911-DFFFC30854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0973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gif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3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7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gif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33600" y="152400"/>
            <a:ext cx="48351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ỦY BAN NHÂN DÂN QUẬN LONG BIÊN</a:t>
            </a:r>
          </a:p>
          <a:p>
            <a:pPr algn="ctr"/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TRƯỜNG MẦM NON GIA THƯỢNG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133600" y="1752600"/>
            <a:ext cx="541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LÀM QUEN VỚI TOÁN</a:t>
            </a: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2057400" y="2571065"/>
            <a:ext cx="58674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000" b="1" dirty="0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So </a:t>
            </a:r>
            <a:r>
              <a:rPr lang="en-US" sz="4000" b="1" dirty="0" err="1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sánh</a:t>
            </a:r>
            <a:r>
              <a:rPr lang="en-US" sz="4000" b="1" dirty="0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sắp</a:t>
            </a:r>
            <a:r>
              <a:rPr lang="en-US" sz="4000" b="1" dirty="0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xếp</a:t>
            </a:r>
            <a:r>
              <a:rPr lang="en-US" sz="4000" b="1" dirty="0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4000" b="1" dirty="0" smtClean="0">
              <a:solidFill>
                <a:srgbClr val="CC00CC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sz="4000" b="1" dirty="0" err="1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sz="4000" b="1" dirty="0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4000" b="1" dirty="0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chiều</a:t>
            </a:r>
            <a:r>
              <a:rPr lang="en-US" sz="4000" b="1" dirty="0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dài</a:t>
            </a:r>
            <a:r>
              <a:rPr lang="en-US" sz="4000" b="1" dirty="0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 3 </a:t>
            </a:r>
            <a:r>
              <a:rPr lang="en-US" sz="4000" b="1" dirty="0" err="1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4000" b="1" dirty="0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tượng</a:t>
            </a:r>
            <a:endParaRPr lang="en-US" sz="4000" b="1" dirty="0" smtClean="0">
              <a:solidFill>
                <a:srgbClr val="CC00CC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b="1" dirty="0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                   </a:t>
            </a:r>
            <a:endParaRPr lang="en-US" b="1" dirty="0" smtClean="0">
              <a:solidFill>
                <a:srgbClr val="CC00CC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b="1" dirty="0" smtClean="0">
              <a:solidFill>
                <a:srgbClr val="CC00CC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b="1" dirty="0" smtClean="0">
              <a:solidFill>
                <a:srgbClr val="CC00CC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b="1" dirty="0" smtClean="0">
              <a:solidFill>
                <a:srgbClr val="CC00CC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b="1" dirty="0" smtClean="0">
              <a:solidFill>
                <a:srgbClr val="CC00CC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b="1" dirty="0" smtClean="0">
              <a:solidFill>
                <a:srgbClr val="CC00CC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671344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ChangeArrowheads="1"/>
          </p:cNvSpPr>
          <p:nvPr/>
        </p:nvSpPr>
        <p:spPr bwMode="auto">
          <a:xfrm>
            <a:off x="1371600" y="2819400"/>
            <a:ext cx="5562600" cy="1295400"/>
          </a:xfrm>
          <a:prstGeom prst="rect">
            <a:avLst/>
          </a:prstGeom>
          <a:solidFill>
            <a:srgbClr val="FF0000"/>
          </a:solidFill>
          <a:ln w="38100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67587" name="Rectangle 3"/>
          <p:cNvSpPr>
            <a:spLocks noChangeArrowheads="1"/>
          </p:cNvSpPr>
          <p:nvPr/>
        </p:nvSpPr>
        <p:spPr bwMode="auto">
          <a:xfrm>
            <a:off x="1371600" y="2819400"/>
            <a:ext cx="4267200" cy="1295400"/>
          </a:xfrm>
          <a:prstGeom prst="rect">
            <a:avLst/>
          </a:prstGeom>
          <a:solidFill>
            <a:srgbClr val="FFFF00"/>
          </a:solidFill>
          <a:ln w="38100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67588" name="Rectangle 4"/>
          <p:cNvSpPr>
            <a:spLocks noChangeArrowheads="1"/>
          </p:cNvSpPr>
          <p:nvPr/>
        </p:nvSpPr>
        <p:spPr bwMode="auto">
          <a:xfrm>
            <a:off x="1371600" y="2819400"/>
            <a:ext cx="3124200" cy="1295400"/>
          </a:xfrm>
          <a:prstGeom prst="rect">
            <a:avLst/>
          </a:prstGeom>
          <a:solidFill>
            <a:srgbClr val="339966"/>
          </a:solidFill>
          <a:ln w="38100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pic>
        <p:nvPicPr>
          <p:cNvPr id="67589" name="Picture 5" descr="phcanh 960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509686">
            <a:off x="7254875" y="4768850"/>
            <a:ext cx="178435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590" name="Picture 6" descr="photo-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0"/>
            <a:ext cx="76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591" name="Picture 7" descr="photo-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0" y="0"/>
            <a:ext cx="76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592" name="Picture 8" descr="photo-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0"/>
            <a:ext cx="5715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593" name="Picture 9" descr="photo-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096000"/>
            <a:ext cx="43434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6" name="Picture 10" descr="animated_animal%20rabbit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4953000"/>
            <a:ext cx="2819400" cy="145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50805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75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7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758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758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75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6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400" decel="100000"/>
                                        <p:tgtEl>
                                          <p:spTgt spid="675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400" decel="100000" fill="hold"/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00" decel="100000" fill="hold"/>
                                        <p:tgtEl>
                                          <p:spTgt spid="67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00" decel="100000" fill="hold"/>
                                        <p:tgtEl>
                                          <p:spTgt spid="67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675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675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675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675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675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675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75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75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7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75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75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7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7" dur="500"/>
                                        <p:tgtEl>
                                          <p:spTgt spid="675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2" dur="500"/>
                                        <p:tgtEl>
                                          <p:spTgt spid="675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675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67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6" grpId="0" animBg="1"/>
      <p:bldP spid="67586" grpId="1" animBg="1"/>
      <p:bldP spid="67587" grpId="0" animBg="1"/>
      <p:bldP spid="67587" grpId="1" animBg="1"/>
      <p:bldP spid="67588" grpId="0" animBg="1"/>
      <p:bldP spid="67588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 descr="photo-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0"/>
            <a:ext cx="76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47" name="Picture 3" descr="photo-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0" y="152400"/>
            <a:ext cx="76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4114800" y="1524000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solidFill>
                <a:srgbClr val="FF3300"/>
              </a:solidFill>
              <a:latin typeface=".VnTime" panose="020B7200000000000000" pitchFamily="34" charset="0"/>
            </a:endParaRPr>
          </a:p>
        </p:txBody>
      </p:sp>
      <p:pic>
        <p:nvPicPr>
          <p:cNvPr id="57349" name="Picture 5" descr="phcanh 960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753690">
            <a:off x="7329487" y="5395913"/>
            <a:ext cx="11144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50" name="Picture 6" descr="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732829">
            <a:off x="7232650" y="158750"/>
            <a:ext cx="1219200" cy="90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51" name="Picture 7" descr="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28953">
            <a:off x="463550" y="228600"/>
            <a:ext cx="1231900" cy="91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52" name="Picture 8" descr="thumb_150_product478828c5199fa[1]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5257800"/>
            <a:ext cx="142875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55" name="Picture 11" descr="bunny_thumping_foot_md_clr"/>
          <p:cNvPicPr>
            <a:picLocks noChangeAspect="1" noChangeArrowheads="1" noCrop="1"/>
          </p:cNvPicPr>
          <p:nvPr/>
        </p:nvPicPr>
        <p:blipFill>
          <a:blip r:embed="rId7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4191000"/>
            <a:ext cx="2012950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445508" y="733963"/>
            <a:ext cx="46730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rgbClr val="FF0000"/>
                </a:solidFill>
                <a:latin typeface="Time New Roman"/>
              </a:rPr>
              <a:t>c</a:t>
            </a:r>
            <a:r>
              <a:rPr lang="en-US" sz="3600" dirty="0" smtClean="0">
                <a:solidFill>
                  <a:srgbClr val="FF0000"/>
                </a:solidFill>
                <a:latin typeface="Time New Roman"/>
              </a:rPr>
              <a:t>) </a:t>
            </a:r>
            <a:r>
              <a:rPr lang="en-US" sz="3600" dirty="0" err="1" smtClean="0">
                <a:solidFill>
                  <a:srgbClr val="FF0000"/>
                </a:solidFill>
                <a:latin typeface="Time New Roman"/>
              </a:rPr>
              <a:t>Ôn</a:t>
            </a:r>
            <a:r>
              <a:rPr lang="en-US" sz="3600" dirty="0" smtClean="0">
                <a:solidFill>
                  <a:srgbClr val="FF0000"/>
                </a:solidFill>
                <a:latin typeface="Time New Roman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 New Roman"/>
              </a:rPr>
              <a:t>luyện</a:t>
            </a:r>
            <a:r>
              <a:rPr lang="en-US" sz="3600" dirty="0" smtClean="0">
                <a:solidFill>
                  <a:srgbClr val="FF0000"/>
                </a:solidFill>
                <a:latin typeface="Time New Roman"/>
              </a:rPr>
              <a:t> – </a:t>
            </a:r>
            <a:r>
              <a:rPr lang="en-US" sz="3600" dirty="0" err="1" smtClean="0">
                <a:solidFill>
                  <a:srgbClr val="FF0000"/>
                </a:solidFill>
                <a:latin typeface="Time New Roman"/>
              </a:rPr>
              <a:t>củng</a:t>
            </a:r>
            <a:r>
              <a:rPr lang="en-US" sz="3600" dirty="0" smtClean="0">
                <a:solidFill>
                  <a:srgbClr val="FF0000"/>
                </a:solidFill>
                <a:latin typeface="Time New Roman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 New Roman"/>
              </a:rPr>
              <a:t>cố</a:t>
            </a:r>
            <a:endParaRPr lang="en-US" sz="3600" dirty="0">
              <a:solidFill>
                <a:srgbClr val="FF0000"/>
              </a:solidFill>
              <a:latin typeface="Time New Roman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91786" y="2160351"/>
            <a:ext cx="7024680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rgbClr val="0070C0"/>
                </a:solidFill>
                <a:latin typeface="Time New Roman"/>
              </a:rPr>
              <a:t>TC1: Ai </a:t>
            </a:r>
            <a:r>
              <a:rPr lang="en-US" sz="4000" dirty="0" err="1" smtClean="0">
                <a:solidFill>
                  <a:srgbClr val="0070C0"/>
                </a:solidFill>
                <a:latin typeface="Time New Roman"/>
              </a:rPr>
              <a:t>tài</a:t>
            </a:r>
            <a:r>
              <a:rPr lang="en-US" sz="4000" dirty="0" smtClean="0">
                <a:solidFill>
                  <a:srgbClr val="0070C0"/>
                </a:solidFill>
                <a:latin typeface="Time New Roman"/>
              </a:rPr>
              <a:t> </a:t>
            </a:r>
            <a:r>
              <a:rPr lang="en-US" sz="4000" dirty="0" err="1" smtClean="0">
                <a:solidFill>
                  <a:srgbClr val="0070C0"/>
                </a:solidFill>
                <a:latin typeface="Time New Roman"/>
              </a:rPr>
              <a:t>nhất</a:t>
            </a:r>
            <a:r>
              <a:rPr lang="en-US" sz="4000" dirty="0" smtClean="0">
                <a:solidFill>
                  <a:srgbClr val="0070C0"/>
                </a:solidFill>
                <a:latin typeface="Time New Roman"/>
              </a:rPr>
              <a:t>: </a:t>
            </a:r>
            <a:r>
              <a:rPr lang="en-US" sz="4000" dirty="0" err="1" smtClean="0">
                <a:solidFill>
                  <a:srgbClr val="0070C0"/>
                </a:solidFill>
                <a:latin typeface="Time New Roman"/>
              </a:rPr>
              <a:t>Trẻ</a:t>
            </a:r>
            <a:r>
              <a:rPr lang="en-US" sz="4000" dirty="0" smtClean="0">
                <a:solidFill>
                  <a:srgbClr val="0070C0"/>
                </a:solidFill>
                <a:latin typeface="Time New Roman"/>
              </a:rPr>
              <a:t> </a:t>
            </a:r>
            <a:r>
              <a:rPr lang="en-US" sz="4000" dirty="0" err="1" smtClean="0">
                <a:solidFill>
                  <a:srgbClr val="0070C0"/>
                </a:solidFill>
                <a:latin typeface="Time New Roman"/>
              </a:rPr>
              <a:t>lắc</a:t>
            </a:r>
            <a:r>
              <a:rPr lang="en-US" sz="4000" dirty="0" smtClean="0">
                <a:solidFill>
                  <a:srgbClr val="0070C0"/>
                </a:solidFill>
                <a:latin typeface="Time New Roman"/>
              </a:rPr>
              <a:t> </a:t>
            </a:r>
            <a:r>
              <a:rPr lang="en-US" sz="4000" dirty="0" err="1" smtClean="0">
                <a:solidFill>
                  <a:srgbClr val="0070C0"/>
                </a:solidFill>
                <a:latin typeface="Time New Roman"/>
              </a:rPr>
              <a:t>xắc</a:t>
            </a:r>
            <a:r>
              <a:rPr lang="en-US" sz="4000" dirty="0" smtClean="0">
                <a:solidFill>
                  <a:srgbClr val="0070C0"/>
                </a:solidFill>
                <a:latin typeface="Time New Roman"/>
              </a:rPr>
              <a:t> </a:t>
            </a:r>
          </a:p>
          <a:p>
            <a:r>
              <a:rPr lang="en-US" sz="4000" dirty="0" err="1" smtClean="0">
                <a:solidFill>
                  <a:srgbClr val="0070C0"/>
                </a:solidFill>
                <a:latin typeface="Time New Roman"/>
              </a:rPr>
              <a:t>xô</a:t>
            </a:r>
            <a:r>
              <a:rPr lang="en-US" sz="4000" dirty="0" smtClean="0">
                <a:solidFill>
                  <a:srgbClr val="0070C0"/>
                </a:solidFill>
                <a:latin typeface="Time New Roman"/>
              </a:rPr>
              <a:t> </a:t>
            </a:r>
            <a:r>
              <a:rPr lang="en-US" sz="4000" dirty="0" err="1" smtClean="0">
                <a:solidFill>
                  <a:srgbClr val="0070C0"/>
                </a:solidFill>
                <a:latin typeface="Time New Roman"/>
              </a:rPr>
              <a:t>giành</a:t>
            </a:r>
            <a:r>
              <a:rPr lang="en-US" sz="4000" dirty="0" smtClean="0">
                <a:solidFill>
                  <a:srgbClr val="0070C0"/>
                </a:solidFill>
                <a:latin typeface="Time New Roman"/>
              </a:rPr>
              <a:t> </a:t>
            </a:r>
            <a:r>
              <a:rPr lang="en-US" sz="4000" dirty="0" err="1" smtClean="0">
                <a:solidFill>
                  <a:srgbClr val="0070C0"/>
                </a:solidFill>
                <a:latin typeface="Time New Roman"/>
              </a:rPr>
              <a:t>quyền</a:t>
            </a:r>
            <a:r>
              <a:rPr lang="en-US" sz="4000" dirty="0" smtClean="0">
                <a:solidFill>
                  <a:srgbClr val="0070C0"/>
                </a:solidFill>
                <a:latin typeface="Time New Roman"/>
              </a:rPr>
              <a:t> </a:t>
            </a:r>
            <a:r>
              <a:rPr lang="en-US" sz="4000" dirty="0" err="1" smtClean="0">
                <a:solidFill>
                  <a:srgbClr val="0070C0"/>
                </a:solidFill>
                <a:latin typeface="Time New Roman"/>
              </a:rPr>
              <a:t>trả</a:t>
            </a:r>
            <a:r>
              <a:rPr lang="en-US" sz="4000" dirty="0" smtClean="0">
                <a:solidFill>
                  <a:srgbClr val="0070C0"/>
                </a:solidFill>
                <a:latin typeface="Time New Roman"/>
              </a:rPr>
              <a:t> </a:t>
            </a:r>
            <a:r>
              <a:rPr lang="en-US" sz="4000" dirty="0" err="1" smtClean="0">
                <a:solidFill>
                  <a:srgbClr val="0070C0"/>
                </a:solidFill>
                <a:latin typeface="Time New Roman"/>
              </a:rPr>
              <a:t>lời</a:t>
            </a:r>
            <a:r>
              <a:rPr lang="en-US" sz="4000" dirty="0" smtClean="0">
                <a:solidFill>
                  <a:srgbClr val="0070C0"/>
                </a:solidFill>
                <a:latin typeface="Time New Roman"/>
              </a:rPr>
              <a:t> </a:t>
            </a:r>
            <a:r>
              <a:rPr lang="en-US" sz="4000" dirty="0" err="1" smtClean="0">
                <a:solidFill>
                  <a:srgbClr val="0070C0"/>
                </a:solidFill>
                <a:latin typeface="Time New Roman"/>
              </a:rPr>
              <a:t>các</a:t>
            </a:r>
            <a:r>
              <a:rPr lang="en-US" sz="4000" dirty="0" smtClean="0">
                <a:solidFill>
                  <a:srgbClr val="0070C0"/>
                </a:solidFill>
                <a:latin typeface="Time New Roman"/>
              </a:rPr>
              <a:t> </a:t>
            </a:r>
            <a:r>
              <a:rPr lang="en-US" sz="4000" dirty="0" err="1" smtClean="0">
                <a:solidFill>
                  <a:srgbClr val="0070C0"/>
                </a:solidFill>
                <a:latin typeface="Time New Roman"/>
              </a:rPr>
              <a:t>câu</a:t>
            </a:r>
            <a:endParaRPr lang="en-US" sz="4000" dirty="0" smtClean="0">
              <a:solidFill>
                <a:srgbClr val="0070C0"/>
              </a:solidFill>
              <a:latin typeface="Time New Roman"/>
            </a:endParaRPr>
          </a:p>
          <a:p>
            <a:r>
              <a:rPr lang="en-US" sz="4000" dirty="0" smtClean="0">
                <a:solidFill>
                  <a:srgbClr val="0070C0"/>
                </a:solidFill>
                <a:latin typeface="Time New Roman"/>
              </a:rPr>
              <a:t> </a:t>
            </a:r>
            <a:r>
              <a:rPr lang="en-US" sz="4000" dirty="0" err="1" smtClean="0">
                <a:solidFill>
                  <a:srgbClr val="0070C0"/>
                </a:solidFill>
                <a:latin typeface="Time New Roman"/>
              </a:rPr>
              <a:t>hỏi</a:t>
            </a:r>
            <a:r>
              <a:rPr lang="en-US" sz="4000" dirty="0" smtClean="0">
                <a:solidFill>
                  <a:srgbClr val="0070C0"/>
                </a:solidFill>
                <a:latin typeface="Time New Roman"/>
              </a:rPr>
              <a:t> </a:t>
            </a:r>
            <a:r>
              <a:rPr lang="en-US" sz="4000" dirty="0" err="1" smtClean="0">
                <a:solidFill>
                  <a:srgbClr val="0070C0"/>
                </a:solidFill>
                <a:latin typeface="Time New Roman"/>
              </a:rPr>
              <a:t>cô</a:t>
            </a:r>
            <a:r>
              <a:rPr lang="en-US" sz="4000" dirty="0" smtClean="0">
                <a:solidFill>
                  <a:srgbClr val="0070C0"/>
                </a:solidFill>
                <a:latin typeface="Time New Roman"/>
              </a:rPr>
              <a:t> </a:t>
            </a:r>
            <a:r>
              <a:rPr lang="en-US" sz="4000" dirty="0" err="1" smtClean="0">
                <a:solidFill>
                  <a:srgbClr val="0070C0"/>
                </a:solidFill>
                <a:latin typeface="Time New Roman"/>
              </a:rPr>
              <a:t>đưa</a:t>
            </a:r>
            <a:r>
              <a:rPr lang="en-US" sz="4000" dirty="0" smtClean="0">
                <a:solidFill>
                  <a:srgbClr val="0070C0"/>
                </a:solidFill>
                <a:latin typeface="Time New Roman"/>
              </a:rPr>
              <a:t> </a:t>
            </a:r>
            <a:r>
              <a:rPr lang="en-US" sz="4000" dirty="0" err="1" smtClean="0">
                <a:solidFill>
                  <a:srgbClr val="0070C0"/>
                </a:solidFill>
                <a:latin typeface="Time New Roman"/>
              </a:rPr>
              <a:t>ra.</a:t>
            </a:r>
            <a:endParaRPr lang="en-US" sz="4000" dirty="0">
              <a:solidFill>
                <a:srgbClr val="0070C0"/>
              </a:solidFill>
              <a:latin typeface="Time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048192057"/>
      </p:ext>
    </p:extLst>
  </p:cSld>
  <p:clrMapOvr>
    <a:masterClrMapping/>
  </p:clrMapOvr>
  <p:transition spd="slow">
    <p:split dir="in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228600" y="1143000"/>
            <a:ext cx="2474913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vi-VN" altLang="en-US" b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 hỏi số</a:t>
            </a:r>
            <a:r>
              <a:rPr lang="en-US" altLang="en-US" b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r>
              <a:rPr lang="en-US" altLang="en-US" b="1">
                <a:solidFill>
                  <a:schemeClr val="accent2"/>
                </a:solidFill>
                <a:latin typeface=".VnArial Narrow" panose="020B7200000000000000" pitchFamily="34" charset="0"/>
              </a:rPr>
              <a:t>:</a:t>
            </a:r>
          </a:p>
        </p:txBody>
      </p:sp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2667000" y="1066800"/>
            <a:ext cx="6477000" cy="212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vi-VN" altLang="en-US" sz="4400">
                <a:solidFill>
                  <a:srgbClr val="00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 3 băng giấy BG đỏ, BG xanh, BG vàng thì BG nào ngắn nhất?</a:t>
            </a:r>
            <a:endParaRPr lang="en-US" altLang="en-US" sz="4400">
              <a:solidFill>
                <a:srgbClr val="0099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436" name="Picture 4" descr="photo-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0"/>
            <a:ext cx="29718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Picture 5" descr="photo-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0"/>
            <a:ext cx="27432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8" name="Picture 6" descr="Copy of 3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0"/>
            <a:ext cx="1428750" cy="127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9" name="Picture 7" descr="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927770">
            <a:off x="0" y="228600"/>
            <a:ext cx="1231900" cy="91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0" name="Picture 8" descr="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46613">
            <a:off x="7912100" y="228600"/>
            <a:ext cx="1231900" cy="91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41" name="AutoShape 9"/>
          <p:cNvSpPr>
            <a:spLocks noChangeArrowheads="1"/>
          </p:cNvSpPr>
          <p:nvPr/>
        </p:nvSpPr>
        <p:spPr bwMode="auto">
          <a:xfrm>
            <a:off x="914400" y="2822615"/>
            <a:ext cx="1676400" cy="838200"/>
          </a:xfrm>
          <a:prstGeom prst="star5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en-US" altLang="en-US" sz="4000" b="1" dirty="0">
                <a:solidFill>
                  <a:srgbClr val="FF3300"/>
                </a:solidFill>
                <a:latin typeface="Arial" charset="0"/>
              </a:rPr>
              <a:t>1</a:t>
            </a:r>
          </a:p>
        </p:txBody>
      </p:sp>
      <p:sp>
        <p:nvSpPr>
          <p:cNvPr id="18443" name="AutoShape 11"/>
          <p:cNvSpPr>
            <a:spLocks noChangeArrowheads="1"/>
          </p:cNvSpPr>
          <p:nvPr/>
        </p:nvSpPr>
        <p:spPr bwMode="auto">
          <a:xfrm>
            <a:off x="6629400" y="3010382"/>
            <a:ext cx="1676400" cy="762000"/>
          </a:xfrm>
          <a:prstGeom prst="star5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en-US" altLang="en-US" sz="4000" b="1" dirty="0">
                <a:solidFill>
                  <a:srgbClr val="FF3300"/>
                </a:solidFill>
                <a:latin typeface="Arial" charset="0"/>
              </a:rPr>
              <a:t>2</a:t>
            </a:r>
          </a:p>
        </p:txBody>
      </p:sp>
      <p:sp>
        <p:nvSpPr>
          <p:cNvPr id="18445" name="AutoShape 13"/>
          <p:cNvSpPr>
            <a:spLocks noChangeArrowheads="1"/>
          </p:cNvSpPr>
          <p:nvPr/>
        </p:nvSpPr>
        <p:spPr bwMode="auto">
          <a:xfrm>
            <a:off x="3709987" y="4724400"/>
            <a:ext cx="1676400" cy="838200"/>
          </a:xfrm>
          <a:prstGeom prst="star5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en-US" altLang="en-US" sz="4000" b="1" dirty="0">
                <a:solidFill>
                  <a:srgbClr val="FF3300"/>
                </a:solidFill>
                <a:latin typeface="Arial" charset="0"/>
              </a:rPr>
              <a:t>3</a:t>
            </a:r>
          </a:p>
        </p:txBody>
      </p:sp>
      <p:sp>
        <p:nvSpPr>
          <p:cNvPr id="18452" name="AutoShape 20"/>
          <p:cNvSpPr>
            <a:spLocks noChangeArrowheads="1"/>
          </p:cNvSpPr>
          <p:nvPr/>
        </p:nvSpPr>
        <p:spPr bwMode="auto">
          <a:xfrm>
            <a:off x="152400" y="3787815"/>
            <a:ext cx="3124200" cy="1143000"/>
          </a:xfrm>
          <a:prstGeom prst="wave">
            <a:avLst>
              <a:gd name="adj1" fmla="val 13005"/>
              <a:gd name="adj2" fmla="val 0"/>
            </a:avLst>
          </a:prstGeom>
          <a:solidFill>
            <a:srgbClr val="FF0000"/>
          </a:solidFill>
          <a:ln w="38100">
            <a:solidFill>
              <a:srgbClr val="3366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18453" name="AutoShape 21"/>
          <p:cNvSpPr>
            <a:spLocks noChangeArrowheads="1"/>
          </p:cNvSpPr>
          <p:nvPr/>
        </p:nvSpPr>
        <p:spPr bwMode="auto">
          <a:xfrm>
            <a:off x="3605212" y="5701496"/>
            <a:ext cx="1781175" cy="1143000"/>
          </a:xfrm>
          <a:prstGeom prst="wave">
            <a:avLst>
              <a:gd name="adj1" fmla="val 13005"/>
              <a:gd name="adj2" fmla="val 0"/>
            </a:avLst>
          </a:prstGeom>
          <a:solidFill>
            <a:srgbClr val="339966"/>
          </a:solidFill>
          <a:ln w="38100">
            <a:solidFill>
              <a:srgbClr val="3366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18454" name="AutoShape 22"/>
          <p:cNvSpPr>
            <a:spLocks noChangeArrowheads="1"/>
          </p:cNvSpPr>
          <p:nvPr/>
        </p:nvSpPr>
        <p:spPr bwMode="auto">
          <a:xfrm>
            <a:off x="6324600" y="3867933"/>
            <a:ext cx="2209800" cy="1143000"/>
          </a:xfrm>
          <a:prstGeom prst="wave">
            <a:avLst>
              <a:gd name="adj1" fmla="val 13005"/>
              <a:gd name="adj2" fmla="val 0"/>
            </a:avLst>
          </a:prstGeom>
          <a:solidFill>
            <a:srgbClr val="FFFF00"/>
          </a:solidFill>
          <a:ln w="38100">
            <a:solidFill>
              <a:srgbClr val="3366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2457628907"/>
      </p:ext>
    </p:extLst>
  </p:cSld>
  <p:clrMapOvr>
    <a:masterClrMapping/>
  </p:clrMapOvr>
  <p:transition spd="med">
    <p:diamond/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800" decel="100000"/>
                                        <p:tgtEl>
                                          <p:spTgt spid="184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184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184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184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4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4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84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84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84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84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184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184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3" dur="20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4" dur="20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5" dur="20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9" dur="2000" fill="hold"/>
                                        <p:tgtEl>
                                          <p:spTgt spid="184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  <p:bldP spid="18435" grpId="0"/>
      <p:bldP spid="18441" grpId="0" animBg="1"/>
      <p:bldP spid="18443" grpId="0" animBg="1"/>
      <p:bldP spid="18445" grpId="0" animBg="1"/>
      <p:bldP spid="18452" grpId="0" animBg="1"/>
      <p:bldP spid="18453" grpId="0" animBg="1"/>
      <p:bldP spid="18453" grpId="1" animBg="1"/>
      <p:bldP spid="1845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2"/>
          <p:cNvSpPr txBox="1">
            <a:spLocks noChangeArrowheads="1"/>
          </p:cNvSpPr>
          <p:nvPr/>
        </p:nvSpPr>
        <p:spPr bwMode="auto">
          <a:xfrm>
            <a:off x="228600" y="1143000"/>
            <a:ext cx="2474913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vi-VN" altLang="en-US" b="1">
                <a:solidFill>
                  <a:srgbClr val="33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 hỏi số</a:t>
            </a:r>
            <a:r>
              <a:rPr lang="en-US" altLang="en-US" b="1">
                <a:solidFill>
                  <a:srgbClr val="33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b="1">
                <a:solidFill>
                  <a:srgbClr val="33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 b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2667000" y="1066800"/>
            <a:ext cx="6477000" cy="212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vi-VN" altLang="en-US" sz="4400">
                <a:solidFill>
                  <a:srgbClr val="00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 3 băng giấy BG đỏ, BG xanh, BG vàng thì BG nào dài nhất?</a:t>
            </a:r>
            <a:endParaRPr lang="en-US" altLang="en-US" sz="4400">
              <a:solidFill>
                <a:srgbClr val="0099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484" name="Picture 4" descr="photo-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0"/>
            <a:ext cx="29718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5" name="Picture 5" descr="photo-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0"/>
            <a:ext cx="27432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6" name="Picture 6" descr="Copy of 3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0"/>
            <a:ext cx="1428750" cy="127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7" name="Picture 7" descr="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927770">
            <a:off x="71438" y="142875"/>
            <a:ext cx="1231900" cy="91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8" name="Picture 8" descr="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46613">
            <a:off x="7912100" y="228600"/>
            <a:ext cx="1231900" cy="91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9" name="AutoShape 9"/>
          <p:cNvSpPr>
            <a:spLocks noChangeArrowheads="1"/>
          </p:cNvSpPr>
          <p:nvPr/>
        </p:nvSpPr>
        <p:spPr bwMode="auto">
          <a:xfrm>
            <a:off x="895350" y="2914248"/>
            <a:ext cx="1676400" cy="838200"/>
          </a:xfrm>
          <a:prstGeom prst="star5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en-US" altLang="en-US" sz="4000" b="1" dirty="0">
                <a:solidFill>
                  <a:srgbClr val="FF3300"/>
                </a:solidFill>
                <a:latin typeface="Arial" charset="0"/>
              </a:rPr>
              <a:t>1</a:t>
            </a:r>
          </a:p>
        </p:txBody>
      </p:sp>
      <p:sp>
        <p:nvSpPr>
          <p:cNvPr id="20490" name="AutoShape 10"/>
          <p:cNvSpPr>
            <a:spLocks noChangeArrowheads="1"/>
          </p:cNvSpPr>
          <p:nvPr/>
        </p:nvSpPr>
        <p:spPr bwMode="auto">
          <a:xfrm>
            <a:off x="6851650" y="3041308"/>
            <a:ext cx="1676400" cy="762000"/>
          </a:xfrm>
          <a:prstGeom prst="star5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en-US" altLang="en-US" sz="4000" b="1">
                <a:solidFill>
                  <a:srgbClr val="FF3300"/>
                </a:solidFill>
                <a:latin typeface="Arial" charset="0"/>
              </a:rPr>
              <a:t>2</a:t>
            </a:r>
          </a:p>
        </p:txBody>
      </p:sp>
      <p:sp>
        <p:nvSpPr>
          <p:cNvPr id="20491" name="AutoShape 11"/>
          <p:cNvSpPr>
            <a:spLocks noChangeArrowheads="1"/>
          </p:cNvSpPr>
          <p:nvPr/>
        </p:nvSpPr>
        <p:spPr bwMode="auto">
          <a:xfrm>
            <a:off x="3983620" y="4856544"/>
            <a:ext cx="1676400" cy="838200"/>
          </a:xfrm>
          <a:prstGeom prst="star5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en-US" altLang="en-US" sz="4000" b="1" dirty="0">
                <a:solidFill>
                  <a:srgbClr val="FF3300"/>
                </a:solidFill>
                <a:latin typeface="Arial" charset="0"/>
              </a:rPr>
              <a:t>3</a:t>
            </a:r>
          </a:p>
        </p:txBody>
      </p:sp>
      <p:sp>
        <p:nvSpPr>
          <p:cNvPr id="20492" name="AutoShape 12"/>
          <p:cNvSpPr>
            <a:spLocks noChangeArrowheads="1"/>
          </p:cNvSpPr>
          <p:nvPr/>
        </p:nvSpPr>
        <p:spPr bwMode="auto">
          <a:xfrm>
            <a:off x="266700" y="3766916"/>
            <a:ext cx="3086100" cy="1143000"/>
          </a:xfrm>
          <a:prstGeom prst="wave">
            <a:avLst>
              <a:gd name="adj1" fmla="val 13005"/>
              <a:gd name="adj2" fmla="val 0"/>
            </a:avLst>
          </a:prstGeom>
          <a:solidFill>
            <a:srgbClr val="FF0000"/>
          </a:solidFill>
          <a:ln w="38100">
            <a:solidFill>
              <a:srgbClr val="3366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20493" name="AutoShape 13"/>
          <p:cNvSpPr>
            <a:spLocks noChangeArrowheads="1"/>
          </p:cNvSpPr>
          <p:nvPr/>
        </p:nvSpPr>
        <p:spPr bwMode="auto">
          <a:xfrm>
            <a:off x="3886200" y="5694744"/>
            <a:ext cx="1689904" cy="1143000"/>
          </a:xfrm>
          <a:prstGeom prst="wave">
            <a:avLst>
              <a:gd name="adj1" fmla="val 13005"/>
              <a:gd name="adj2" fmla="val 0"/>
            </a:avLst>
          </a:prstGeom>
          <a:solidFill>
            <a:srgbClr val="339966"/>
          </a:solidFill>
          <a:ln w="38100">
            <a:solidFill>
              <a:srgbClr val="3366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20494" name="AutoShape 14"/>
          <p:cNvSpPr>
            <a:spLocks noChangeArrowheads="1"/>
          </p:cNvSpPr>
          <p:nvPr/>
        </p:nvSpPr>
        <p:spPr bwMode="auto">
          <a:xfrm>
            <a:off x="6477000" y="3803308"/>
            <a:ext cx="2209800" cy="1143000"/>
          </a:xfrm>
          <a:prstGeom prst="wave">
            <a:avLst>
              <a:gd name="adj1" fmla="val 13005"/>
              <a:gd name="adj2" fmla="val 0"/>
            </a:avLst>
          </a:prstGeom>
          <a:solidFill>
            <a:srgbClr val="FFFF00"/>
          </a:solidFill>
          <a:ln w="38100">
            <a:solidFill>
              <a:srgbClr val="3366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3645617327"/>
      </p:ext>
    </p:extLst>
  </p:cSld>
  <p:clrMapOvr>
    <a:masterClrMapping/>
  </p:clrMapOvr>
  <p:transition spd="med">
    <p:diamond/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800" decel="100000"/>
                                        <p:tgtEl>
                                          <p:spTgt spid="204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04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3" dur="20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4" dur="20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5" dur="20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000"/>
                                        <p:tgtEl>
                                          <p:spTgt spid="20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20483" grpId="0"/>
      <p:bldP spid="20489" grpId="0" animBg="1"/>
      <p:bldP spid="20490" grpId="0" animBg="1"/>
      <p:bldP spid="20491" grpId="0" animBg="1"/>
      <p:bldP spid="20492" grpId="0" animBg="1"/>
      <p:bldP spid="20492" grpId="1" animBg="1"/>
      <p:bldP spid="20493" grpId="0" animBg="1"/>
      <p:bldP spid="2049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2"/>
          <p:cNvSpPr txBox="1">
            <a:spLocks noChangeArrowheads="1"/>
          </p:cNvSpPr>
          <p:nvPr/>
        </p:nvSpPr>
        <p:spPr bwMode="auto">
          <a:xfrm>
            <a:off x="228600" y="1143000"/>
            <a:ext cx="245131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vi-VN" altLang="en-US" b="1" dirty="0">
                <a:solidFill>
                  <a:srgbClr val="33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 hỏi số</a:t>
            </a:r>
            <a:r>
              <a:rPr lang="en-US" altLang="en-US" b="1" dirty="0">
                <a:solidFill>
                  <a:srgbClr val="33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</a:t>
            </a:r>
            <a:r>
              <a:rPr lang="en-US" altLang="en-US" b="1" dirty="0" smtClean="0">
                <a:solidFill>
                  <a:schemeClr val="accent2"/>
                </a:solidFill>
                <a:latin typeface=".VnArial Narrow" panose="020B7200000000000000" pitchFamily="34" charset="0"/>
              </a:rPr>
              <a:t>:</a:t>
            </a:r>
            <a:endParaRPr lang="en-US" altLang="en-US" b="1" dirty="0">
              <a:solidFill>
                <a:schemeClr val="accent2"/>
              </a:solidFill>
              <a:latin typeface=".VnArial Narrow" panose="020B7200000000000000" pitchFamily="34" charset="0"/>
            </a:endParaRPr>
          </a:p>
        </p:txBody>
      </p:sp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2667000" y="1066800"/>
            <a:ext cx="6477000" cy="212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vi-VN" altLang="en-US" sz="4400">
                <a:solidFill>
                  <a:srgbClr val="00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 3 băng giấy BG đỏ, BG xanh, BG vàng thì BG nào ngắn hơn?</a:t>
            </a:r>
            <a:endParaRPr lang="en-US" altLang="en-US" sz="4400">
              <a:solidFill>
                <a:srgbClr val="0099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1508" name="Picture 4" descr="photo-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0"/>
            <a:ext cx="29718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9" name="Picture 5" descr="photo-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0"/>
            <a:ext cx="27432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0" name="Picture 6" descr="Copy of 3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0"/>
            <a:ext cx="1428750" cy="127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1" name="Picture 7" descr="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927770">
            <a:off x="0" y="228600"/>
            <a:ext cx="1231900" cy="91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2" name="Picture 8" descr="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46613">
            <a:off x="7912100" y="228600"/>
            <a:ext cx="1231900" cy="91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3" name="AutoShape 9"/>
          <p:cNvSpPr>
            <a:spLocks noChangeArrowheads="1"/>
          </p:cNvSpPr>
          <p:nvPr/>
        </p:nvSpPr>
        <p:spPr bwMode="auto">
          <a:xfrm>
            <a:off x="948158" y="2981446"/>
            <a:ext cx="1676400" cy="838200"/>
          </a:xfrm>
          <a:prstGeom prst="star5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en-US" altLang="en-US" sz="4000" b="1" dirty="0">
                <a:solidFill>
                  <a:srgbClr val="FF3300"/>
                </a:solidFill>
                <a:latin typeface="Arial" charset="0"/>
              </a:rPr>
              <a:t>1</a:t>
            </a:r>
          </a:p>
        </p:txBody>
      </p:sp>
      <p:sp>
        <p:nvSpPr>
          <p:cNvPr id="21514" name="AutoShape 10"/>
          <p:cNvSpPr>
            <a:spLocks noChangeArrowheads="1"/>
          </p:cNvSpPr>
          <p:nvPr/>
        </p:nvSpPr>
        <p:spPr bwMode="auto">
          <a:xfrm>
            <a:off x="6941520" y="3019546"/>
            <a:ext cx="1676400" cy="762000"/>
          </a:xfrm>
          <a:prstGeom prst="star5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en-US" altLang="en-US" sz="4000" b="1" dirty="0">
                <a:solidFill>
                  <a:srgbClr val="FF3300"/>
                </a:solidFill>
                <a:latin typeface="Arial" charset="0"/>
              </a:rPr>
              <a:t>2</a:t>
            </a:r>
          </a:p>
        </p:txBody>
      </p:sp>
      <p:sp>
        <p:nvSpPr>
          <p:cNvPr id="21515" name="AutoShape 11"/>
          <p:cNvSpPr>
            <a:spLocks noChangeArrowheads="1"/>
          </p:cNvSpPr>
          <p:nvPr/>
        </p:nvSpPr>
        <p:spPr bwMode="auto">
          <a:xfrm>
            <a:off x="4152899" y="4830983"/>
            <a:ext cx="1676400" cy="838200"/>
          </a:xfrm>
          <a:prstGeom prst="star5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en-US" altLang="en-US" sz="4000" b="1" dirty="0">
                <a:solidFill>
                  <a:srgbClr val="FF3300"/>
                </a:solidFill>
                <a:latin typeface="Arial" charset="0"/>
              </a:rPr>
              <a:t>3</a:t>
            </a:r>
          </a:p>
        </p:txBody>
      </p:sp>
      <p:sp>
        <p:nvSpPr>
          <p:cNvPr id="21516" name="AutoShape 12"/>
          <p:cNvSpPr>
            <a:spLocks noChangeArrowheads="1"/>
          </p:cNvSpPr>
          <p:nvPr/>
        </p:nvSpPr>
        <p:spPr bwMode="auto">
          <a:xfrm>
            <a:off x="219918" y="3819646"/>
            <a:ext cx="3285282" cy="1143000"/>
          </a:xfrm>
          <a:prstGeom prst="wave">
            <a:avLst>
              <a:gd name="adj1" fmla="val 13005"/>
              <a:gd name="adj2" fmla="val 0"/>
            </a:avLst>
          </a:prstGeom>
          <a:solidFill>
            <a:srgbClr val="FF0000"/>
          </a:solidFill>
          <a:ln w="38100">
            <a:solidFill>
              <a:srgbClr val="3366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21517" name="AutoShape 13"/>
          <p:cNvSpPr>
            <a:spLocks noChangeArrowheads="1"/>
          </p:cNvSpPr>
          <p:nvPr/>
        </p:nvSpPr>
        <p:spPr bwMode="auto">
          <a:xfrm>
            <a:off x="4152899" y="5715000"/>
            <a:ext cx="1676400" cy="1143000"/>
          </a:xfrm>
          <a:prstGeom prst="wave">
            <a:avLst>
              <a:gd name="adj1" fmla="val 13005"/>
              <a:gd name="adj2" fmla="val 0"/>
            </a:avLst>
          </a:prstGeom>
          <a:solidFill>
            <a:srgbClr val="339966"/>
          </a:solidFill>
          <a:ln w="38100">
            <a:solidFill>
              <a:srgbClr val="3366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21518" name="AutoShape 14"/>
          <p:cNvSpPr>
            <a:spLocks noChangeArrowheads="1"/>
          </p:cNvSpPr>
          <p:nvPr/>
        </p:nvSpPr>
        <p:spPr bwMode="auto">
          <a:xfrm>
            <a:off x="6629400" y="3805237"/>
            <a:ext cx="2209800" cy="1143000"/>
          </a:xfrm>
          <a:prstGeom prst="wave">
            <a:avLst>
              <a:gd name="adj1" fmla="val 13005"/>
              <a:gd name="adj2" fmla="val 0"/>
            </a:avLst>
          </a:prstGeom>
          <a:solidFill>
            <a:srgbClr val="FFFF00"/>
          </a:solidFill>
          <a:ln w="38100">
            <a:solidFill>
              <a:srgbClr val="3366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4226474836"/>
      </p:ext>
    </p:extLst>
  </p:cSld>
  <p:clrMapOvr>
    <a:masterClrMapping/>
  </p:clrMapOvr>
  <p:transition spd="med">
    <p:split dir="in"/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800" decel="1000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00" decel="1000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15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5" dur="20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6" dur="20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7" dur="20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2" dur="2000"/>
                                        <p:tgtEl>
                                          <p:spTgt spid="21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21507" grpId="0"/>
      <p:bldP spid="21513" grpId="0" animBg="1"/>
      <p:bldP spid="21514" grpId="0" animBg="1"/>
      <p:bldP spid="21515" grpId="0" animBg="1"/>
      <p:bldP spid="21516" grpId="0" animBg="1"/>
      <p:bldP spid="21517" grpId="0" animBg="1"/>
      <p:bldP spid="21518" grpId="0" animBg="1"/>
      <p:bldP spid="21518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3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33600"/>
            <a:ext cx="8229600" cy="1143000"/>
          </a:xfrm>
        </p:spPr>
        <p:txBody>
          <a:bodyPr>
            <a:normAutofit fontScale="90000"/>
          </a:bodyPr>
          <a:lstStyle/>
          <a:p>
            <a:pPr algn="l" eaLnBrk="1" hangingPunct="1"/>
            <a:r>
              <a:rPr lang="vi-VN" altLang="en-US" dirty="0" smtClean="0">
                <a:solidFill>
                  <a:srgbClr val="0070C0"/>
                </a:solidFill>
                <a:latin typeface="Time New Roman"/>
                <a:cs typeface="Times New Roman" panose="02020603050405020304" pitchFamily="18" charset="0"/>
              </a:rPr>
              <a:t>T</a:t>
            </a:r>
            <a:r>
              <a:rPr lang="en-US" altLang="en-US" dirty="0" smtClean="0">
                <a:solidFill>
                  <a:srgbClr val="0070C0"/>
                </a:solidFill>
                <a:latin typeface="Time New Roman"/>
                <a:cs typeface="Times New Roman" panose="02020603050405020304" pitchFamily="18" charset="0"/>
              </a:rPr>
              <a:t>C2</a:t>
            </a:r>
            <a:r>
              <a:rPr lang="vi-VN" altLang="en-US" dirty="0" smtClean="0">
                <a:solidFill>
                  <a:srgbClr val="0070C0"/>
                </a:solidFill>
                <a:latin typeface="Time New Roman"/>
                <a:cs typeface="Times New Roman" panose="02020603050405020304" pitchFamily="18" charset="0"/>
              </a:rPr>
              <a:t>: </a:t>
            </a:r>
            <a:r>
              <a:rPr lang="en-US" altLang="en-US" dirty="0" err="1" smtClean="0">
                <a:solidFill>
                  <a:srgbClr val="0070C0"/>
                </a:solidFill>
                <a:latin typeface="Time New Roman"/>
                <a:cs typeface="Times New Roman" panose="02020603050405020304" pitchFamily="18" charset="0"/>
              </a:rPr>
              <a:t>Nhanh</a:t>
            </a:r>
            <a:r>
              <a:rPr lang="en-US" altLang="en-US" dirty="0" smtClean="0">
                <a:solidFill>
                  <a:srgbClr val="0070C0"/>
                </a:solidFill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altLang="en-US" dirty="0" err="1" smtClean="0">
                <a:solidFill>
                  <a:srgbClr val="0070C0"/>
                </a:solidFill>
                <a:latin typeface="Time New Roman"/>
                <a:cs typeface="Times New Roman" panose="02020603050405020304" pitchFamily="18" charset="0"/>
              </a:rPr>
              <a:t>mắt</a:t>
            </a:r>
            <a:r>
              <a:rPr lang="en-US" altLang="en-US" dirty="0" smtClean="0">
                <a:solidFill>
                  <a:srgbClr val="0070C0"/>
                </a:solidFill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altLang="en-US" dirty="0" err="1" smtClean="0">
                <a:solidFill>
                  <a:srgbClr val="0070C0"/>
                </a:solidFill>
                <a:latin typeface="Time New Roman"/>
                <a:cs typeface="Times New Roman" panose="02020603050405020304" pitchFamily="18" charset="0"/>
              </a:rPr>
              <a:t>nhanh</a:t>
            </a:r>
            <a:r>
              <a:rPr lang="en-US" altLang="en-US" dirty="0" smtClean="0">
                <a:solidFill>
                  <a:srgbClr val="0070C0"/>
                </a:solidFill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altLang="en-US" dirty="0" err="1" smtClean="0">
                <a:solidFill>
                  <a:srgbClr val="0070C0"/>
                </a:solidFill>
                <a:latin typeface="Time New Roman"/>
                <a:cs typeface="Times New Roman" panose="02020603050405020304" pitchFamily="18" charset="0"/>
              </a:rPr>
              <a:t>tay</a:t>
            </a:r>
            <a:r>
              <a:rPr lang="en-US" altLang="en-US" dirty="0" smtClean="0">
                <a:solidFill>
                  <a:srgbClr val="0070C0"/>
                </a:solidFill>
                <a:latin typeface="Time New Roman"/>
                <a:cs typeface="Times New Roman" panose="02020603050405020304" pitchFamily="18" charset="0"/>
              </a:rPr>
              <a:t>: </a:t>
            </a:r>
            <a:r>
              <a:rPr lang="en-US" altLang="en-US" dirty="0" err="1" smtClean="0">
                <a:solidFill>
                  <a:srgbClr val="0070C0"/>
                </a:solidFill>
                <a:latin typeface="Time New Roman"/>
                <a:cs typeface="Times New Roman" panose="02020603050405020304" pitchFamily="18" charset="0"/>
              </a:rPr>
              <a:t>Trẻ</a:t>
            </a:r>
            <a:r>
              <a:rPr lang="en-US" altLang="en-US" dirty="0" smtClean="0">
                <a:solidFill>
                  <a:srgbClr val="0070C0"/>
                </a:solidFill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altLang="en-US" dirty="0" err="1" smtClean="0">
                <a:solidFill>
                  <a:srgbClr val="0070C0"/>
                </a:solidFill>
                <a:latin typeface="Time New Roman"/>
                <a:cs typeface="Times New Roman" panose="02020603050405020304" pitchFamily="18" charset="0"/>
              </a:rPr>
              <a:t>nhìn</a:t>
            </a:r>
            <a:r>
              <a:rPr lang="en-US" altLang="en-US" dirty="0" smtClean="0">
                <a:solidFill>
                  <a:srgbClr val="0070C0"/>
                </a:solidFill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altLang="en-US" dirty="0" err="1" smtClean="0">
                <a:solidFill>
                  <a:srgbClr val="0070C0"/>
                </a:solidFill>
                <a:latin typeface="Time New Roman"/>
                <a:cs typeface="Times New Roman" panose="02020603050405020304" pitchFamily="18" charset="0"/>
              </a:rPr>
              <a:t>trên</a:t>
            </a:r>
            <a:r>
              <a:rPr lang="en-US" altLang="en-US" dirty="0" smtClean="0">
                <a:solidFill>
                  <a:srgbClr val="0070C0"/>
                </a:solidFill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altLang="en-US" dirty="0" err="1" smtClean="0">
                <a:solidFill>
                  <a:srgbClr val="0070C0"/>
                </a:solidFill>
                <a:latin typeface="Time New Roman"/>
                <a:cs typeface="Times New Roman" panose="02020603050405020304" pitchFamily="18" charset="0"/>
              </a:rPr>
              <a:t>màn</a:t>
            </a:r>
            <a:r>
              <a:rPr lang="en-US" altLang="en-US" dirty="0" smtClean="0">
                <a:solidFill>
                  <a:srgbClr val="0070C0"/>
                </a:solidFill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altLang="en-US" dirty="0" err="1" smtClean="0">
                <a:solidFill>
                  <a:srgbClr val="0070C0"/>
                </a:solidFill>
                <a:latin typeface="Time New Roman"/>
                <a:cs typeface="Times New Roman" panose="02020603050405020304" pitchFamily="18" charset="0"/>
              </a:rPr>
              <a:t>hình</a:t>
            </a:r>
            <a:r>
              <a:rPr lang="en-US" altLang="en-US" dirty="0" smtClean="0">
                <a:solidFill>
                  <a:srgbClr val="0070C0"/>
                </a:solidFill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altLang="en-US" dirty="0" err="1" smtClean="0">
                <a:solidFill>
                  <a:srgbClr val="0070C0"/>
                </a:solidFill>
                <a:latin typeface="Time New Roman"/>
                <a:cs typeface="Times New Roman" panose="02020603050405020304" pitchFamily="18" charset="0"/>
              </a:rPr>
              <a:t>và</a:t>
            </a:r>
            <a:r>
              <a:rPr lang="en-US" altLang="en-US" dirty="0" smtClean="0">
                <a:solidFill>
                  <a:srgbClr val="0070C0"/>
                </a:solidFill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altLang="en-US" dirty="0" err="1" smtClean="0">
                <a:solidFill>
                  <a:srgbClr val="0070C0"/>
                </a:solidFill>
                <a:latin typeface="Time New Roman"/>
                <a:cs typeface="Times New Roman" panose="02020603050405020304" pitchFamily="18" charset="0"/>
              </a:rPr>
              <a:t>gọi</a:t>
            </a:r>
            <a:r>
              <a:rPr lang="en-US" altLang="en-US" dirty="0" smtClean="0">
                <a:solidFill>
                  <a:srgbClr val="0070C0"/>
                </a:solidFill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altLang="en-US" dirty="0" err="1" smtClean="0">
                <a:solidFill>
                  <a:srgbClr val="0070C0"/>
                </a:solidFill>
                <a:latin typeface="Time New Roman"/>
                <a:cs typeface="Times New Roman" panose="02020603050405020304" pitchFamily="18" charset="0"/>
              </a:rPr>
              <a:t>tên</a:t>
            </a:r>
            <a:r>
              <a:rPr lang="en-US" altLang="en-US" dirty="0" smtClean="0">
                <a:solidFill>
                  <a:srgbClr val="0070C0"/>
                </a:solidFill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altLang="en-US" dirty="0" err="1" smtClean="0">
                <a:solidFill>
                  <a:srgbClr val="0070C0"/>
                </a:solidFill>
                <a:latin typeface="Time New Roman"/>
                <a:cs typeface="Times New Roman" panose="02020603050405020304" pitchFamily="18" charset="0"/>
              </a:rPr>
              <a:t>các</a:t>
            </a:r>
            <a:r>
              <a:rPr lang="en-US" altLang="en-US" dirty="0" smtClean="0">
                <a:solidFill>
                  <a:srgbClr val="0070C0"/>
                </a:solidFill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altLang="en-US" dirty="0" err="1" smtClean="0">
                <a:solidFill>
                  <a:srgbClr val="0070C0"/>
                </a:solidFill>
                <a:latin typeface="Time New Roman"/>
                <a:cs typeface="Times New Roman" panose="02020603050405020304" pitchFamily="18" charset="0"/>
              </a:rPr>
              <a:t>đối</a:t>
            </a:r>
            <a:r>
              <a:rPr lang="en-US" altLang="en-US" dirty="0" smtClean="0">
                <a:solidFill>
                  <a:srgbClr val="0070C0"/>
                </a:solidFill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altLang="en-US" dirty="0" err="1" smtClean="0">
                <a:solidFill>
                  <a:srgbClr val="0070C0"/>
                </a:solidFill>
                <a:latin typeface="Time New Roman"/>
                <a:cs typeface="Times New Roman" panose="02020603050405020304" pitchFamily="18" charset="0"/>
              </a:rPr>
              <a:t>tượng</a:t>
            </a:r>
            <a:r>
              <a:rPr lang="en-US" altLang="en-US" dirty="0" smtClean="0">
                <a:solidFill>
                  <a:srgbClr val="0070C0"/>
                </a:solidFill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altLang="en-US" dirty="0" err="1" smtClean="0">
                <a:solidFill>
                  <a:srgbClr val="0070C0"/>
                </a:solidFill>
                <a:latin typeface="Time New Roman"/>
                <a:cs typeface="Times New Roman" panose="02020603050405020304" pitchFamily="18" charset="0"/>
              </a:rPr>
              <a:t>theo</a:t>
            </a:r>
            <a:r>
              <a:rPr lang="en-US" altLang="en-US" dirty="0" smtClean="0">
                <a:solidFill>
                  <a:srgbClr val="0070C0"/>
                </a:solidFill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altLang="en-US" dirty="0" err="1" smtClean="0">
                <a:solidFill>
                  <a:srgbClr val="0070C0"/>
                </a:solidFill>
                <a:latin typeface="Time New Roman"/>
                <a:cs typeface="Times New Roman" panose="02020603050405020304" pitchFamily="18" charset="0"/>
              </a:rPr>
              <a:t>yêu</a:t>
            </a:r>
            <a:r>
              <a:rPr lang="en-US" altLang="en-US" dirty="0" smtClean="0">
                <a:solidFill>
                  <a:srgbClr val="0070C0"/>
                </a:solidFill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altLang="en-US" dirty="0" err="1" smtClean="0">
                <a:solidFill>
                  <a:srgbClr val="0070C0"/>
                </a:solidFill>
                <a:latin typeface="Time New Roman"/>
                <a:cs typeface="Times New Roman" panose="02020603050405020304" pitchFamily="18" charset="0"/>
              </a:rPr>
              <a:t>cầu</a:t>
            </a:r>
            <a:r>
              <a:rPr lang="en-US" altLang="en-US" dirty="0" smtClean="0">
                <a:solidFill>
                  <a:srgbClr val="0070C0"/>
                </a:solidFill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altLang="en-US" dirty="0" err="1" smtClean="0">
                <a:solidFill>
                  <a:srgbClr val="0070C0"/>
                </a:solidFill>
                <a:latin typeface="Time New Roman"/>
                <a:cs typeface="Times New Roman" panose="02020603050405020304" pitchFamily="18" charset="0"/>
              </a:rPr>
              <a:t>của</a:t>
            </a:r>
            <a:r>
              <a:rPr lang="en-US" altLang="en-US" dirty="0" smtClean="0">
                <a:solidFill>
                  <a:srgbClr val="0070C0"/>
                </a:solidFill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altLang="en-US" dirty="0" err="1" smtClean="0">
                <a:solidFill>
                  <a:srgbClr val="0070C0"/>
                </a:solidFill>
                <a:latin typeface="Time New Roman"/>
                <a:cs typeface="Times New Roman" panose="02020603050405020304" pitchFamily="18" charset="0"/>
              </a:rPr>
              <a:t>giáo</a:t>
            </a:r>
            <a:r>
              <a:rPr lang="en-US" altLang="en-US" dirty="0" smtClean="0">
                <a:solidFill>
                  <a:srgbClr val="0070C0"/>
                </a:solidFill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altLang="en-US" dirty="0" err="1" smtClean="0">
                <a:solidFill>
                  <a:srgbClr val="0070C0"/>
                </a:solidFill>
                <a:latin typeface="Time New Roman"/>
                <a:cs typeface="Times New Roman" panose="02020603050405020304" pitchFamily="18" charset="0"/>
              </a:rPr>
              <a:t>viên</a:t>
            </a:r>
            <a:r>
              <a:rPr lang="en-US" altLang="en-US" dirty="0" smtClean="0">
                <a:solidFill>
                  <a:srgbClr val="0070C0"/>
                </a:solidFill>
                <a:latin typeface="Time New Roman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6780103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" y="-228600"/>
            <a:ext cx="9296400" cy="708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8600"/>
            <a:ext cx="91440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16080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2438400"/>
            <a:ext cx="9753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FF0000"/>
                </a:solidFill>
                <a:latin typeface="Time New Roman"/>
              </a:rPr>
              <a:t>TC3: Cho </a:t>
            </a:r>
            <a:r>
              <a:rPr lang="en-US" sz="3600" dirty="0" err="1" smtClean="0">
                <a:solidFill>
                  <a:srgbClr val="FF0000"/>
                </a:solidFill>
                <a:latin typeface="Time New Roman"/>
              </a:rPr>
              <a:t>trẻ</a:t>
            </a:r>
            <a:r>
              <a:rPr lang="en-US" sz="3600" dirty="0" smtClean="0">
                <a:solidFill>
                  <a:srgbClr val="FF0000"/>
                </a:solidFill>
                <a:latin typeface="Time New Roman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 New Roman"/>
              </a:rPr>
              <a:t>thi</a:t>
            </a:r>
            <a:r>
              <a:rPr lang="en-US" sz="3600" dirty="0" smtClean="0">
                <a:solidFill>
                  <a:srgbClr val="FF0000"/>
                </a:solidFill>
                <a:latin typeface="Time New Roman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 New Roman"/>
              </a:rPr>
              <a:t>đua</a:t>
            </a:r>
            <a:r>
              <a:rPr lang="en-US" sz="3600" dirty="0" smtClean="0">
                <a:solidFill>
                  <a:srgbClr val="FF0000"/>
                </a:solidFill>
                <a:latin typeface="Time New Roman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 New Roman"/>
              </a:rPr>
              <a:t>bật</a:t>
            </a:r>
            <a:r>
              <a:rPr lang="en-US" sz="3600" dirty="0" smtClean="0">
                <a:solidFill>
                  <a:srgbClr val="FF0000"/>
                </a:solidFill>
                <a:latin typeface="Time New Roman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 New Roman"/>
              </a:rPr>
              <a:t>xa</a:t>
            </a:r>
            <a:r>
              <a:rPr lang="en-US" sz="3600" dirty="0" smtClean="0">
                <a:solidFill>
                  <a:srgbClr val="FF0000"/>
                </a:solidFill>
                <a:latin typeface="Time New Roman"/>
              </a:rPr>
              <a:t>, </a:t>
            </a:r>
            <a:r>
              <a:rPr lang="en-US" sz="3600" dirty="0" err="1" smtClean="0">
                <a:solidFill>
                  <a:srgbClr val="FF0000"/>
                </a:solidFill>
                <a:latin typeface="Time New Roman"/>
              </a:rPr>
              <a:t>đếm</a:t>
            </a:r>
            <a:r>
              <a:rPr lang="en-US" sz="3600" dirty="0" smtClean="0">
                <a:solidFill>
                  <a:srgbClr val="FF0000"/>
                </a:solidFill>
                <a:latin typeface="Time New Roman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 New Roman"/>
              </a:rPr>
              <a:t>viên</a:t>
            </a:r>
            <a:endParaRPr lang="en-US" sz="3600" dirty="0" smtClean="0">
              <a:solidFill>
                <a:srgbClr val="FF0000"/>
              </a:solidFill>
              <a:latin typeface="Time New Roman"/>
            </a:endParaRPr>
          </a:p>
          <a:p>
            <a:r>
              <a:rPr lang="en-US" sz="3600" dirty="0" smtClean="0">
                <a:solidFill>
                  <a:srgbClr val="FF0000"/>
                </a:solidFill>
                <a:latin typeface="Time New Roman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 New Roman"/>
              </a:rPr>
              <a:t>gạch</a:t>
            </a:r>
            <a:r>
              <a:rPr lang="en-US" sz="3600" dirty="0" smtClean="0">
                <a:solidFill>
                  <a:srgbClr val="FF0000"/>
                </a:solidFill>
                <a:latin typeface="Time New Roman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 New Roman"/>
              </a:rPr>
              <a:t>để</a:t>
            </a:r>
            <a:r>
              <a:rPr lang="en-US" sz="3600" dirty="0" smtClean="0">
                <a:solidFill>
                  <a:srgbClr val="FF0000"/>
                </a:solidFill>
                <a:latin typeface="Time New Roman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 New Roman"/>
              </a:rPr>
              <a:t>xác</a:t>
            </a:r>
            <a:r>
              <a:rPr lang="en-US" sz="3600" dirty="0" smtClean="0">
                <a:solidFill>
                  <a:srgbClr val="FF0000"/>
                </a:solidFill>
                <a:latin typeface="Time New Roman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 New Roman"/>
              </a:rPr>
              <a:t>định</a:t>
            </a:r>
            <a:r>
              <a:rPr lang="en-US" sz="3600" dirty="0" smtClean="0">
                <a:solidFill>
                  <a:srgbClr val="FF0000"/>
                </a:solidFill>
                <a:latin typeface="Time New Roman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 New Roman"/>
              </a:rPr>
              <a:t>độ</a:t>
            </a:r>
            <a:r>
              <a:rPr lang="en-US" sz="3600" dirty="0" smtClean="0">
                <a:solidFill>
                  <a:srgbClr val="FF0000"/>
                </a:solidFill>
                <a:latin typeface="Time New Roman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 New Roman"/>
              </a:rPr>
              <a:t>dài</a:t>
            </a:r>
            <a:r>
              <a:rPr lang="en-US" sz="3600" dirty="0" smtClean="0">
                <a:solidFill>
                  <a:srgbClr val="FF0000"/>
                </a:solidFill>
                <a:latin typeface="Time New Roman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 New Roman"/>
              </a:rPr>
              <a:t>của</a:t>
            </a:r>
            <a:r>
              <a:rPr lang="en-US" sz="3600" dirty="0" smtClean="0">
                <a:solidFill>
                  <a:srgbClr val="FF0000"/>
                </a:solidFill>
                <a:latin typeface="Time New Roman"/>
              </a:rPr>
              <a:t> 3 </a:t>
            </a:r>
            <a:r>
              <a:rPr lang="en-US" sz="3600" dirty="0" err="1" smtClean="0">
                <a:solidFill>
                  <a:srgbClr val="FF0000"/>
                </a:solidFill>
                <a:latin typeface="Time New Roman"/>
              </a:rPr>
              <a:t>bạn</a:t>
            </a:r>
            <a:r>
              <a:rPr lang="en-US" sz="3600" dirty="0" smtClean="0">
                <a:solidFill>
                  <a:srgbClr val="FF0000"/>
                </a:solidFill>
                <a:latin typeface="Time New Roman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 New Roman"/>
              </a:rPr>
              <a:t>chơi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6902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1828800"/>
            <a:ext cx="89916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3,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thúc</a:t>
            </a:r>
            <a:endParaRPr lang="en-US" sz="3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sz="32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khen</a:t>
            </a:r>
            <a:r>
              <a:rPr lang="en-US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ngợi</a:t>
            </a:r>
            <a:r>
              <a:rPr lang="en-US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lnSpc>
                <a:spcPct val="150000"/>
              </a:lnSpc>
            </a:pPr>
            <a:r>
              <a:rPr lang="en-US" sz="32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2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Đố</a:t>
            </a:r>
            <a:r>
              <a:rPr lang="en-US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endParaRPr lang="en-US" sz="32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389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ĐỐ BẠN. TÁC GIẢ- HỒNG NGỌC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81000" y="381000"/>
            <a:ext cx="8382000" cy="5886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47021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62000" y="533400"/>
            <a:ext cx="7162800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vi-VN" sz="2800" b="1" dirty="0" smtClean="0">
                <a:solidFill>
                  <a:srgbClr val="FF0000"/>
                </a:solidFill>
                <a:latin typeface="Time New Roman"/>
              </a:rPr>
              <a:t>1</a:t>
            </a:r>
            <a:r>
              <a:rPr lang="en-US" sz="2800" b="1" dirty="0" smtClean="0">
                <a:solidFill>
                  <a:srgbClr val="FF0000"/>
                </a:solidFill>
                <a:latin typeface="Time New Roman"/>
              </a:rPr>
              <a:t>. </a:t>
            </a:r>
            <a:r>
              <a:rPr lang="vi-VN" sz="2800" b="1" dirty="0" smtClean="0">
                <a:solidFill>
                  <a:srgbClr val="FF0000"/>
                </a:solidFill>
                <a:latin typeface="Time New Roman"/>
              </a:rPr>
              <a:t>Kiến </a:t>
            </a:r>
            <a:r>
              <a:rPr lang="vi-VN" sz="2800" b="1" dirty="0">
                <a:solidFill>
                  <a:srgbClr val="FF0000"/>
                </a:solidFill>
                <a:latin typeface="Time New Roman"/>
              </a:rPr>
              <a:t>thức</a:t>
            </a:r>
          </a:p>
          <a:p>
            <a:pPr algn="just"/>
            <a:r>
              <a:rPr lang="vi-VN" sz="2800" b="1" dirty="0">
                <a:solidFill>
                  <a:srgbClr val="0070C0"/>
                </a:solidFill>
                <a:latin typeface="Time New Roman"/>
              </a:rPr>
              <a:t>Trẻ nhận ra được đâu là chiều dài của một đối tượng và biết sắp xếp thứ tự chiều dài 3 đối tượng</a:t>
            </a:r>
          </a:p>
          <a:p>
            <a:pPr algn="just"/>
            <a:r>
              <a:rPr lang="vi-VN" sz="2800" b="1" dirty="0" smtClean="0">
                <a:solidFill>
                  <a:srgbClr val="FF0000"/>
                </a:solidFill>
                <a:latin typeface="Time New Roman"/>
              </a:rPr>
              <a:t>2</a:t>
            </a:r>
            <a:r>
              <a:rPr lang="en-US" sz="2800" b="1" dirty="0" smtClean="0">
                <a:solidFill>
                  <a:srgbClr val="FF0000"/>
                </a:solidFill>
                <a:latin typeface="Time New Roman"/>
              </a:rPr>
              <a:t>. </a:t>
            </a:r>
            <a:r>
              <a:rPr lang="vi-VN" sz="2800" b="1" dirty="0" smtClean="0">
                <a:solidFill>
                  <a:srgbClr val="FF0000"/>
                </a:solidFill>
                <a:latin typeface="Time New Roman"/>
              </a:rPr>
              <a:t>Kỹ </a:t>
            </a:r>
            <a:r>
              <a:rPr lang="vi-VN" sz="2800" b="1" dirty="0">
                <a:solidFill>
                  <a:srgbClr val="FF0000"/>
                </a:solidFill>
                <a:latin typeface="Time New Roman"/>
              </a:rPr>
              <a:t>năng:</a:t>
            </a:r>
          </a:p>
          <a:p>
            <a:pPr algn="just"/>
            <a:r>
              <a:rPr lang="vi-VN" sz="2800" b="1" dirty="0">
                <a:solidFill>
                  <a:srgbClr val="0070C0"/>
                </a:solidFill>
                <a:latin typeface="Time New Roman"/>
              </a:rPr>
              <a:t>- Sắp xếp thứ tự chiều dài 3 đối tượng theo chiều tăng hoặc giảm.</a:t>
            </a:r>
          </a:p>
          <a:p>
            <a:pPr algn="just"/>
            <a:r>
              <a:rPr lang="vi-VN" sz="2800" b="1" dirty="0">
                <a:solidFill>
                  <a:srgbClr val="0070C0"/>
                </a:solidFill>
                <a:latin typeface="Time New Roman"/>
              </a:rPr>
              <a:t>- Trả lời được câu hỏi của cô</a:t>
            </a:r>
          </a:p>
          <a:p>
            <a:pPr algn="just"/>
            <a:r>
              <a:rPr lang="vi-VN" sz="2800" b="1" dirty="0">
                <a:solidFill>
                  <a:srgbClr val="0070C0"/>
                </a:solidFill>
                <a:latin typeface="Time New Roman"/>
              </a:rPr>
              <a:t>- Phát triển ngôn ngữ, mở rộng vốn từ.</a:t>
            </a:r>
          </a:p>
          <a:p>
            <a:pPr algn="just"/>
            <a:r>
              <a:rPr lang="vi-VN" sz="2800" b="1" dirty="0" smtClean="0">
                <a:solidFill>
                  <a:srgbClr val="FF0000"/>
                </a:solidFill>
                <a:latin typeface="Time New Roman"/>
              </a:rPr>
              <a:t>3</a:t>
            </a:r>
            <a:r>
              <a:rPr lang="en-US" sz="2800" b="1" dirty="0" smtClean="0">
                <a:solidFill>
                  <a:srgbClr val="FF0000"/>
                </a:solidFill>
                <a:latin typeface="Time New Roman"/>
              </a:rPr>
              <a:t>. </a:t>
            </a:r>
            <a:r>
              <a:rPr lang="vi-VN" sz="2800" b="1" dirty="0" smtClean="0">
                <a:solidFill>
                  <a:srgbClr val="FF0000"/>
                </a:solidFill>
                <a:latin typeface="Time New Roman"/>
              </a:rPr>
              <a:t>Thái </a:t>
            </a:r>
            <a:r>
              <a:rPr lang="vi-VN" sz="2800" b="1" dirty="0">
                <a:solidFill>
                  <a:srgbClr val="FF0000"/>
                </a:solidFill>
                <a:latin typeface="Time New Roman"/>
              </a:rPr>
              <a:t>độ:</a:t>
            </a:r>
          </a:p>
          <a:p>
            <a:pPr algn="just"/>
            <a:r>
              <a:rPr lang="vi-VN" sz="2800" b="1" dirty="0">
                <a:solidFill>
                  <a:srgbClr val="0070C0"/>
                </a:solidFill>
                <a:latin typeface="Time New Roman"/>
              </a:rPr>
              <a:t>- Có thái độ tích cực tham gia giờ học, thích làm quen với các biểu tượng về toán</a:t>
            </a:r>
            <a:endParaRPr lang="vi-VN" sz="2800" b="1" i="0" dirty="0">
              <a:solidFill>
                <a:srgbClr val="0070C0"/>
              </a:solidFill>
              <a:effectLst/>
              <a:latin typeface="Time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20243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496992" y="1524000"/>
            <a:ext cx="76200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dirty="0" smtClean="0">
                <a:solidFill>
                  <a:srgbClr val="FF0000"/>
                </a:solidFill>
                <a:latin typeface="Time New Roman"/>
              </a:rPr>
              <a:t>1. </a:t>
            </a:r>
            <a:r>
              <a:rPr lang="en-US" sz="3600" b="1" dirty="0" err="1" smtClean="0">
                <a:solidFill>
                  <a:srgbClr val="FF0000"/>
                </a:solidFill>
                <a:latin typeface="Time New Roman"/>
              </a:rPr>
              <a:t>Cô</a:t>
            </a:r>
            <a:r>
              <a:rPr lang="en-US" sz="3600" b="1" dirty="0">
                <a:solidFill>
                  <a:srgbClr val="FF0000"/>
                </a:solidFill>
                <a:latin typeface="Time New Roman"/>
              </a:rPr>
              <a:t>:</a:t>
            </a:r>
          </a:p>
          <a:p>
            <a:pPr algn="just"/>
            <a:r>
              <a:rPr lang="en-US" sz="3600" b="1" dirty="0">
                <a:solidFill>
                  <a:srgbClr val="0070C0"/>
                </a:solidFill>
                <a:latin typeface="Time New Roman"/>
              </a:rPr>
              <a:t>- BG </a:t>
            </a:r>
            <a:r>
              <a:rPr lang="en-US" sz="3600" b="1" dirty="0" err="1">
                <a:solidFill>
                  <a:srgbClr val="0070C0"/>
                </a:solidFill>
                <a:latin typeface="Time New Roman"/>
              </a:rPr>
              <a:t>điện</a:t>
            </a:r>
            <a:r>
              <a:rPr lang="en-US" sz="3600" b="1" dirty="0">
                <a:solidFill>
                  <a:srgbClr val="0070C0"/>
                </a:solidFill>
                <a:latin typeface="Time New Roman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 New Roman"/>
              </a:rPr>
              <a:t>tử</a:t>
            </a:r>
            <a:r>
              <a:rPr lang="en-US" sz="3600" b="1" dirty="0">
                <a:solidFill>
                  <a:srgbClr val="0070C0"/>
                </a:solidFill>
                <a:latin typeface="Time New Roman"/>
              </a:rPr>
              <a:t>, 3 </a:t>
            </a:r>
            <a:r>
              <a:rPr lang="en-US" sz="3600" b="1" dirty="0" err="1">
                <a:solidFill>
                  <a:srgbClr val="0070C0"/>
                </a:solidFill>
                <a:latin typeface="Time New Roman"/>
              </a:rPr>
              <a:t>băng</a:t>
            </a:r>
            <a:r>
              <a:rPr lang="en-US" sz="3600" b="1" dirty="0">
                <a:solidFill>
                  <a:srgbClr val="0070C0"/>
                </a:solidFill>
                <a:latin typeface="Time New Roman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 New Roman"/>
              </a:rPr>
              <a:t>giấy</a:t>
            </a:r>
            <a:r>
              <a:rPr lang="en-US" sz="3600" b="1" dirty="0">
                <a:solidFill>
                  <a:srgbClr val="0070C0"/>
                </a:solidFill>
                <a:latin typeface="Time New Roman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Time New Roman"/>
              </a:rPr>
              <a:t>xanh</a:t>
            </a:r>
            <a:r>
              <a:rPr lang="en-US" sz="3600" b="1" dirty="0" smtClean="0">
                <a:solidFill>
                  <a:srgbClr val="0070C0"/>
                </a:solidFill>
                <a:latin typeface="Time New Roman"/>
              </a:rPr>
              <a:t>, </a:t>
            </a:r>
            <a:r>
              <a:rPr lang="en-US" sz="3600" b="1" dirty="0" err="1" smtClean="0">
                <a:solidFill>
                  <a:srgbClr val="0070C0"/>
                </a:solidFill>
                <a:latin typeface="Time New Roman"/>
              </a:rPr>
              <a:t>đỏ</a:t>
            </a:r>
            <a:r>
              <a:rPr lang="en-US" sz="3600" b="1" dirty="0" smtClean="0">
                <a:solidFill>
                  <a:srgbClr val="0070C0"/>
                </a:solidFill>
                <a:latin typeface="Time New Roman"/>
              </a:rPr>
              <a:t>, </a:t>
            </a:r>
            <a:r>
              <a:rPr lang="en-US" sz="3600" b="1" dirty="0" err="1">
                <a:solidFill>
                  <a:srgbClr val="0070C0"/>
                </a:solidFill>
                <a:latin typeface="Time New Roman"/>
              </a:rPr>
              <a:t>vàng</a:t>
            </a:r>
            <a:r>
              <a:rPr lang="en-US" sz="3600" b="1" dirty="0">
                <a:solidFill>
                  <a:srgbClr val="0070C0"/>
                </a:solidFill>
                <a:latin typeface="Time New Roman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 New Roman"/>
              </a:rPr>
              <a:t>có</a:t>
            </a:r>
            <a:r>
              <a:rPr lang="en-US" sz="3600" b="1" dirty="0">
                <a:solidFill>
                  <a:srgbClr val="0070C0"/>
                </a:solidFill>
                <a:latin typeface="Time New Roman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 New Roman"/>
              </a:rPr>
              <a:t>chiều</a:t>
            </a:r>
            <a:r>
              <a:rPr lang="en-US" sz="3600" b="1" dirty="0">
                <a:solidFill>
                  <a:srgbClr val="0070C0"/>
                </a:solidFill>
                <a:latin typeface="Time New Roman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 New Roman"/>
              </a:rPr>
              <a:t>dài</a:t>
            </a:r>
            <a:r>
              <a:rPr lang="en-US" sz="3600" b="1" dirty="0">
                <a:solidFill>
                  <a:srgbClr val="0070C0"/>
                </a:solidFill>
                <a:latin typeface="Time New Roman"/>
              </a:rPr>
              <a:t>  </a:t>
            </a:r>
            <a:r>
              <a:rPr lang="en-US" sz="3600" b="1" dirty="0" err="1">
                <a:solidFill>
                  <a:srgbClr val="0070C0"/>
                </a:solidFill>
                <a:latin typeface="Time New Roman"/>
              </a:rPr>
              <a:t>khác</a:t>
            </a:r>
            <a:r>
              <a:rPr lang="en-US" sz="3600" b="1" dirty="0">
                <a:solidFill>
                  <a:srgbClr val="0070C0"/>
                </a:solidFill>
                <a:latin typeface="Time New Roman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 New Roman"/>
              </a:rPr>
              <a:t>nhau</a:t>
            </a:r>
            <a:r>
              <a:rPr lang="en-US" sz="3600" b="1" dirty="0">
                <a:solidFill>
                  <a:srgbClr val="0070C0"/>
                </a:solidFill>
                <a:latin typeface="Time New Roman"/>
              </a:rPr>
              <a:t>.</a:t>
            </a:r>
          </a:p>
          <a:p>
            <a:pPr algn="just"/>
            <a:r>
              <a:rPr lang="en-US" sz="3600" b="1" dirty="0" smtClean="0">
                <a:solidFill>
                  <a:srgbClr val="FF0000"/>
                </a:solidFill>
                <a:latin typeface="Time New Roman"/>
              </a:rPr>
              <a:t>2. </a:t>
            </a:r>
            <a:r>
              <a:rPr lang="en-US" sz="3600" b="1" dirty="0" err="1" smtClean="0">
                <a:solidFill>
                  <a:srgbClr val="FF0000"/>
                </a:solidFill>
                <a:latin typeface="Time New Roman"/>
              </a:rPr>
              <a:t>Trẻ</a:t>
            </a:r>
            <a:r>
              <a:rPr lang="en-US" sz="3600" b="1" dirty="0">
                <a:solidFill>
                  <a:srgbClr val="FF0000"/>
                </a:solidFill>
                <a:latin typeface="Time New Roman"/>
              </a:rPr>
              <a:t>:</a:t>
            </a:r>
          </a:p>
          <a:p>
            <a:pPr algn="just"/>
            <a:r>
              <a:rPr lang="en-US" sz="3600" b="1" dirty="0">
                <a:solidFill>
                  <a:srgbClr val="0070C0"/>
                </a:solidFill>
                <a:latin typeface="Time New Roman"/>
              </a:rPr>
              <a:t>-</a:t>
            </a:r>
            <a:r>
              <a:rPr lang="en-US" sz="3600" b="1" dirty="0">
                <a:solidFill>
                  <a:srgbClr val="333333"/>
                </a:solidFill>
                <a:latin typeface="Time New Roman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 New Roman"/>
              </a:rPr>
              <a:t>Mỗi</a:t>
            </a:r>
            <a:r>
              <a:rPr lang="en-US" sz="3600" b="1" dirty="0">
                <a:solidFill>
                  <a:srgbClr val="0070C0"/>
                </a:solidFill>
                <a:latin typeface="Time New Roman"/>
              </a:rPr>
              <a:t> </a:t>
            </a:r>
            <a:r>
              <a:rPr lang="en-US" sz="3600" b="1" dirty="0" smtClean="0">
                <a:solidFill>
                  <a:srgbClr val="0070C0"/>
                </a:solidFill>
                <a:latin typeface="Time New Roman"/>
              </a:rPr>
              <a:t>trẻ1 </a:t>
            </a:r>
            <a:r>
              <a:rPr lang="en-US" sz="3600" b="1" dirty="0" err="1">
                <a:solidFill>
                  <a:srgbClr val="0070C0"/>
                </a:solidFill>
                <a:latin typeface="Time New Roman"/>
              </a:rPr>
              <a:t>rổ</a:t>
            </a:r>
            <a:r>
              <a:rPr lang="en-US" sz="3600" b="1" dirty="0">
                <a:solidFill>
                  <a:srgbClr val="0070C0"/>
                </a:solidFill>
                <a:latin typeface="Time New Roman"/>
              </a:rPr>
              <a:t>: 3 </a:t>
            </a:r>
            <a:r>
              <a:rPr lang="en-US" sz="3600" b="1" dirty="0" err="1">
                <a:solidFill>
                  <a:srgbClr val="0070C0"/>
                </a:solidFill>
                <a:latin typeface="Time New Roman"/>
              </a:rPr>
              <a:t>băng</a:t>
            </a:r>
            <a:r>
              <a:rPr lang="en-US" sz="3600" b="1" dirty="0">
                <a:solidFill>
                  <a:srgbClr val="0070C0"/>
                </a:solidFill>
                <a:latin typeface="Time New Roman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 New Roman"/>
              </a:rPr>
              <a:t>giấy</a:t>
            </a:r>
            <a:r>
              <a:rPr lang="en-US" sz="3600" b="1" dirty="0">
                <a:solidFill>
                  <a:srgbClr val="0070C0"/>
                </a:solidFill>
                <a:latin typeface="Time New Roman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Time New Roman"/>
              </a:rPr>
              <a:t>xanh</a:t>
            </a:r>
            <a:r>
              <a:rPr lang="en-US" sz="3600" b="1" dirty="0" smtClean="0">
                <a:solidFill>
                  <a:srgbClr val="0070C0"/>
                </a:solidFill>
                <a:latin typeface="Time New Roman"/>
              </a:rPr>
              <a:t>, </a:t>
            </a:r>
            <a:r>
              <a:rPr lang="en-US" sz="3600" b="1" dirty="0" err="1" smtClean="0">
                <a:solidFill>
                  <a:srgbClr val="0070C0"/>
                </a:solidFill>
                <a:latin typeface="Time New Roman"/>
              </a:rPr>
              <a:t>đỏ</a:t>
            </a:r>
            <a:r>
              <a:rPr lang="en-US" sz="3600" b="1" dirty="0" smtClean="0">
                <a:solidFill>
                  <a:srgbClr val="0070C0"/>
                </a:solidFill>
                <a:latin typeface="Time New Roman"/>
              </a:rPr>
              <a:t>, </a:t>
            </a:r>
            <a:r>
              <a:rPr lang="en-US" sz="3600" b="1" dirty="0" err="1">
                <a:solidFill>
                  <a:srgbClr val="0070C0"/>
                </a:solidFill>
                <a:latin typeface="Time New Roman"/>
              </a:rPr>
              <a:t>vàng</a:t>
            </a:r>
            <a:r>
              <a:rPr lang="en-US" sz="3600" b="1" dirty="0">
                <a:solidFill>
                  <a:srgbClr val="0070C0"/>
                </a:solidFill>
                <a:latin typeface="Time New Roman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 New Roman"/>
              </a:rPr>
              <a:t>có</a:t>
            </a:r>
            <a:r>
              <a:rPr lang="en-US" sz="3600" b="1" dirty="0">
                <a:solidFill>
                  <a:srgbClr val="0070C0"/>
                </a:solidFill>
                <a:latin typeface="Time New Roman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 New Roman"/>
              </a:rPr>
              <a:t>chiều</a:t>
            </a:r>
            <a:r>
              <a:rPr lang="en-US" sz="3600" b="1" dirty="0">
                <a:solidFill>
                  <a:srgbClr val="0070C0"/>
                </a:solidFill>
                <a:latin typeface="Time New Roman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 New Roman"/>
              </a:rPr>
              <a:t>dài</a:t>
            </a:r>
            <a:r>
              <a:rPr lang="en-US" sz="3600" b="1" dirty="0">
                <a:solidFill>
                  <a:srgbClr val="0070C0"/>
                </a:solidFill>
                <a:latin typeface="Time New Roman"/>
              </a:rPr>
              <a:t>  </a:t>
            </a:r>
            <a:r>
              <a:rPr lang="en-US" sz="3600" b="1" dirty="0" err="1">
                <a:solidFill>
                  <a:srgbClr val="0070C0"/>
                </a:solidFill>
                <a:latin typeface="Time New Roman"/>
              </a:rPr>
              <a:t>khác</a:t>
            </a:r>
            <a:r>
              <a:rPr lang="en-US" sz="3600" b="1" dirty="0">
                <a:solidFill>
                  <a:srgbClr val="0070C0"/>
                </a:solidFill>
                <a:latin typeface="Time New Roman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 New Roman"/>
              </a:rPr>
              <a:t>nhau</a:t>
            </a:r>
            <a:r>
              <a:rPr lang="en-US" sz="3600" b="1" dirty="0">
                <a:solidFill>
                  <a:srgbClr val="0070C0"/>
                </a:solidFill>
                <a:latin typeface="Time New Roman"/>
              </a:rPr>
              <a:t>.</a:t>
            </a:r>
            <a:endParaRPr lang="en-US" sz="3600" b="1" i="0" dirty="0">
              <a:solidFill>
                <a:srgbClr val="0070C0"/>
              </a:solidFill>
              <a:effectLst/>
              <a:latin typeface="Time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06572795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85800" y="1066800"/>
            <a:ext cx="75438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1,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Ổ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457200" indent="-457200">
              <a:buFontTx/>
              <a:buChar char="-"/>
            </a:pP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: “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Giấu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tay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”.</a:t>
            </a:r>
          </a:p>
          <a:p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-  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chuyện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dài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ngắn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ngón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tay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dẫn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dắt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88570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t="-33000" r="-4000" b="-4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838200" y="228600"/>
            <a:ext cx="7543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2,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33400" y="751820"/>
            <a:ext cx="7924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 smtClean="0">
                <a:latin typeface="Time New Roman"/>
              </a:rPr>
              <a:t>a) </a:t>
            </a:r>
            <a:r>
              <a:rPr lang="en-US" sz="2400" dirty="0" err="1" smtClean="0">
                <a:latin typeface="Time New Roman"/>
              </a:rPr>
              <a:t>Ôn</a:t>
            </a:r>
            <a:r>
              <a:rPr lang="en-US" sz="2400" dirty="0" smtClean="0">
                <a:latin typeface="Time New Roman"/>
              </a:rPr>
              <a:t> so </a:t>
            </a:r>
            <a:r>
              <a:rPr lang="en-US" sz="2400" dirty="0" err="1" smtClean="0">
                <a:latin typeface="Time New Roman"/>
              </a:rPr>
              <a:t>sánh</a:t>
            </a:r>
            <a:r>
              <a:rPr lang="en-US" sz="2400" dirty="0" smtClean="0">
                <a:latin typeface="Time New Roman"/>
              </a:rPr>
              <a:t> </a:t>
            </a:r>
            <a:r>
              <a:rPr lang="en-US" sz="2400" dirty="0" err="1" smtClean="0">
                <a:latin typeface="Time New Roman"/>
              </a:rPr>
              <a:t>chiều</a:t>
            </a:r>
            <a:r>
              <a:rPr lang="en-US" sz="2400" dirty="0" smtClean="0">
                <a:latin typeface="Time New Roman"/>
              </a:rPr>
              <a:t> </a:t>
            </a:r>
            <a:r>
              <a:rPr lang="en-US" sz="2400" dirty="0" err="1" smtClean="0">
                <a:latin typeface="Time New Roman"/>
              </a:rPr>
              <a:t>dài</a:t>
            </a:r>
            <a:r>
              <a:rPr lang="en-US" sz="2400" dirty="0" smtClean="0">
                <a:latin typeface="Time New Roman"/>
              </a:rPr>
              <a:t> 2 </a:t>
            </a:r>
            <a:r>
              <a:rPr lang="en-US" sz="2400" dirty="0" err="1" smtClean="0">
                <a:latin typeface="Time New Roman"/>
              </a:rPr>
              <a:t>đối</a:t>
            </a:r>
            <a:r>
              <a:rPr lang="en-US" sz="2400" dirty="0" smtClean="0">
                <a:latin typeface="Time New Roman"/>
              </a:rPr>
              <a:t> </a:t>
            </a:r>
            <a:r>
              <a:rPr lang="en-US" sz="2400" dirty="0" err="1" smtClean="0">
                <a:latin typeface="Time New Roman"/>
              </a:rPr>
              <a:t>tượng</a:t>
            </a:r>
            <a:r>
              <a:rPr lang="en-US" sz="2400" dirty="0" smtClean="0">
                <a:latin typeface="Time New Roman"/>
              </a:rPr>
              <a:t>:</a:t>
            </a:r>
            <a:endParaRPr lang="en-US" sz="2400" dirty="0">
              <a:latin typeface="Time New Roman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46807" y="1398151"/>
            <a:ext cx="39057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err="1" smtClean="0">
                <a:solidFill>
                  <a:srgbClr val="0070C0"/>
                </a:solidFill>
                <a:latin typeface="Time New Roman"/>
              </a:rPr>
              <a:t>Trò</a:t>
            </a:r>
            <a:r>
              <a:rPr lang="en-US" sz="2800" dirty="0" smtClean="0">
                <a:solidFill>
                  <a:srgbClr val="0070C0"/>
                </a:solidFill>
                <a:latin typeface="Time New Roman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 New Roman"/>
              </a:rPr>
              <a:t>chơi</a:t>
            </a:r>
            <a:r>
              <a:rPr lang="en-US" sz="2800" dirty="0" smtClean="0">
                <a:solidFill>
                  <a:srgbClr val="0070C0"/>
                </a:solidFill>
                <a:latin typeface="Time New Roman"/>
              </a:rPr>
              <a:t>: Ai </a:t>
            </a:r>
            <a:r>
              <a:rPr lang="en-US" sz="2800" dirty="0" err="1" smtClean="0">
                <a:solidFill>
                  <a:srgbClr val="0070C0"/>
                </a:solidFill>
                <a:latin typeface="Time New Roman"/>
              </a:rPr>
              <a:t>nhanh</a:t>
            </a:r>
            <a:r>
              <a:rPr lang="en-US" sz="2800" dirty="0" smtClean="0">
                <a:solidFill>
                  <a:srgbClr val="0070C0"/>
                </a:solidFill>
                <a:latin typeface="Time New Roman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 New Roman"/>
              </a:rPr>
              <a:t>nhất</a:t>
            </a:r>
            <a:endParaRPr lang="en-US" sz="2800" dirty="0">
              <a:solidFill>
                <a:srgbClr val="0070C0"/>
              </a:solidFill>
              <a:latin typeface="Time New Roman"/>
            </a:endParaRPr>
          </a:p>
        </p:txBody>
      </p:sp>
      <p:sp>
        <p:nvSpPr>
          <p:cNvPr id="7" name="Right Arrow 6"/>
          <p:cNvSpPr/>
          <p:nvPr/>
        </p:nvSpPr>
        <p:spPr>
          <a:xfrm>
            <a:off x="840593" y="3429000"/>
            <a:ext cx="2219960" cy="914400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Arrow 7"/>
          <p:cNvSpPr/>
          <p:nvPr/>
        </p:nvSpPr>
        <p:spPr>
          <a:xfrm>
            <a:off x="840828" y="5362904"/>
            <a:ext cx="3286760" cy="990600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90500" y="1967299"/>
            <a:ext cx="8801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latin typeface="Time New Roman"/>
              </a:rPr>
              <a:t>Bé</a:t>
            </a:r>
            <a:r>
              <a:rPr lang="en-US" dirty="0" smtClean="0">
                <a:latin typeface="Time New Roman"/>
              </a:rPr>
              <a:t> </a:t>
            </a:r>
            <a:r>
              <a:rPr lang="en-US" dirty="0" err="1" smtClean="0">
                <a:latin typeface="Time New Roman"/>
              </a:rPr>
              <a:t>hãy</a:t>
            </a:r>
            <a:r>
              <a:rPr lang="en-US" dirty="0" smtClean="0">
                <a:latin typeface="Time New Roman"/>
              </a:rPr>
              <a:t> </a:t>
            </a:r>
            <a:r>
              <a:rPr lang="en-US" dirty="0" err="1" smtClean="0">
                <a:latin typeface="Time New Roman"/>
              </a:rPr>
              <a:t>nối</a:t>
            </a:r>
            <a:r>
              <a:rPr lang="en-US" dirty="0" smtClean="0">
                <a:latin typeface="Time New Roman"/>
              </a:rPr>
              <a:t> </a:t>
            </a:r>
            <a:r>
              <a:rPr lang="en-US" dirty="0" err="1" smtClean="0">
                <a:latin typeface="Time New Roman"/>
              </a:rPr>
              <a:t>mũi</a:t>
            </a:r>
            <a:r>
              <a:rPr lang="en-US" dirty="0" smtClean="0">
                <a:latin typeface="Time New Roman"/>
              </a:rPr>
              <a:t> </a:t>
            </a:r>
            <a:r>
              <a:rPr lang="en-US" dirty="0" err="1" smtClean="0">
                <a:latin typeface="Time New Roman"/>
              </a:rPr>
              <a:t>tên</a:t>
            </a:r>
            <a:r>
              <a:rPr lang="en-US" dirty="0" smtClean="0">
                <a:latin typeface="Time New Roman"/>
              </a:rPr>
              <a:t> </a:t>
            </a:r>
            <a:r>
              <a:rPr lang="en-US" dirty="0" err="1" smtClean="0">
                <a:latin typeface="Time New Roman"/>
              </a:rPr>
              <a:t>ngắn</a:t>
            </a:r>
            <a:r>
              <a:rPr lang="en-US" dirty="0" smtClean="0">
                <a:latin typeface="Time New Roman"/>
              </a:rPr>
              <a:t> </a:t>
            </a:r>
            <a:r>
              <a:rPr lang="en-US" dirty="0" err="1" smtClean="0">
                <a:latin typeface="Time New Roman"/>
              </a:rPr>
              <a:t>hơn</a:t>
            </a:r>
            <a:r>
              <a:rPr lang="en-US" dirty="0" smtClean="0">
                <a:latin typeface="Time New Roman"/>
              </a:rPr>
              <a:t> </a:t>
            </a:r>
            <a:r>
              <a:rPr lang="en-US" dirty="0" err="1" smtClean="0">
                <a:latin typeface="Time New Roman"/>
              </a:rPr>
              <a:t>vào</a:t>
            </a:r>
            <a:r>
              <a:rPr lang="en-US" dirty="0" smtClean="0">
                <a:latin typeface="Time New Roman"/>
              </a:rPr>
              <a:t> </a:t>
            </a:r>
            <a:r>
              <a:rPr lang="en-US" dirty="0" err="1" smtClean="0">
                <a:latin typeface="Time New Roman"/>
              </a:rPr>
              <a:t>hình</a:t>
            </a:r>
            <a:r>
              <a:rPr lang="en-US" dirty="0" smtClean="0">
                <a:latin typeface="Time New Roman"/>
              </a:rPr>
              <a:t> </a:t>
            </a:r>
            <a:r>
              <a:rPr lang="en-US" dirty="0" err="1" smtClean="0">
                <a:latin typeface="Time New Roman"/>
              </a:rPr>
              <a:t>tròn</a:t>
            </a:r>
            <a:r>
              <a:rPr lang="en-US" dirty="0" smtClean="0">
                <a:latin typeface="Time New Roman"/>
              </a:rPr>
              <a:t> </a:t>
            </a:r>
            <a:r>
              <a:rPr lang="en-US" dirty="0" err="1" smtClean="0">
                <a:latin typeface="Time New Roman"/>
              </a:rPr>
              <a:t>màu</a:t>
            </a:r>
            <a:r>
              <a:rPr lang="en-US" dirty="0" smtClean="0">
                <a:latin typeface="Time New Roman"/>
              </a:rPr>
              <a:t> </a:t>
            </a:r>
            <a:r>
              <a:rPr lang="en-US" dirty="0" err="1" smtClean="0">
                <a:latin typeface="Time New Roman"/>
              </a:rPr>
              <a:t>đỏ</a:t>
            </a:r>
            <a:r>
              <a:rPr lang="en-US" dirty="0" smtClean="0">
                <a:latin typeface="Time New Roman"/>
              </a:rPr>
              <a:t>, </a:t>
            </a:r>
            <a:r>
              <a:rPr lang="en-US" dirty="0" err="1" smtClean="0">
                <a:latin typeface="Time New Roman"/>
              </a:rPr>
              <a:t>mũi</a:t>
            </a:r>
            <a:r>
              <a:rPr lang="en-US" dirty="0" smtClean="0">
                <a:latin typeface="Time New Roman"/>
              </a:rPr>
              <a:t> </a:t>
            </a:r>
            <a:r>
              <a:rPr lang="en-US" dirty="0" err="1" smtClean="0">
                <a:latin typeface="Time New Roman"/>
              </a:rPr>
              <a:t>tên</a:t>
            </a:r>
            <a:r>
              <a:rPr lang="en-US" dirty="0" smtClean="0">
                <a:latin typeface="Time New Roman"/>
              </a:rPr>
              <a:t> </a:t>
            </a:r>
            <a:r>
              <a:rPr lang="en-US" dirty="0" err="1" smtClean="0">
                <a:latin typeface="Time New Roman"/>
              </a:rPr>
              <a:t>dài</a:t>
            </a:r>
            <a:r>
              <a:rPr lang="en-US" dirty="0" smtClean="0">
                <a:latin typeface="Time New Roman"/>
              </a:rPr>
              <a:t> </a:t>
            </a:r>
            <a:r>
              <a:rPr lang="en-US" dirty="0" err="1" smtClean="0">
                <a:latin typeface="Time New Roman"/>
              </a:rPr>
              <a:t>hơn</a:t>
            </a:r>
            <a:r>
              <a:rPr lang="en-US" dirty="0" smtClean="0">
                <a:latin typeface="Time New Roman"/>
              </a:rPr>
              <a:t> </a:t>
            </a:r>
            <a:r>
              <a:rPr lang="en-US" dirty="0" err="1" smtClean="0">
                <a:latin typeface="Time New Roman"/>
              </a:rPr>
              <a:t>vào</a:t>
            </a:r>
            <a:r>
              <a:rPr lang="en-US" dirty="0" smtClean="0">
                <a:latin typeface="Time New Roman"/>
              </a:rPr>
              <a:t> </a:t>
            </a:r>
            <a:r>
              <a:rPr lang="en-US" dirty="0" err="1" smtClean="0">
                <a:latin typeface="Time New Roman"/>
              </a:rPr>
              <a:t>hình</a:t>
            </a:r>
            <a:r>
              <a:rPr lang="en-US" dirty="0" smtClean="0">
                <a:latin typeface="Time New Roman"/>
              </a:rPr>
              <a:t> </a:t>
            </a:r>
            <a:r>
              <a:rPr lang="en-US" dirty="0" err="1" smtClean="0">
                <a:latin typeface="Time New Roman"/>
              </a:rPr>
              <a:t>tròn</a:t>
            </a:r>
            <a:r>
              <a:rPr lang="en-US" dirty="0" smtClean="0">
                <a:latin typeface="Time New Roman"/>
              </a:rPr>
              <a:t> </a:t>
            </a:r>
            <a:r>
              <a:rPr lang="en-US" dirty="0" err="1" smtClean="0">
                <a:latin typeface="Time New Roman"/>
              </a:rPr>
              <a:t>màu</a:t>
            </a:r>
            <a:r>
              <a:rPr lang="en-US" dirty="0" smtClean="0">
                <a:latin typeface="Time New Roman"/>
              </a:rPr>
              <a:t> </a:t>
            </a:r>
            <a:r>
              <a:rPr lang="en-US" dirty="0" err="1" smtClean="0">
                <a:latin typeface="Time New Roman"/>
              </a:rPr>
              <a:t>vàng</a:t>
            </a:r>
            <a:endParaRPr lang="en-US" dirty="0">
              <a:latin typeface="Time New Roman"/>
            </a:endParaRPr>
          </a:p>
        </p:txBody>
      </p:sp>
      <p:sp>
        <p:nvSpPr>
          <p:cNvPr id="10" name="Oval 9"/>
          <p:cNvSpPr/>
          <p:nvPr/>
        </p:nvSpPr>
        <p:spPr>
          <a:xfrm>
            <a:off x="5864772" y="3143742"/>
            <a:ext cx="914400" cy="9144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5864772" y="5462752"/>
            <a:ext cx="914400" cy="914400"/>
          </a:xfrm>
          <a:prstGeom prst="ellipse">
            <a:avLst/>
          </a:prstGeom>
          <a:solidFill>
            <a:srgbClr val="CF2D0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3126052" y="7056958"/>
            <a:ext cx="2776338" cy="1800963"/>
          </a:xfrm>
          <a:prstGeom prst="line">
            <a:avLst/>
          </a:prstGeom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V="1">
            <a:off x="5902390" y="6877337"/>
            <a:ext cx="1788714" cy="180885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0874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136 0.4 L -0.00191 -0.4601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2" y="-430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493 -0.00185 L -0.19149 -0.41921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37" y="-208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t="-33000" r="-4000" b="-4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/>
          <p:cNvSpPr/>
          <p:nvPr/>
        </p:nvSpPr>
        <p:spPr>
          <a:xfrm>
            <a:off x="5410200" y="7315200"/>
            <a:ext cx="1608083" cy="16764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-2438400" y="2971800"/>
            <a:ext cx="1600200" cy="15240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lowchart: Predefined Process 4"/>
          <p:cNvSpPr/>
          <p:nvPr/>
        </p:nvSpPr>
        <p:spPr>
          <a:xfrm>
            <a:off x="5273566" y="2208696"/>
            <a:ext cx="2041634" cy="612648"/>
          </a:xfrm>
          <a:prstGeom prst="flowChartPredefinedProces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9" name="Straight Connector 18"/>
          <p:cNvCxnSpPr/>
          <p:nvPr/>
        </p:nvCxnSpPr>
        <p:spPr>
          <a:xfrm>
            <a:off x="1447800" y="1408386"/>
            <a:ext cx="0" cy="48768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5257800" y="1484586"/>
            <a:ext cx="0" cy="48006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Flowchart: Predefined Process 22"/>
          <p:cNvSpPr/>
          <p:nvPr/>
        </p:nvSpPr>
        <p:spPr>
          <a:xfrm>
            <a:off x="5273566" y="3733800"/>
            <a:ext cx="1203434" cy="578069"/>
          </a:xfrm>
          <a:prstGeom prst="flowChartPredefinedProces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entagon 2"/>
          <p:cNvSpPr/>
          <p:nvPr/>
        </p:nvSpPr>
        <p:spPr>
          <a:xfrm>
            <a:off x="1464222" y="3867465"/>
            <a:ext cx="1883979" cy="457200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entagon 3"/>
          <p:cNvSpPr/>
          <p:nvPr/>
        </p:nvSpPr>
        <p:spPr>
          <a:xfrm>
            <a:off x="1464464" y="2365668"/>
            <a:ext cx="1181100" cy="455676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2133600" y="253799"/>
            <a:ext cx="49872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rgbClr val="00B050"/>
                </a:solidFill>
                <a:latin typeface="Time New Roman"/>
              </a:rPr>
              <a:t>Khoanh</a:t>
            </a:r>
            <a:r>
              <a:rPr lang="en-US" dirty="0" smtClean="0">
                <a:solidFill>
                  <a:srgbClr val="00B050"/>
                </a:solidFill>
                <a:latin typeface="Time New Roman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Time New Roman"/>
              </a:rPr>
              <a:t>tròn</a:t>
            </a:r>
            <a:r>
              <a:rPr lang="en-US" dirty="0" smtClean="0">
                <a:solidFill>
                  <a:srgbClr val="00B050"/>
                </a:solidFill>
                <a:latin typeface="Time New Roman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Time New Roman"/>
              </a:rPr>
              <a:t>vào</a:t>
            </a:r>
            <a:r>
              <a:rPr lang="en-US" dirty="0" smtClean="0">
                <a:solidFill>
                  <a:srgbClr val="00B050"/>
                </a:solidFill>
                <a:latin typeface="Time New Roman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Time New Roman"/>
              </a:rPr>
              <a:t>đối</a:t>
            </a:r>
            <a:r>
              <a:rPr lang="en-US" dirty="0" smtClean="0">
                <a:solidFill>
                  <a:srgbClr val="00B050"/>
                </a:solidFill>
                <a:latin typeface="Time New Roman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Time New Roman"/>
              </a:rPr>
              <a:t>tượng</a:t>
            </a:r>
            <a:r>
              <a:rPr lang="en-US" dirty="0" smtClean="0">
                <a:solidFill>
                  <a:srgbClr val="00B050"/>
                </a:solidFill>
                <a:latin typeface="Time New Roman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Time New Roman"/>
              </a:rPr>
              <a:t>có</a:t>
            </a:r>
            <a:r>
              <a:rPr lang="en-US" dirty="0" smtClean="0">
                <a:solidFill>
                  <a:srgbClr val="00B050"/>
                </a:solidFill>
                <a:latin typeface="Time New Roman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Time New Roman"/>
              </a:rPr>
              <a:t>độ</a:t>
            </a:r>
            <a:r>
              <a:rPr lang="en-US" dirty="0" smtClean="0">
                <a:solidFill>
                  <a:srgbClr val="00B050"/>
                </a:solidFill>
                <a:latin typeface="Time New Roman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Time New Roman"/>
              </a:rPr>
              <a:t>dài</a:t>
            </a:r>
            <a:r>
              <a:rPr lang="en-US" dirty="0" smtClean="0">
                <a:solidFill>
                  <a:srgbClr val="00B050"/>
                </a:solidFill>
                <a:latin typeface="Time New Roman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Time New Roman"/>
              </a:rPr>
              <a:t>ngắn</a:t>
            </a:r>
            <a:r>
              <a:rPr lang="en-US" dirty="0" smtClean="0">
                <a:solidFill>
                  <a:srgbClr val="00B050"/>
                </a:solidFill>
                <a:latin typeface="Time New Roman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Time New Roman"/>
              </a:rPr>
              <a:t>hơn</a:t>
            </a:r>
            <a:endParaRPr lang="en-US" dirty="0">
              <a:solidFill>
                <a:srgbClr val="00B050"/>
              </a:solidFill>
              <a:latin typeface="Time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003968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4.44444E-6 L 0.39584 -0.1555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792" y="-7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421 -0.03658 L -0.03784 -0.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11" y="-281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471914"/>
            <a:ext cx="8382000" cy="19812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sz="3600" b="1" dirty="0" smtClean="0">
                <a:solidFill>
                  <a:srgbClr val="FF0000"/>
                </a:solidFill>
                <a:latin typeface="Time New Roman"/>
                <a:cs typeface="Times New Roman" panose="02020603050405020304" pitchFamily="18" charset="0"/>
              </a:rPr>
              <a:t>b) So </a:t>
            </a:r>
            <a:r>
              <a:rPr lang="en-US" altLang="en-US" sz="3600" b="1" dirty="0" err="1" smtClean="0">
                <a:solidFill>
                  <a:srgbClr val="FF0000"/>
                </a:solidFill>
                <a:latin typeface="Time New Roman"/>
                <a:cs typeface="Times New Roman" panose="02020603050405020304" pitchFamily="18" charset="0"/>
              </a:rPr>
              <a:t>sánh</a:t>
            </a:r>
            <a:r>
              <a:rPr lang="en-US" altLang="en-US" sz="3600" b="1" dirty="0" smtClean="0">
                <a:solidFill>
                  <a:srgbClr val="FF0000"/>
                </a:solidFill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altLang="en-US" sz="3600" b="1" dirty="0" err="1" smtClean="0">
                <a:solidFill>
                  <a:srgbClr val="FF0000"/>
                </a:solidFill>
                <a:latin typeface="Time New Roman"/>
                <a:cs typeface="Times New Roman" panose="02020603050405020304" pitchFamily="18" charset="0"/>
              </a:rPr>
              <a:t>chiều</a:t>
            </a:r>
            <a:r>
              <a:rPr lang="en-US" altLang="en-US" sz="3600" b="1" dirty="0" smtClean="0">
                <a:solidFill>
                  <a:srgbClr val="FF0000"/>
                </a:solidFill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altLang="en-US" sz="3600" b="1" dirty="0" err="1" smtClean="0">
                <a:solidFill>
                  <a:srgbClr val="FF0000"/>
                </a:solidFill>
                <a:latin typeface="Time New Roman"/>
                <a:cs typeface="Times New Roman" panose="02020603050405020304" pitchFamily="18" charset="0"/>
              </a:rPr>
              <a:t>dài</a:t>
            </a:r>
            <a:r>
              <a:rPr lang="en-US" altLang="en-US" sz="3600" b="1" dirty="0" smtClean="0">
                <a:solidFill>
                  <a:srgbClr val="FF0000"/>
                </a:solidFill>
                <a:latin typeface="Time New Roman"/>
                <a:cs typeface="Times New Roman" panose="02020603050405020304" pitchFamily="18" charset="0"/>
              </a:rPr>
              <a:t> 3 </a:t>
            </a:r>
            <a:r>
              <a:rPr lang="en-US" altLang="en-US" sz="3600" b="1" dirty="0" err="1" smtClean="0">
                <a:solidFill>
                  <a:srgbClr val="FF0000"/>
                </a:solidFill>
                <a:latin typeface="Time New Roman"/>
                <a:cs typeface="Times New Roman" panose="02020603050405020304" pitchFamily="18" charset="0"/>
              </a:rPr>
              <a:t>đối</a:t>
            </a:r>
            <a:r>
              <a:rPr lang="en-US" altLang="en-US" sz="3600" b="1" dirty="0" smtClean="0">
                <a:solidFill>
                  <a:srgbClr val="FF0000"/>
                </a:solidFill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altLang="en-US" sz="3600" b="1" dirty="0" err="1" smtClean="0">
                <a:solidFill>
                  <a:srgbClr val="FF0000"/>
                </a:solidFill>
                <a:latin typeface="Time New Roman"/>
                <a:cs typeface="Times New Roman" panose="02020603050405020304" pitchFamily="18" charset="0"/>
              </a:rPr>
              <a:t>tượng</a:t>
            </a:r>
            <a:endParaRPr lang="en-US" altLang="en-US" sz="3600" b="1" dirty="0" smtClean="0">
              <a:solidFill>
                <a:srgbClr val="FF0000"/>
              </a:solidFill>
              <a:latin typeface="Time New Roman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1526429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1447800" y="685800"/>
            <a:ext cx="5562600" cy="1295400"/>
          </a:xfrm>
          <a:prstGeom prst="rect">
            <a:avLst/>
          </a:prstGeom>
          <a:solidFill>
            <a:srgbClr val="FF0000"/>
          </a:solidFill>
          <a:ln w="38100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1447800" y="2133600"/>
            <a:ext cx="4267200" cy="1295400"/>
          </a:xfrm>
          <a:prstGeom prst="rect">
            <a:avLst/>
          </a:prstGeom>
          <a:solidFill>
            <a:srgbClr val="FFFF00"/>
          </a:solidFill>
          <a:ln w="38100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pic>
        <p:nvPicPr>
          <p:cNvPr id="36869" name="Picture 5" descr="phcanh 960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509686">
            <a:off x="7254875" y="4768850"/>
            <a:ext cx="178435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4" name="Picture 10" descr="photo-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0" y="0"/>
            <a:ext cx="76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5" name="Picture 11" descr="photo-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0"/>
            <a:ext cx="5715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6" name="Picture 12" descr="photo-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0"/>
            <a:ext cx="76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6" name="Picture 10" descr="animated_animal%20rabbit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4953000"/>
            <a:ext cx="2819400" cy="145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8" name="Picture 14" descr="photo-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096000"/>
            <a:ext cx="43434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79" name="Rectangle 15"/>
          <p:cNvSpPr>
            <a:spLocks noChangeArrowheads="1"/>
          </p:cNvSpPr>
          <p:nvPr/>
        </p:nvSpPr>
        <p:spPr bwMode="auto">
          <a:xfrm>
            <a:off x="1447800" y="2133600"/>
            <a:ext cx="3124200" cy="1295400"/>
          </a:xfrm>
          <a:prstGeom prst="rect">
            <a:avLst/>
          </a:prstGeom>
          <a:solidFill>
            <a:srgbClr val="339966"/>
          </a:solidFill>
          <a:ln w="38100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3135768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0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400" decel="1000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400" decel="1000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decel="1000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decel="1000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68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68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68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8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8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68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368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68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68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68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6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9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091 -0.04533  L 0.125 -0.16667  L 0.158 -0.04533  L 0.249 0  L 0.158 0.04533  L 0.125 0.16667  L 0.091 0.04533  L 0 0  Z" pathEditMode="relative" ptsTypes="">
                                      <p:cBhvr>
                                        <p:cTn id="49" dur="20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091 -0.04533  L 0.125 -0.16667  L 0.158 -0.04533  L 0.249 0  L 0.158 0.04533  L 0.125 0.16667  L 0.091 0.04533  L 0 0  Z" pathEditMode="relative" ptsTypes="">
                                      <p:cBhvr>
                                        <p:cTn id="53" dur="2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4" presetClass="exit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7" dur="5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87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87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8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1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1" dur="2000"/>
                                        <p:tgtEl>
                                          <p:spTgt spid="36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16" presetClass="entr" presetSubtype="2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6" dur="5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55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68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68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36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5" presetClass="exit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7" dur="5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2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68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68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 animBg="1"/>
      <p:bldP spid="36866" grpId="1" animBg="1"/>
      <p:bldP spid="36866" grpId="2" animBg="1"/>
      <p:bldP spid="36866" grpId="3" animBg="1"/>
      <p:bldP spid="36867" grpId="0" animBg="1"/>
      <p:bldP spid="36867" grpId="1" animBg="1"/>
      <p:bldP spid="36867" grpId="2" animBg="1"/>
      <p:bldP spid="36879" grpId="0" animBg="1"/>
      <p:bldP spid="36879" grpId="1" animBg="1"/>
      <p:bldP spid="36879" grpId="2" animBg="1"/>
      <p:bldP spid="36879" grpId="3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1371600" y="2590800"/>
            <a:ext cx="4267200" cy="1295400"/>
          </a:xfrm>
          <a:prstGeom prst="rect">
            <a:avLst/>
          </a:prstGeom>
          <a:solidFill>
            <a:srgbClr val="FFFF00"/>
          </a:solidFill>
          <a:ln w="38100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69635" name="Rectangle 3"/>
          <p:cNvSpPr>
            <a:spLocks noChangeArrowheads="1"/>
          </p:cNvSpPr>
          <p:nvPr/>
        </p:nvSpPr>
        <p:spPr bwMode="auto">
          <a:xfrm>
            <a:off x="1371600" y="4038600"/>
            <a:ext cx="3124200" cy="1295400"/>
          </a:xfrm>
          <a:prstGeom prst="rect">
            <a:avLst/>
          </a:prstGeom>
          <a:solidFill>
            <a:srgbClr val="339966"/>
          </a:solidFill>
          <a:ln w="38100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pic>
        <p:nvPicPr>
          <p:cNvPr id="69636" name="Picture 4" descr="phcanh 960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509686">
            <a:off x="7254875" y="4768850"/>
            <a:ext cx="178435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637" name="Picture 5" descr="photo-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0"/>
            <a:ext cx="76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638" name="Picture 6" descr="photo-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096000"/>
            <a:ext cx="43434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639" name="Picture 7" descr="photo-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0" y="0"/>
            <a:ext cx="76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640" name="Picture 8" descr="photo-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0"/>
            <a:ext cx="5715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9641" name="Rectangle 9"/>
          <p:cNvSpPr>
            <a:spLocks noChangeArrowheads="1"/>
          </p:cNvSpPr>
          <p:nvPr/>
        </p:nvSpPr>
        <p:spPr bwMode="auto">
          <a:xfrm>
            <a:off x="1371600" y="1143000"/>
            <a:ext cx="5562600" cy="1295400"/>
          </a:xfrm>
          <a:prstGeom prst="rect">
            <a:avLst/>
          </a:prstGeom>
          <a:solidFill>
            <a:srgbClr val="FF0000"/>
          </a:solidFill>
          <a:ln w="38100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1517662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 decel="100000"/>
                                        <p:tgtEl>
                                          <p:spTgt spid="696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decel="100000" fill="hold"/>
                                        <p:tgtEl>
                                          <p:spTgt spid="696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decel="100000" fill="hold"/>
                                        <p:tgtEl>
                                          <p:spTgt spid="69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decel="100000" fill="hold"/>
                                        <p:tgtEl>
                                          <p:spTgt spid="69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696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696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696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96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96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9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696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696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696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96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96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9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000" fill="hold"/>
                                        <p:tgtEl>
                                          <p:spTgt spid="696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000" fill="hold"/>
                                        <p:tgtEl>
                                          <p:spTgt spid="696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091 -0.04533  L 0.125 -0.16667  L 0.158 -0.04533  L 0.249 0  L 0.158 0.04533  L 0.125 0.16667  L 0.091 0.04533  L 0 0  Z" pathEditMode="relative" ptsTypes="">
                                      <p:cBhvr>
                                        <p:cTn id="50" dur="2000" fill="hold"/>
                                        <p:tgtEl>
                                          <p:spTgt spid="696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xit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4" dur="500"/>
                                        <p:tgtEl>
                                          <p:spTgt spid="696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5" grpId="0" animBg="1"/>
      <p:bldP spid="69641" grpId="0" animBg="1"/>
      <p:bldP spid="69641" grpId="1" animBg="1"/>
      <p:bldP spid="69641" grpId="2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UID" val="{9663FA0A-875F-4277-A754-9EEAD4A10252}"/>
  <p:tag name="ISPRING_RESOURCE_FOLDER" val="C:\Users\Administrator\Desktop\Lửa và hỏa hoạn\khám phá lửa - hòa\"/>
  <p:tag name="ISPRING_PRESENTATION_PATH" val="C:\Users\Administrator\Desktop\Lửa và hỏa hoạn\khám phá lửa - hòa.pptx"/>
  <p:tag name="ISPRING_PROJECT_FOLDER_UPDATED" val="1"/>
  <p:tag name="ISPRING_SCREEN_RECS_UPDATED" val="C:\Users\Administrator\Desktop\Lửa và hỏa hoạn\khám phá lửa - hòa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1432</TotalTime>
  <Words>428</Words>
  <Application>Microsoft Office PowerPoint</Application>
  <PresentationFormat>On-screen Show (4:3)</PresentationFormat>
  <Paragraphs>59</Paragraphs>
  <Slides>19</Slides>
  <Notes>2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6" baseType="lpstr">
      <vt:lpstr>.VnArial Narrow</vt:lpstr>
      <vt:lpstr>.VnTime</vt:lpstr>
      <vt:lpstr>Arial</vt:lpstr>
      <vt:lpstr>Calibri</vt:lpstr>
      <vt:lpstr>Time New Roman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b) So sánh chiều dài 3 đối tượng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TC2: Nhanh mắt nhanh tay: Trẻ nhìn trên màn hình và gọi tên các đối tượng theo yêu cầu của giáo viên.</vt:lpstr>
      <vt:lpstr>PowerPoint Presentation</vt:lpstr>
      <vt:lpstr>PowerPoint Presentation</vt:lpstr>
      <vt:lpstr>PowerPoint Presentation</vt:lpstr>
      <vt:lpstr>PowerPoint Presentation</vt:lpstr>
    </vt:vector>
  </TitlesOfParts>
  <Company>Phienbanmoi.com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LEHAIT</dc:creator>
  <cp:lastModifiedBy>Admin</cp:lastModifiedBy>
  <cp:revision>141</cp:revision>
  <dcterms:created xsi:type="dcterms:W3CDTF">2017-10-28T02:11:03Z</dcterms:created>
  <dcterms:modified xsi:type="dcterms:W3CDTF">2022-06-09T02:14:39Z</dcterms:modified>
</cp:coreProperties>
</file>