
<file path=[Content_Types].xml><?xml version="1.0" encoding="utf-8"?>
<Types xmlns="http://schemas.openxmlformats.org/package/2006/content-types">
  <Default Extension="mp3" ContentType="audio/mpeg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gif" ContentType="image/gif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17"/>
  </p:notesMasterIdLst>
  <p:sldIdLst>
    <p:sldId id="267" r:id="rId2"/>
    <p:sldId id="268" r:id="rId3"/>
    <p:sldId id="269" r:id="rId4"/>
    <p:sldId id="272" r:id="rId5"/>
    <p:sldId id="294" r:id="rId6"/>
    <p:sldId id="293" r:id="rId7"/>
    <p:sldId id="292" r:id="rId8"/>
    <p:sldId id="291" r:id="rId9"/>
    <p:sldId id="296" r:id="rId10"/>
    <p:sldId id="297" r:id="rId11"/>
    <p:sldId id="295" r:id="rId12"/>
    <p:sldId id="284" r:id="rId13"/>
    <p:sldId id="298" r:id="rId14"/>
    <p:sldId id="288" r:id="rId15"/>
    <p:sldId id="289" r:id="rId16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66"/>
    <a:srgbClr val="F2F4F8"/>
    <a:srgbClr val="FF3300"/>
    <a:srgbClr val="FFFF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3" d="100"/>
          <a:sy n="83" d="100"/>
        </p:scale>
        <p:origin x="480" y="78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presProps" Target="presProps.xml"/><Relationship Id="rId3" Type="http://schemas.openxmlformats.org/officeDocument/2006/relationships/slide" Target="slides/slide2.xml"/><Relationship Id="rId21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10" Type="http://schemas.openxmlformats.org/officeDocument/2006/relationships/slide" Target="slides/slide9.xml"/><Relationship Id="rId19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83D65FE-B3C9-48DB-A907-DD67A7C832DF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9B9DE89-D6FD-4757-B206-6E5B54625416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14161227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3841822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0467399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025630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2288574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13527972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7516080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89635034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6159821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828267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74220248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16813938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4322163-6DE5-49E1-95BD-B8B3FFF9EFC5}" type="datetimeFigureOut">
              <a:rPr lang="en-US" smtClean="0"/>
              <a:pPr/>
              <a:t>7/6/2022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E39912D-9B18-4FAB-8430-4F65835BCD98}" type="slidenum">
              <a:rPr lang="en-US" smtClean="0"/>
              <a:pPr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5700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2.xml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3.mp3"/><Relationship Id="rId1" Type="http://schemas.microsoft.com/office/2007/relationships/media" Target="../media/media3.mp3"/><Relationship Id="rId5" Type="http://schemas.openxmlformats.org/officeDocument/2006/relationships/image" Target="../media/image4.png"/><Relationship Id="rId4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2.xml"/><Relationship Id="rId2" Type="http://schemas.openxmlformats.org/officeDocument/2006/relationships/audio" Target="../media/media4.mp3"/><Relationship Id="rId1" Type="http://schemas.microsoft.com/office/2007/relationships/media" Target="../media/media4.mp3"/><Relationship Id="rId5" Type="http://schemas.openxmlformats.org/officeDocument/2006/relationships/image" Target="../media/image17.png"/><Relationship Id="rId4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5.png"/><Relationship Id="rId3" Type="http://schemas.microsoft.com/office/2007/relationships/media" Target="../media/media2.mp3"/><Relationship Id="rId7" Type="http://schemas.openxmlformats.org/officeDocument/2006/relationships/image" Target="../media/image4.png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6" Type="http://schemas.openxmlformats.org/officeDocument/2006/relationships/image" Target="../media/image3.jpeg"/><Relationship Id="rId5" Type="http://schemas.openxmlformats.org/officeDocument/2006/relationships/slideLayout" Target="../slideLayouts/slideLayout2.xml"/><Relationship Id="rId4" Type="http://schemas.openxmlformats.org/officeDocument/2006/relationships/audio" Target="../media/media2.mp3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jpg"/><Relationship Id="rId1" Type="http://schemas.openxmlformats.org/officeDocument/2006/relationships/slideLayout" Target="../slideLayouts/slideLayout2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564045" y="223076"/>
            <a:ext cx="8229600" cy="1828800"/>
          </a:xfrm>
        </p:spPr>
        <p:txBody>
          <a:bodyPr>
            <a:noAutofit/>
          </a:bodyPr>
          <a:lstStyle/>
          <a:p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/>
            </a:r>
            <a:br>
              <a:rPr lang="en-US" sz="28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UBND QUẬN LONG BIÊN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  <a:t>TRƯỜNG MẦM NON GIA THƯỢNG</a:t>
            </a:r>
            <a:br>
              <a:rPr lang="en-US" sz="2000" b="1" dirty="0" smtClean="0">
                <a:solidFill>
                  <a:srgbClr val="002060"/>
                </a:solidFill>
                <a:latin typeface="Times New Roman" pitchFamily="18" charset="0"/>
                <a:cs typeface="Times New Roman" pitchFamily="18" charset="0"/>
              </a:rPr>
            </a:br>
            <a:endParaRPr lang="en-US" sz="2000" b="1" dirty="0">
              <a:solidFill>
                <a:srgbClr val="00206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962400" y="2051876"/>
            <a:ext cx="1432891" cy="1146313"/>
          </a:xfrm>
        </p:spPr>
      </p:pic>
      <p:sp>
        <p:nvSpPr>
          <p:cNvPr id="5" name="TextBox 4"/>
          <p:cNvSpPr txBox="1"/>
          <p:nvPr/>
        </p:nvSpPr>
        <p:spPr>
          <a:xfrm>
            <a:off x="2362200" y="3898591"/>
            <a:ext cx="5410200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Đề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tài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Bé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tìm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hiểu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nghề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bán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hàng</a:t>
            </a:r>
            <a:endParaRPr lang="en-US" sz="2000" b="1" dirty="0" smtClean="0">
              <a:solidFill>
                <a:schemeClr val="accent4">
                  <a:lumMod val="75000"/>
                </a:schemeClr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en-US" sz="2000" b="1" dirty="0" err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Đối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tượng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: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Mẫu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giáo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4 – 5  </a:t>
            </a:r>
            <a:r>
              <a:rPr lang="en-US" sz="2000" b="1" dirty="0" err="1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tuổi</a:t>
            </a:r>
            <a:r>
              <a:rPr lang="en-US" sz="2000" b="1" dirty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.</a:t>
            </a:r>
          </a:p>
          <a:p>
            <a:r>
              <a:rPr lang="en-US" sz="2000" b="1" smtClean="0">
                <a:solidFill>
                  <a:schemeClr val="accent4">
                    <a:lumMod val="75000"/>
                  </a:schemeClr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endParaRPr lang="en-US" sz="2000" b="1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6" name="TextBox 5"/>
          <p:cNvSpPr txBox="1"/>
          <p:nvPr/>
        </p:nvSpPr>
        <p:spPr>
          <a:xfrm>
            <a:off x="2819400" y="6019800"/>
            <a:ext cx="335280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Năm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err="1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học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2021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- </a:t>
            </a:r>
            <a:r>
              <a:rPr lang="en-US" sz="2000" b="1" dirty="0" smtClean="0">
                <a:solidFill>
                  <a:srgbClr val="7030A0"/>
                </a:solidFill>
                <a:latin typeface="Times New Roman" pitchFamily="18" charset="0"/>
                <a:cs typeface="Times New Roman" pitchFamily="18" charset="0"/>
              </a:rPr>
              <a:t>2022</a:t>
            </a:r>
            <a:endParaRPr lang="en-US" sz="2000" b="1" dirty="0">
              <a:solidFill>
                <a:srgbClr val="7030A0"/>
              </a:solidFill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3" name="TextBox 2"/>
          <p:cNvSpPr txBox="1"/>
          <p:nvPr/>
        </p:nvSpPr>
        <p:spPr>
          <a:xfrm>
            <a:off x="1676400" y="3286780"/>
            <a:ext cx="58674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2800" b="1" dirty="0" smtClean="0">
                <a:solidFill>
                  <a:srgbClr val="0070C0"/>
                </a:solidFill>
                <a:latin typeface="Times New Roman" pitchFamily="18" charset="0"/>
                <a:cs typeface="Times New Roman" pitchFamily="18" charset="0"/>
              </a:rPr>
              <a:t>GIÁO ÁN KHÁM PHÁ KHOA HỌC</a:t>
            </a:r>
            <a:endParaRPr lang="en-US" sz="2800" b="1" dirty="0">
              <a:solidFill>
                <a:srgbClr val="0070C0"/>
              </a:solidFill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7700244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1000" y="762000"/>
            <a:ext cx="8229600" cy="4525963"/>
          </a:xfrm>
        </p:spPr>
        <p:txBody>
          <a:bodyPr>
            <a:normAutofit fontScale="85000" lnSpcReduction="10000"/>
          </a:bodyPr>
          <a:lstStyle/>
          <a:p>
            <a:pPr marL="0" indent="0">
              <a:buNone/>
            </a:pPr>
            <a:r>
              <a:rPr lang="vi-VN" dirty="0"/>
              <a:t>Cô kết luận lại </a:t>
            </a:r>
            <a:endParaRPr lang="en-US" dirty="0" smtClean="0"/>
          </a:p>
          <a:p>
            <a:pPr marL="0" indent="0">
              <a:buNone/>
            </a:pPr>
            <a:r>
              <a:rPr lang="vi-VN" dirty="0" smtClean="0"/>
              <a:t>+ </a:t>
            </a:r>
            <a:r>
              <a:rPr lang="vi-VN" dirty="0"/>
              <a:t>Người bán hàng không có trang phục đặc trưng.</a:t>
            </a:r>
          </a:p>
          <a:p>
            <a:pPr marL="0" indent="0">
              <a:buNone/>
            </a:pPr>
            <a:r>
              <a:rPr lang="vi-VN" dirty="0"/>
              <a:t>- Nơi bán hàng: quán, cửa hàng, chợ, siêu thị, bán rong.</a:t>
            </a:r>
          </a:p>
          <a:p>
            <a:pPr marL="0" indent="0">
              <a:buNone/>
            </a:pPr>
            <a:r>
              <a:rPr lang="vi-VN" dirty="0"/>
              <a:t>+ Đồ dùng, dụng cụ tùy thuộc vào từng mặt hàng, nhưng chủ yếu là: Cân, túi bóng, máy tính, giấy, bút, …</a:t>
            </a:r>
          </a:p>
          <a:p>
            <a:pPr marL="0" indent="0">
              <a:buNone/>
            </a:pPr>
            <a:r>
              <a:rPr lang="vi-VN" dirty="0"/>
              <a:t>+ Các mặt hàng: thường phân loại theo công dụng, chất liệu. (công dụng: Đồ gia dụng, thực phẩm, tạp hóa,hàng may mặc, mỹ phẩm, … theo chất liệu: đồ nhựa, hàng tre nứa, đồ điện, đồ inox, …</a:t>
            </a: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288142293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t="-2000" b="-2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vi-VN" dirty="0" smtClean="0"/>
              <a:t> </a:t>
            </a:r>
            <a:r>
              <a:rPr lang="vi-VN" dirty="0"/>
              <a:t>Giáo dục trẻ biết yêu quý, biết ơn người làm nghề bán hàng và các nghề khác. Biết giữ gìn và sử dụng tiết kiệm các sản phẩm lao động.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14284766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28600" y="2133600"/>
            <a:ext cx="8229600" cy="1295400"/>
          </a:xfrm>
        </p:spPr>
        <p:txBody>
          <a:bodyPr>
            <a:normAutofit fontScale="90000"/>
          </a:bodyPr>
          <a:lstStyle/>
          <a:p>
            <a:r>
              <a:rPr lang="en-US" b="1" i="1" dirty="0" err="1" smtClean="0">
                <a:solidFill>
                  <a:srgbClr val="002060"/>
                </a:solidFill>
              </a:rPr>
              <a:t>Ôn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luyện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củng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i="1" dirty="0" err="1" smtClean="0">
                <a:solidFill>
                  <a:srgbClr val="002060"/>
                </a:solidFill>
              </a:rPr>
              <a:t>cố</a:t>
            </a:r>
            <a:r>
              <a:rPr lang="en-US" b="1" i="1" dirty="0" smtClean="0">
                <a:solidFill>
                  <a:srgbClr val="002060"/>
                </a:solidFill>
              </a:rPr>
              <a:t> </a:t>
            </a:r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FF0066"/>
                </a:solidFill>
              </a:rPr>
              <a:t>* </a:t>
            </a:r>
            <a:r>
              <a:rPr lang="en-US" b="1" dirty="0" err="1">
                <a:solidFill>
                  <a:srgbClr val="FF0066"/>
                </a:solidFill>
              </a:rPr>
              <a:t>Trò</a:t>
            </a:r>
            <a:r>
              <a:rPr lang="en-US" b="1" dirty="0">
                <a:solidFill>
                  <a:srgbClr val="FF0066"/>
                </a:solidFill>
              </a:rPr>
              <a:t> </a:t>
            </a:r>
            <a:r>
              <a:rPr lang="en-US" b="1" dirty="0" err="1" smtClean="0">
                <a:solidFill>
                  <a:srgbClr val="FF0066"/>
                </a:solidFill>
              </a:rPr>
              <a:t>chơi</a:t>
            </a:r>
            <a:r>
              <a:rPr lang="en-US" b="1" dirty="0" smtClean="0">
                <a:solidFill>
                  <a:srgbClr val="FF0066"/>
                </a:solidFill>
              </a:rPr>
              <a:t>: </a:t>
            </a:r>
            <a:r>
              <a:rPr lang="vi-VN" b="1" i="1" dirty="0"/>
              <a:t> Phân nhóm: </a:t>
            </a:r>
            <a:r>
              <a:rPr lang="en-US" b="1" i="1" dirty="0" smtClean="0"/>
              <a:t/>
            </a:r>
            <a:br>
              <a:rPr lang="en-US" b="1" i="1" dirty="0" smtClean="0"/>
            </a:br>
            <a:r>
              <a:rPr lang="en-US" b="1" i="1" dirty="0" err="1" smtClean="0"/>
              <a:t>Cách</a:t>
            </a:r>
            <a:r>
              <a:rPr lang="en-US" b="1" i="1" dirty="0" smtClean="0"/>
              <a:t> </a:t>
            </a:r>
            <a:r>
              <a:rPr lang="en-US" b="1" i="1" dirty="0" err="1" smtClean="0"/>
              <a:t>chơi</a:t>
            </a:r>
            <a:r>
              <a:rPr lang="en-US" b="1" i="1" dirty="0" smtClean="0"/>
              <a:t>: </a:t>
            </a:r>
            <a:r>
              <a:rPr lang="vi-VN" dirty="0" smtClean="0"/>
              <a:t>Chia </a:t>
            </a:r>
            <a:r>
              <a:rPr lang="vi-VN" dirty="0"/>
              <a:t>lớp ngồi thành 3 </a:t>
            </a:r>
            <a:r>
              <a:rPr lang="vi-VN" dirty="0" smtClean="0"/>
              <a:t>nhó</a:t>
            </a:r>
            <a:r>
              <a:rPr lang="en-US" dirty="0" smtClean="0"/>
              <a:t>m.</a:t>
            </a:r>
            <a:r>
              <a:rPr lang="vi-VN" dirty="0" smtClean="0"/>
              <a:t> </a:t>
            </a:r>
            <a:r>
              <a:rPr lang="vi-VN" dirty="0"/>
              <a:t>Trẻ có nhiệm vụ phân loại các mặt hàng thành 3 nhóm: Đồ gia dụng, thực phẩm, hàng may mặc.</a:t>
            </a:r>
            <a:br>
              <a:rPr lang="vi-VN" dirty="0"/>
            </a:br>
            <a:r>
              <a:rPr lang="vi-VN" dirty="0"/>
              <a:t>- Kết thúc trò chơi, cô và trẻ cùng kiểm tra kết quả.</a:t>
            </a:r>
          </a:p>
        </p:txBody>
      </p:sp>
      <p:pic>
        <p:nvPicPr>
          <p:cNvPr id="5" name="MuaXuanCuaBe-Beat_4hekb (mp3cut.net)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620000" y="5486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237210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3" dur="55848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4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0330" y="846138"/>
            <a:ext cx="8229600" cy="4525963"/>
          </a:xfrm>
        </p:spPr>
        <p:txBody>
          <a:bodyPr>
            <a:normAutofit fontScale="92500"/>
          </a:bodyPr>
          <a:lstStyle/>
          <a:p>
            <a:pPr marL="0" indent="0" algn="ctr">
              <a:buNone/>
            </a:pPr>
            <a:r>
              <a:rPr lang="vi-VN" b="1" dirty="0">
                <a:solidFill>
                  <a:srgbClr val="FF0000"/>
                </a:solidFill>
              </a:rPr>
              <a:t>Trò chơi: Đi siêu thị</a:t>
            </a:r>
            <a:r>
              <a:rPr lang="vi-VN" dirty="0">
                <a:solidFill>
                  <a:srgbClr val="FF0000"/>
                </a:solidFill>
              </a:rPr>
              <a:t>: </a:t>
            </a:r>
            <a:endParaRPr lang="en-US" dirty="0" smtClean="0">
              <a:solidFill>
                <a:srgbClr val="FF0000"/>
              </a:solidFill>
            </a:endParaRPr>
          </a:p>
          <a:p>
            <a:pPr marL="0" indent="0">
              <a:buNone/>
            </a:pP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Cách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: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Chia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lớp thành 3 đội đứng thành 3 hàng dọc. </a:t>
            </a:r>
            <a:r>
              <a:rPr lang="vi-VN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Mỗi </a:t>
            </a: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đội có nhiệm vụ tìm mua 1 loại mặt hàng: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Đồ điện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Đồ nhựa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+ Đồ tre nứa</a:t>
            </a:r>
          </a:p>
          <a:p>
            <a:pPr marL="0" indent="0">
              <a:buNone/>
            </a:pPr>
            <a:r>
              <a:rPr lang="vi-VN" dirty="0">
                <a:latin typeface="Times New Roman" panose="02020603050405020304" pitchFamily="18" charset="0"/>
                <a:cs typeface="Times New Roman" panose="02020603050405020304" pitchFamily="18" charset="0"/>
              </a:rPr>
              <a:t>-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chơi:chơi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theo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luật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tiếp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sức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thời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gian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chơi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là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1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bản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en-US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nhạc</a:t>
            </a:r>
            <a:r>
              <a:rPr lang="en-US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</a:t>
            </a:r>
            <a:endParaRPr lang="vi-VN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marL="0" indent="0">
              <a:buNone/>
            </a:pP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24175197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4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7315200" cy="1143000"/>
          </a:xfrm>
        </p:spPr>
        <p:txBody>
          <a:bodyPr/>
          <a:lstStyle/>
          <a:p>
            <a:r>
              <a:rPr lang="en-US" b="1" dirty="0">
                <a:solidFill>
                  <a:srgbClr val="FF0066"/>
                </a:solidFill>
              </a:rPr>
              <a:t>3</a:t>
            </a:r>
            <a:r>
              <a:rPr lang="en-US" b="1" dirty="0" smtClean="0">
                <a:solidFill>
                  <a:srgbClr val="FF0066"/>
                </a:solidFill>
              </a:rPr>
              <a:t>: </a:t>
            </a:r>
            <a:r>
              <a:rPr lang="en-US" b="1" dirty="0" err="1">
                <a:solidFill>
                  <a:srgbClr val="FF0066"/>
                </a:solidFill>
              </a:rPr>
              <a:t>Kết</a:t>
            </a:r>
            <a:r>
              <a:rPr lang="en-US" b="1" dirty="0">
                <a:solidFill>
                  <a:srgbClr val="FF0066"/>
                </a:solidFill>
              </a:rPr>
              <a:t> </a:t>
            </a:r>
            <a:r>
              <a:rPr lang="en-US" b="1" dirty="0" err="1">
                <a:solidFill>
                  <a:srgbClr val="FF0066"/>
                </a:solidFill>
              </a:rPr>
              <a:t>thúc</a:t>
            </a:r>
            <a:endParaRPr lang="en-US" dirty="0">
              <a:solidFill>
                <a:srgbClr val="FF0066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7391400" cy="4525963"/>
          </a:xfrm>
        </p:spPr>
        <p:txBody>
          <a:bodyPr/>
          <a:lstStyle/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nhận</a:t>
            </a:r>
            <a:r>
              <a:rPr lang="en-US" sz="4400" dirty="0"/>
              <a:t> </a:t>
            </a:r>
            <a:r>
              <a:rPr lang="en-US" sz="4400" dirty="0" err="1"/>
              <a:t>xét</a:t>
            </a:r>
            <a:r>
              <a:rPr lang="en-US" sz="4400" dirty="0"/>
              <a:t> </a:t>
            </a:r>
            <a:r>
              <a:rPr lang="en-US" sz="4400" dirty="0" err="1"/>
              <a:t>giờ</a:t>
            </a:r>
            <a:r>
              <a:rPr lang="en-US" sz="4400" dirty="0"/>
              <a:t> </a:t>
            </a:r>
            <a:r>
              <a:rPr lang="en-US" sz="4400" dirty="0" err="1"/>
              <a:t>học</a:t>
            </a:r>
            <a:endParaRPr lang="en-US" sz="4400" dirty="0"/>
          </a:p>
          <a:p>
            <a:pPr>
              <a:buNone/>
            </a:pPr>
            <a:r>
              <a:rPr lang="en-US" sz="4400" smtClean="0"/>
              <a:t>- Cô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trẻ</a:t>
            </a:r>
            <a:r>
              <a:rPr lang="en-US" sz="4400" dirty="0"/>
              <a:t> </a:t>
            </a:r>
            <a:r>
              <a:rPr lang="en-US" sz="4400" dirty="0" err="1"/>
              <a:t>hát</a:t>
            </a:r>
            <a:r>
              <a:rPr lang="en-US" sz="4400" dirty="0"/>
              <a:t>: </a:t>
            </a:r>
            <a:r>
              <a:rPr lang="en-US" sz="4400"/>
              <a:t>“ </a:t>
            </a:r>
            <a:r>
              <a:rPr lang="en-US" sz="4400" dirty="0" err="1"/>
              <a:t>C</a:t>
            </a:r>
            <a:r>
              <a:rPr lang="en-US" sz="4400" smtClean="0"/>
              <a:t>hào </a:t>
            </a:r>
            <a:r>
              <a:rPr lang="en-US" sz="4400" dirty="0" err="1" smtClean="0"/>
              <a:t>ngày</a:t>
            </a:r>
            <a:r>
              <a:rPr lang="en-US" sz="4400" dirty="0" smtClean="0"/>
              <a:t> </a:t>
            </a:r>
            <a:r>
              <a:rPr lang="en-US" sz="4400" dirty="0" err="1" smtClean="0"/>
              <a:t>mới</a:t>
            </a:r>
            <a:r>
              <a:rPr lang="en-US" sz="4400" dirty="0" smtClean="0"/>
              <a:t>”,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chuyển</a:t>
            </a:r>
            <a:r>
              <a:rPr lang="en-US" sz="4400" dirty="0"/>
              <a:t> </a:t>
            </a:r>
            <a:r>
              <a:rPr lang="en-US" sz="4400" dirty="0" err="1"/>
              <a:t>hoạt</a:t>
            </a:r>
            <a:r>
              <a:rPr lang="en-US" sz="4400" dirty="0"/>
              <a:t> </a:t>
            </a:r>
            <a:r>
              <a:rPr lang="en-US" sz="4400" dirty="0" err="1"/>
              <a:t>động</a:t>
            </a:r>
            <a:endParaRPr lang="en-US" sz="4400" dirty="0"/>
          </a:p>
          <a:p>
            <a:endParaRPr lang="en-US" dirty="0"/>
          </a:p>
        </p:txBody>
      </p:sp>
      <p:pic>
        <p:nvPicPr>
          <p:cNvPr id="4" name="ChaoNgayMoi-Dangcapnhat_34pvk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5"/>
          <a:stretch>
            <a:fillRect/>
          </a:stretch>
        </p:blipFill>
        <p:spPr>
          <a:xfrm>
            <a:off x="7391400" y="54102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565679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3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16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7" fill="hold">
                      <p:stCondLst>
                        <p:cond delay="0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20" dur="125607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21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</p:childTnLst>
        </p:cTn>
      </p:par>
    </p:tnLst>
    <p:bldLst>
      <p:bldP spid="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6">
            <a:lumMod val="60000"/>
            <a:lumOff val="4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6200" y="152400"/>
            <a:ext cx="8839200" cy="5614016"/>
          </a:xfrm>
        </p:spPr>
      </p:pic>
    </p:spTree>
    <p:extLst>
      <p:ext uri="{BB962C8B-B14F-4D97-AF65-F5344CB8AC3E}">
        <p14:creationId xmlns:p14="http://schemas.microsoft.com/office/powerpoint/2010/main" val="70688423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6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304800" y="533400"/>
            <a:ext cx="8229600" cy="1600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 smtClean="0"/>
              <a:t/>
            </a:r>
            <a:br>
              <a:rPr lang="en-US" b="1" dirty="0" smtClean="0"/>
            </a:br>
            <a:r>
              <a:rPr lang="en-US" b="1" dirty="0" smtClean="0">
                <a:solidFill>
                  <a:srgbClr val="002060"/>
                </a:solidFill>
              </a:rPr>
              <a:t>1</a:t>
            </a:r>
            <a:r>
              <a:rPr lang="en-US" b="1" dirty="0">
                <a:solidFill>
                  <a:srgbClr val="002060"/>
                </a:solidFill>
              </a:rPr>
              <a:t>. </a:t>
            </a:r>
            <a:r>
              <a:rPr lang="en-US" b="1" dirty="0" err="1" smtClean="0">
                <a:solidFill>
                  <a:srgbClr val="002060"/>
                </a:solidFill>
              </a:rPr>
              <a:t>Ổn</a:t>
            </a:r>
            <a:r>
              <a:rPr lang="en-US" b="1" dirty="0" smtClean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định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tổ</a:t>
            </a:r>
            <a:r>
              <a:rPr lang="en-US" b="1" dirty="0">
                <a:solidFill>
                  <a:srgbClr val="002060"/>
                </a:solidFill>
              </a:rPr>
              <a:t> </a:t>
            </a:r>
            <a:r>
              <a:rPr lang="en-US" b="1" dirty="0" err="1">
                <a:solidFill>
                  <a:srgbClr val="002060"/>
                </a:solidFill>
              </a:rPr>
              <a:t>chức</a:t>
            </a:r>
            <a:r>
              <a:rPr lang="en-US" dirty="0"/>
              <a:t/>
            </a:r>
            <a:br>
              <a:rPr lang="en-US" dirty="0"/>
            </a:b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219200" y="1676400"/>
            <a:ext cx="6858000" cy="33829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en-US" sz="4400" dirty="0" err="1"/>
              <a:t>Cô</a:t>
            </a:r>
            <a:r>
              <a:rPr lang="en-US" sz="4400" dirty="0"/>
              <a:t> </a:t>
            </a:r>
            <a:r>
              <a:rPr lang="en-US" sz="4400" dirty="0" err="1"/>
              <a:t>và</a:t>
            </a:r>
            <a:r>
              <a:rPr lang="en-US" sz="4400" dirty="0"/>
              <a:t> </a:t>
            </a:r>
            <a:r>
              <a:rPr lang="en-US" sz="4400" dirty="0" err="1"/>
              <a:t>trẻ</a:t>
            </a:r>
            <a:r>
              <a:rPr lang="en-US" sz="4400" dirty="0"/>
              <a:t> </a:t>
            </a:r>
            <a:r>
              <a:rPr lang="en-US" sz="4400" dirty="0" err="1" smtClean="0"/>
              <a:t>đọc</a:t>
            </a:r>
            <a:r>
              <a:rPr lang="en-US" sz="4400" dirty="0" smtClean="0"/>
              <a:t> </a:t>
            </a:r>
            <a:r>
              <a:rPr lang="en-US" sz="4400" dirty="0" err="1" smtClean="0"/>
              <a:t>bài</a:t>
            </a:r>
            <a:r>
              <a:rPr lang="en-US" sz="4400" dirty="0" smtClean="0"/>
              <a:t> </a:t>
            </a:r>
            <a:r>
              <a:rPr lang="en-US" sz="4400" dirty="0" err="1" smtClean="0"/>
              <a:t>đồng</a:t>
            </a:r>
            <a:r>
              <a:rPr lang="en-US" sz="4400" dirty="0" smtClean="0"/>
              <a:t> </a:t>
            </a:r>
            <a:r>
              <a:rPr lang="en-US" sz="4400" dirty="0" err="1" smtClean="0"/>
              <a:t>dao</a:t>
            </a:r>
            <a:endParaRPr lang="en-US" sz="4400" dirty="0" smtClean="0"/>
          </a:p>
          <a:p>
            <a:pPr>
              <a:buNone/>
            </a:pPr>
            <a:r>
              <a:rPr lang="en-US" sz="4400" dirty="0"/>
              <a:t> </a:t>
            </a:r>
            <a:r>
              <a:rPr lang="en-US" sz="4400" dirty="0" smtClean="0"/>
              <a:t>       “ </a:t>
            </a:r>
            <a:r>
              <a:rPr lang="en-US" sz="4400" dirty="0" err="1" smtClean="0"/>
              <a:t>Đi</a:t>
            </a:r>
            <a:r>
              <a:rPr lang="en-US" sz="4400" dirty="0" smtClean="0"/>
              <a:t> </a:t>
            </a:r>
            <a:r>
              <a:rPr lang="en-US" sz="4400" dirty="0" err="1" smtClean="0"/>
              <a:t>cầu</a:t>
            </a:r>
            <a:r>
              <a:rPr lang="en-US" sz="4400" dirty="0" smtClean="0"/>
              <a:t> </a:t>
            </a:r>
            <a:r>
              <a:rPr lang="en-US" sz="4400" dirty="0" err="1" smtClean="0"/>
              <a:t>đi</a:t>
            </a:r>
            <a:r>
              <a:rPr lang="en-US" sz="4400" dirty="0" smtClean="0"/>
              <a:t> </a:t>
            </a:r>
            <a:r>
              <a:rPr lang="en-US" sz="4400" dirty="0" err="1" smtClean="0"/>
              <a:t>quán</a:t>
            </a:r>
            <a:r>
              <a:rPr lang="en-US" sz="4400" dirty="0" smtClean="0"/>
              <a:t>”</a:t>
            </a:r>
            <a:endParaRPr lang="en-US" sz="4400" dirty="0"/>
          </a:p>
        </p:txBody>
      </p:sp>
      <p:pic>
        <p:nvPicPr>
          <p:cNvPr id="4" name="TruongChungChauLaTruongMamNon-Xuan_puaz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7"/>
          <a:stretch>
            <a:fillRect/>
          </a:stretch>
        </p:blipFill>
        <p:spPr>
          <a:xfrm>
            <a:off x="7010400" y="5181600"/>
            <a:ext cx="609600" cy="609600"/>
          </a:xfrm>
          <a:prstGeom prst="rect">
            <a:avLst/>
          </a:prstGeom>
        </p:spPr>
      </p:pic>
      <p:pic>
        <p:nvPicPr>
          <p:cNvPr id="5" name="Đi Cầu Đi Quán - Đồng Dao Cho Bé">
            <a:hlinkClick r:id="" action="ppaction://media"/>
          </p:cNvPr>
          <p:cNvPicPr>
            <a:picLocks noChangeAspect="1"/>
          </p:cNvPicPr>
          <p:nvPr>
            <a:audioFile r:link="rId4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8"/>
          <a:stretch>
            <a:fillRect/>
          </a:stretch>
        </p:blipFill>
        <p:spPr>
          <a:xfrm>
            <a:off x="4343400" y="3581400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952449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46122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audio>
              <p:cMediaNode vol="80000">
                <p:cTn id="7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audio>
            <p:seq concurrent="1" nextAc="seek">
              <p:cTn id="8" restart="whenNotActive" fill="hold" evtFilter="cancelBubble" nodeType="interactiveSeq">
                <p:stCondLst>
                  <p:cond evt="onClick" delay="0">
                    <p:tgtEl>
                      <p:spTgt spid="5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9" fill="hold">
                      <p:stCondLst>
                        <p:cond delay="0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1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12" dur="77426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5"/>
                  </p:tgtEl>
                </p:cond>
              </p:nextCondLst>
            </p:seq>
            <p:audio>
              <p:cMediaNode vol="80000">
                <p:cTn id="13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0" y="1828800"/>
            <a:ext cx="7239000" cy="1219200"/>
          </a:xfrm>
        </p:spPr>
        <p:txBody>
          <a:bodyPr>
            <a:normAutofit fontScale="90000"/>
          </a:bodyPr>
          <a:lstStyle/>
          <a:p>
            <a:pPr lvl="0"/>
            <a:r>
              <a:rPr lang="en-US" b="1" dirty="0"/>
              <a:t/>
            </a:r>
            <a:br>
              <a:rPr lang="en-US" b="1" dirty="0"/>
            </a:br>
            <a:r>
              <a:rPr lang="en-US" sz="4000" b="1" dirty="0" smtClean="0">
                <a:solidFill>
                  <a:srgbClr val="FF0000"/>
                </a:solidFill>
              </a:rPr>
              <a:t>2</a:t>
            </a:r>
            <a:r>
              <a:rPr lang="en-US" sz="4000" b="1" dirty="0">
                <a:solidFill>
                  <a:srgbClr val="FF0000"/>
                </a:solidFill>
              </a:rPr>
              <a:t>.</a:t>
            </a:r>
            <a:r>
              <a:rPr lang="en-US" sz="4000" b="1" dirty="0" smtClean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Phương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pháp</a:t>
            </a:r>
            <a:r>
              <a:rPr lang="en-US" sz="4000" b="1" dirty="0">
                <a:solidFill>
                  <a:srgbClr val="FF0000"/>
                </a:solidFill>
              </a:rPr>
              <a:t>, </a:t>
            </a:r>
            <a:r>
              <a:rPr lang="en-US" sz="4000" b="1" dirty="0" err="1">
                <a:solidFill>
                  <a:srgbClr val="FF0000"/>
                </a:solidFill>
              </a:rPr>
              <a:t>hình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thức</a:t>
            </a:r>
            <a:r>
              <a:rPr lang="en-US" sz="4000" b="1" dirty="0">
                <a:solidFill>
                  <a:srgbClr val="FF0000"/>
                </a:solidFill>
              </a:rPr>
              <a:t> – </a:t>
            </a:r>
            <a:r>
              <a:rPr lang="en-US" sz="4000" b="1" dirty="0" err="1">
                <a:solidFill>
                  <a:srgbClr val="FF0000"/>
                </a:solidFill>
              </a:rPr>
              <a:t>tổ</a:t>
            </a:r>
            <a:r>
              <a:rPr lang="en-US" sz="4000" b="1" dirty="0">
                <a:solidFill>
                  <a:srgbClr val="FF0000"/>
                </a:solidFill>
              </a:rPr>
              <a:t> </a:t>
            </a:r>
            <a:r>
              <a:rPr lang="en-US" sz="4000" b="1" dirty="0" err="1">
                <a:solidFill>
                  <a:srgbClr val="FF0000"/>
                </a:solidFill>
              </a:rPr>
              <a:t>chức</a:t>
            </a:r>
            <a:r>
              <a:rPr lang="en-US" sz="3600" dirty="0"/>
              <a:t/>
            </a:r>
            <a:br>
              <a:rPr lang="en-US" sz="3600" dirty="0"/>
            </a:br>
            <a:endParaRPr lang="en-US" sz="3600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838200" y="3048000"/>
            <a:ext cx="6553200" cy="1401763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vi-VN" dirty="0" smtClean="0"/>
              <a:t>- Cho trẻ </a:t>
            </a:r>
            <a:r>
              <a:rPr lang="en-US" dirty="0" err="1" smtClean="0"/>
              <a:t>xem</a:t>
            </a:r>
            <a:r>
              <a:rPr lang="en-US" dirty="0" smtClean="0"/>
              <a:t> </a:t>
            </a:r>
            <a:r>
              <a:rPr lang="en-US" dirty="0" err="1" smtClean="0"/>
              <a:t>hình</a:t>
            </a:r>
            <a:r>
              <a:rPr lang="en-US" dirty="0" smtClean="0"/>
              <a:t> </a:t>
            </a:r>
            <a:r>
              <a:rPr lang="en-US" dirty="0" err="1" smtClean="0"/>
              <a:t>ảnh</a:t>
            </a:r>
            <a:r>
              <a:rPr lang="en-US" dirty="0" smtClean="0"/>
              <a:t> </a:t>
            </a:r>
            <a:r>
              <a:rPr lang="en-US" dirty="0" err="1" smtClean="0"/>
              <a:t>cửa</a:t>
            </a:r>
            <a:r>
              <a:rPr lang="en-US" dirty="0" smtClean="0"/>
              <a:t> </a:t>
            </a:r>
            <a:r>
              <a:rPr lang="en-US" dirty="0" err="1" smtClean="0"/>
              <a:t>hàng</a:t>
            </a:r>
            <a:endParaRPr lang="vi-VN" dirty="0" smtClean="0"/>
          </a:p>
          <a:p>
            <a:endParaRPr lang="en-US" dirty="0" smtClean="0"/>
          </a:p>
        </p:txBody>
      </p:sp>
    </p:spTree>
    <p:extLst>
      <p:ext uri="{BB962C8B-B14F-4D97-AF65-F5344CB8AC3E}">
        <p14:creationId xmlns:p14="http://schemas.microsoft.com/office/powerpoint/2010/main" val="40800198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4" dur="500"/>
                                        <p:tgtEl>
                                          <p:spTgt spid="3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accent2">
            <a:lumMod val="40000"/>
            <a:lumOff val="60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itle 2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4400" y="281264"/>
            <a:ext cx="6675783" cy="5006837"/>
          </a:xfrm>
          <a:prstGeom prst="rect">
            <a:avLst/>
          </a:prstGeom>
        </p:spPr>
      </p:pic>
      <p:sp>
        <p:nvSpPr>
          <p:cNvPr id="6" name="Rectangle 5"/>
          <p:cNvSpPr/>
          <p:nvPr/>
        </p:nvSpPr>
        <p:spPr>
          <a:xfrm>
            <a:off x="2687360" y="5867400"/>
            <a:ext cx="3486019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Cửa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hàng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tạp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hóa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54738608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82926" y="274638"/>
            <a:ext cx="7378148" cy="5468549"/>
          </a:xfrm>
        </p:spPr>
      </p:pic>
      <p:sp>
        <p:nvSpPr>
          <p:cNvPr id="5" name="Rectangle 4"/>
          <p:cNvSpPr/>
          <p:nvPr/>
        </p:nvSpPr>
        <p:spPr>
          <a:xfrm>
            <a:off x="1895860" y="5867400"/>
            <a:ext cx="5069016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Cửa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hàng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bán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đồ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gia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dụng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920197341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6800" y="152400"/>
            <a:ext cx="6669157" cy="4929113"/>
          </a:xfrm>
        </p:spPr>
      </p:pic>
      <p:sp>
        <p:nvSpPr>
          <p:cNvPr id="5" name="Rectangle 4"/>
          <p:cNvSpPr/>
          <p:nvPr/>
        </p:nvSpPr>
        <p:spPr>
          <a:xfrm>
            <a:off x="2686877" y="5867400"/>
            <a:ext cx="3486981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Cửa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hàng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bán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rau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2173562084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" y="274638"/>
            <a:ext cx="8361271" cy="5592762"/>
          </a:xfrm>
        </p:spPr>
      </p:pic>
      <p:sp>
        <p:nvSpPr>
          <p:cNvPr id="5" name="Rectangle 4"/>
          <p:cNvSpPr/>
          <p:nvPr/>
        </p:nvSpPr>
        <p:spPr>
          <a:xfrm>
            <a:off x="1374531" y="5867400"/>
            <a:ext cx="611167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Cửa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hàng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bán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giày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dép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,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túi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xách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12839710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en-US"/>
          </a:p>
        </p:txBody>
      </p:sp>
      <p:pic>
        <p:nvPicPr>
          <p:cNvPr id="4" name="Content Placeholder 3"/>
          <p:cNvPicPr>
            <a:picLocks noGrp="1" noChangeAspect="1"/>
          </p:cNvPicPr>
          <p:nvPr>
            <p:ph idx="1"/>
          </p:nvPr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4267" y="274638"/>
            <a:ext cx="7992533" cy="4983162"/>
          </a:xfrm>
        </p:spPr>
      </p:pic>
      <p:sp>
        <p:nvSpPr>
          <p:cNvPr id="5" name="Rectangle 4"/>
          <p:cNvSpPr/>
          <p:nvPr/>
        </p:nvSpPr>
        <p:spPr>
          <a:xfrm>
            <a:off x="2235695" y="5867400"/>
            <a:ext cx="4389343" cy="64633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Cửa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hàng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bán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quần</a:t>
            </a:r>
            <a:r>
              <a:rPr lang="en-US" sz="3600" dirty="0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 </a:t>
            </a:r>
            <a:r>
              <a:rPr lang="en-US" sz="3600" dirty="0" err="1" smtClean="0">
                <a:ln w="0"/>
                <a:solidFill>
                  <a:schemeClr val="accent1"/>
                </a:solidFill>
                <a:effectLst>
                  <a:outerShdw blurRad="38100" dist="25400" dir="5400000" algn="ctr" rotWithShape="0">
                    <a:srgbClr val="6E747A">
                      <a:alpha val="43000"/>
                    </a:srgbClr>
                  </a:outerShdw>
                </a:effectLst>
              </a:rPr>
              <a:t>áo</a:t>
            </a:r>
            <a:endParaRPr lang="en-US" sz="3600" b="0" cap="none" spc="0" dirty="0">
              <a:ln w="0"/>
              <a:solidFill>
                <a:schemeClr val="accent1"/>
              </a:solidFill>
              <a:effectLst>
                <a:outerShdw blurRad="38100" dist="25400" dir="5400000" algn="ctr" rotWithShape="0">
                  <a:srgbClr val="6E747A">
                    <a:alpha val="43000"/>
                  </a:srgbClr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30468316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2">
            <a:lum/>
          </a:blip>
          <a:srcRect/>
          <a:stretch>
            <a:fillRect l="-6000" r="-6000"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67139" y="685800"/>
            <a:ext cx="8229600" cy="1143000"/>
          </a:xfrm>
        </p:spPr>
        <p:txBody>
          <a:bodyPr/>
          <a:lstStyle/>
          <a:p>
            <a:r>
              <a:rPr lang="en-US" dirty="0" err="1" smtClean="0">
                <a:solidFill>
                  <a:srgbClr val="FF0000"/>
                </a:solidFill>
              </a:rPr>
              <a:t>Cô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trò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chuyện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với</a:t>
            </a:r>
            <a:r>
              <a:rPr lang="en-US" dirty="0" smtClean="0">
                <a:solidFill>
                  <a:srgbClr val="FF0000"/>
                </a:solidFill>
              </a:rPr>
              <a:t> </a:t>
            </a:r>
            <a:r>
              <a:rPr lang="en-US" dirty="0" err="1" smtClean="0">
                <a:solidFill>
                  <a:srgbClr val="FF0000"/>
                </a:solidFill>
              </a:rPr>
              <a:t>trẻ</a:t>
            </a:r>
            <a:endParaRPr lang="en-US" dirty="0">
              <a:solidFill>
                <a:srgbClr val="FF0000"/>
              </a:solidFill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2209800"/>
            <a:ext cx="8229600" cy="4525963"/>
          </a:xfrm>
        </p:spPr>
        <p:txBody>
          <a:bodyPr/>
          <a:lstStyle/>
          <a:p>
            <a:pPr marL="0" indent="0">
              <a:buNone/>
            </a:pPr>
            <a:r>
              <a:rPr lang="en-US" dirty="0" smtClean="0">
                <a:solidFill>
                  <a:srgbClr val="0070C0"/>
                </a:solidFill>
              </a:rPr>
              <a:t>- </a:t>
            </a:r>
            <a:r>
              <a:rPr lang="vi-VN" dirty="0" smtClean="0">
                <a:solidFill>
                  <a:srgbClr val="0070C0"/>
                </a:solidFill>
              </a:rPr>
              <a:t>Khi </a:t>
            </a:r>
            <a:r>
              <a:rPr lang="vi-VN" dirty="0">
                <a:solidFill>
                  <a:srgbClr val="0070C0"/>
                </a:solidFill>
              </a:rPr>
              <a:t>đến cửa hàng cần tìm ai? (người bán hàng).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</a:rPr>
              <a:t>- Người bán hàng làm gì trong cửa hàng?</a:t>
            </a:r>
          </a:p>
          <a:p>
            <a:pPr marL="0" indent="0">
              <a:buNone/>
            </a:pPr>
            <a:r>
              <a:rPr lang="vi-VN" dirty="0">
                <a:solidFill>
                  <a:srgbClr val="0070C0"/>
                </a:solidFill>
              </a:rPr>
              <a:t>- Trang phục, đồ dùng, nơi làm việc, các mặt hàng</a:t>
            </a:r>
          </a:p>
          <a:p>
            <a:endParaRPr lang="en-US" dirty="0">
              <a:solidFill>
                <a:srgbClr val="0070C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2377592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1035</TotalTime>
  <Words>363</Words>
  <Application>Microsoft Office PowerPoint</Application>
  <PresentationFormat>On-screen Show (4:3)</PresentationFormat>
  <Paragraphs>36</Paragraphs>
  <Slides>15</Slides>
  <Notes>0</Notes>
  <HiddenSlides>0</HiddenSlides>
  <MMClips>4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15</vt:i4>
      </vt:variant>
    </vt:vector>
  </HeadingPairs>
  <TitlesOfParts>
    <vt:vector size="19" baseType="lpstr">
      <vt:lpstr>Arial</vt:lpstr>
      <vt:lpstr>Calibri</vt:lpstr>
      <vt:lpstr>Times New Roman</vt:lpstr>
      <vt:lpstr>Office Theme</vt:lpstr>
      <vt:lpstr>  UBND QUẬN LONG BIÊN TRƯỜNG MẦM NON GIA THƯỢNG </vt:lpstr>
      <vt:lpstr> 1. Ổn định tổ chức </vt:lpstr>
      <vt:lpstr> 2. Phương pháp, hình thức – tổ chức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Cô trò chuyện với trẻ</vt:lpstr>
      <vt:lpstr>PowerPoint Presentation</vt:lpstr>
      <vt:lpstr>PowerPoint Presentation</vt:lpstr>
      <vt:lpstr>Ôn luyện củng cố  * Trò chơi:  Phân nhóm:  Cách chơi: Chia lớp ngồi thành 3 nhóm. Trẻ có nhiệm vụ phân loại các mặt hàng thành 3 nhóm: Đồ gia dụng, thực phẩm, hàng may mặc. - Kết thúc trò chơi, cô và trẻ cùng kiểm tra kết quả.</vt:lpstr>
      <vt:lpstr>PowerPoint Presentation</vt:lpstr>
      <vt:lpstr>3: Kết thúc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Lioness</dc:creator>
  <cp:lastModifiedBy>Admin</cp:lastModifiedBy>
  <cp:revision>103</cp:revision>
  <dcterms:created xsi:type="dcterms:W3CDTF">2018-05-27T08:25:18Z</dcterms:created>
  <dcterms:modified xsi:type="dcterms:W3CDTF">2022-06-07T02:25:16Z</dcterms:modified>
</cp:coreProperties>
</file>