
<file path=[Content_Types].xml><?xml version="1.0" encoding="utf-8"?>
<Types xmlns="http://schemas.openxmlformats.org/package/2006/content-types">
  <Default Extension="mp3" ContentType="audio/unknown"/>
  <Default Extension="png" ContentType="image/png"/>
  <Default Extension="jpeg" ContentType="image/jpeg"/>
  <Default Extension="wma" ContentType="audio/x-ms-wma"/>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58" r:id="rId4"/>
    <p:sldId id="266" r:id="rId5"/>
    <p:sldId id="272" r:id="rId6"/>
    <p:sldId id="281" r:id="rId7"/>
    <p:sldId id="275" r:id="rId8"/>
    <p:sldId id="265" r:id="rId9"/>
    <p:sldId id="27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6" autoAdjust="0"/>
    <p:restoredTop sz="94660"/>
  </p:normalViewPr>
  <p:slideViewPr>
    <p:cSldViewPr snapToGrid="0">
      <p:cViewPr varScale="1">
        <p:scale>
          <a:sx n="82" d="100"/>
          <a:sy n="82" d="100"/>
        </p:scale>
        <p:origin x="-96"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252195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93434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794443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83082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118374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2561949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56872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1252219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807895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149491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C3D362-070D-4919-9D06-64092CD1DD10}" type="datetimeFigureOut">
              <a:rPr lang="en-US" smtClean="0"/>
              <a:pPr/>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CE7557-FF34-4B9B-BD51-6663846A11C3}" type="slidenum">
              <a:rPr lang="en-US" smtClean="0"/>
              <a:pPr/>
              <a:t>‹#›</a:t>
            </a:fld>
            <a:endParaRPr lang="en-US"/>
          </a:p>
        </p:txBody>
      </p:sp>
    </p:spTree>
    <p:extLst>
      <p:ext uri="{BB962C8B-B14F-4D97-AF65-F5344CB8AC3E}">
        <p14:creationId xmlns:p14="http://schemas.microsoft.com/office/powerpoint/2010/main" val="313293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3D362-070D-4919-9D06-64092CD1DD10}" type="datetimeFigureOut">
              <a:rPr lang="en-US" smtClean="0"/>
              <a:pPr/>
              <a:t>10/29/2020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E7557-FF34-4B9B-BD51-6663846A11C3}" type="slidenum">
              <a:rPr lang="en-US" smtClean="0"/>
              <a:pPr/>
              <a:t>‹#›</a:t>
            </a:fld>
            <a:endParaRPr lang="en-US"/>
          </a:p>
        </p:txBody>
      </p:sp>
    </p:spTree>
    <p:extLst>
      <p:ext uri="{BB962C8B-B14F-4D97-AF65-F5344CB8AC3E}">
        <p14:creationId xmlns:p14="http://schemas.microsoft.com/office/powerpoint/2010/main" val="1036219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5.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5.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p3"/><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eg"/><Relationship Id="rId5" Type="http://schemas.openxmlformats.org/officeDocument/2006/relationships/slideLayout" Target="../slideLayouts/slideLayout7.xml"/><Relationship Id="rId4" Type="http://schemas.openxmlformats.org/officeDocument/2006/relationships/audio" Target="../media/media4.mp3"/></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6.mp4"/><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jpeg"/><Relationship Id="rId5" Type="http://schemas.openxmlformats.org/officeDocument/2006/relationships/slideLayout" Target="../slideLayouts/slideLayout7.xml"/><Relationship Id="rId4" Type="http://schemas.openxmlformats.org/officeDocument/2006/relationships/video" Target="../media/media6.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on-gian-nhung-dac-biet-co-suc-hut-qua-20-hinh-nen-tuyet-voi-1494512961-1.jpg"/>
          <p:cNvPicPr>
            <a:picLocks noGrp="1" noChangeAspect="1"/>
          </p:cNvPicPr>
          <p:nvPr>
            <p:ph idx="1"/>
          </p:nvPr>
        </p:nvPicPr>
        <p:blipFill>
          <a:blip r:embed="rId2" cstate="print"/>
          <a:stretch>
            <a:fillRect/>
          </a:stretch>
        </p:blipFill>
        <p:spPr>
          <a:xfrm>
            <a:off x="0" y="1"/>
            <a:ext cx="12192000" cy="6857999"/>
          </a:xfrm>
        </p:spPr>
      </p:pic>
      <p:sp>
        <p:nvSpPr>
          <p:cNvPr id="5" name="Rectangle 4"/>
          <p:cNvSpPr/>
          <p:nvPr/>
        </p:nvSpPr>
        <p:spPr>
          <a:xfrm>
            <a:off x="1773382" y="0"/>
            <a:ext cx="8534399" cy="6401753"/>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PHÒNG GIÁO DỤC VÀ ĐÀO TẠO QUẬN LONG BIÊN</a:t>
            </a:r>
          </a:p>
          <a:p>
            <a:pPr algn="ctr"/>
            <a:r>
              <a:rPr lang="en-US" b="1" dirty="0" smtClean="0">
                <a:latin typeface="Times New Roman" panose="02020603050405020304" pitchFamily="18" charset="0"/>
                <a:cs typeface="Times New Roman" panose="02020603050405020304" pitchFamily="18" charset="0"/>
              </a:rPr>
              <a:t>TRƯỜNG MẦM NON GIA THƯỢNG</a:t>
            </a:r>
            <a:endParaRPr lang="vi-VN" b="1" dirty="0" smtClean="0">
              <a:latin typeface="Times New Roman" panose="02020603050405020304" pitchFamily="18" charset="0"/>
              <a:cs typeface="Times New Roman" panose="02020603050405020304" pitchFamily="18" charset="0"/>
            </a:endParaRPr>
          </a:p>
          <a:p>
            <a:endParaRPr lang="vi-VN" dirty="0" smtClean="0"/>
          </a:p>
          <a:p>
            <a:endParaRPr lang="vi-VN" dirty="0" smtClean="0"/>
          </a:p>
          <a:p>
            <a:endParaRPr lang="vi-VN" dirty="0" smtClean="0"/>
          </a:p>
          <a:p>
            <a:endParaRPr lang="vi-VN" dirty="0" smtClean="0"/>
          </a:p>
          <a:p>
            <a:endParaRPr lang="vi-VN" dirty="0" smtClean="0"/>
          </a:p>
          <a:p>
            <a:pPr algn="ctr"/>
            <a:endParaRPr lang="en-US" sz="3200" dirty="0" smtClean="0">
              <a:solidFill>
                <a:srgbClr val="C00000"/>
              </a:solidFill>
            </a:endParaRPr>
          </a:p>
          <a:p>
            <a:pPr algn="ctr"/>
            <a:r>
              <a:rPr lang="en-US" sz="3200" b="1" dirty="0" smtClean="0">
                <a:solidFill>
                  <a:srgbClr val="C00000"/>
                </a:solidFill>
                <a:latin typeface="Times New Roman" panose="02020603050405020304" pitchFamily="18" charset="0"/>
                <a:cs typeface="Times New Roman" panose="02020603050405020304" pitchFamily="18" charset="0"/>
              </a:rPr>
              <a:t>PHÁT TRIỂN VẬN ĐỘNG</a:t>
            </a:r>
          </a:p>
          <a:p>
            <a:pPr algn="ctr"/>
            <a:endParaRPr lang="en-US" sz="3200" b="1" dirty="0" smtClean="0">
              <a:solidFill>
                <a:srgbClr val="C00000"/>
              </a:solidFill>
              <a:latin typeface="Times New Roman" panose="02020603050405020304" pitchFamily="18" charset="0"/>
              <a:cs typeface="Times New Roman" panose="02020603050405020304" pitchFamily="18" charset="0"/>
            </a:endParaRPr>
          </a:p>
          <a:p>
            <a:r>
              <a:rPr lang="en-US" sz="2400" b="1" dirty="0" smtClean="0">
                <a:solidFill>
                  <a:srgbClr val="7030A0"/>
                </a:solidFill>
                <a:latin typeface="Times New Roman" panose="02020603050405020304" pitchFamily="18" charset="0"/>
                <a:cs typeface="Times New Roman" panose="02020603050405020304" pitchFamily="18" charset="0"/>
              </a:rPr>
              <a:t>                     Đề tài: </a:t>
            </a:r>
            <a:r>
              <a:rPr lang="en-US" sz="2400" b="1" dirty="0" smtClean="0">
                <a:solidFill>
                  <a:srgbClr val="7030A0"/>
                </a:solidFill>
                <a:latin typeface="Times New Roman" panose="02020603050405020304" pitchFamily="18" charset="0"/>
                <a:cs typeface="Times New Roman" panose="02020603050405020304" pitchFamily="18" charset="0"/>
              </a:rPr>
              <a:t>Đi ghế thể dục, đầu đội túi cát</a:t>
            </a:r>
          </a:p>
          <a:p>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smtClean="0">
                <a:solidFill>
                  <a:srgbClr val="7030A0"/>
                </a:solidFill>
                <a:latin typeface="Times New Roman" panose="02020603050405020304" pitchFamily="18" charset="0"/>
                <a:cs typeface="Times New Roman" panose="02020603050405020304" pitchFamily="18" charset="0"/>
              </a:rPr>
              <a:t>                                TC: Nhảy tiếp sức</a:t>
            </a:r>
          </a:p>
          <a:p>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smtClean="0">
                <a:solidFill>
                  <a:srgbClr val="7030A0"/>
                </a:solidFill>
                <a:latin typeface="Times New Roman" panose="02020603050405020304" pitchFamily="18" charset="0"/>
                <a:cs typeface="Times New Roman" panose="02020603050405020304" pitchFamily="18" charset="0"/>
              </a:rPr>
              <a:t>                    </a:t>
            </a:r>
            <a:r>
              <a:rPr lang="vi-VN" sz="2400" b="1" dirty="0" smtClean="0">
                <a:solidFill>
                  <a:srgbClr val="7030A0"/>
                </a:solidFill>
                <a:latin typeface="Times New Roman" panose="02020603050405020304" pitchFamily="18" charset="0"/>
                <a:cs typeface="Times New Roman" panose="02020603050405020304" pitchFamily="18" charset="0"/>
              </a:rPr>
              <a:t>Lứa </a:t>
            </a:r>
            <a:r>
              <a:rPr lang="vi-VN" sz="2400" b="1" dirty="0" smtClean="0">
                <a:solidFill>
                  <a:srgbClr val="7030A0"/>
                </a:solidFill>
                <a:latin typeface="Times New Roman" panose="02020603050405020304" pitchFamily="18" charset="0"/>
                <a:cs typeface="Times New Roman" panose="02020603050405020304" pitchFamily="18" charset="0"/>
              </a:rPr>
              <a:t>tuổi: Mẫu giáo </a:t>
            </a:r>
            <a:r>
              <a:rPr lang="en-US" sz="2400" b="1" dirty="0" err="1" smtClean="0">
                <a:solidFill>
                  <a:srgbClr val="7030A0"/>
                </a:solidFill>
                <a:latin typeface="Times New Roman" panose="02020603050405020304" pitchFamily="18" charset="0"/>
                <a:cs typeface="Times New Roman" panose="02020603050405020304" pitchFamily="18" charset="0"/>
              </a:rPr>
              <a:t>lớn</a:t>
            </a:r>
            <a:endParaRPr lang="vi-VN" sz="2400" b="1" dirty="0" smtClean="0">
              <a:solidFill>
                <a:srgbClr val="7030A0"/>
              </a:solidFill>
              <a:latin typeface="Times New Roman" panose="02020603050405020304" pitchFamily="18" charset="0"/>
              <a:cs typeface="Times New Roman" panose="02020603050405020304" pitchFamily="18" charset="0"/>
            </a:endParaRPr>
          </a:p>
          <a:p>
            <a:r>
              <a:rPr lang="en-US" sz="2400" b="1" dirty="0" smtClean="0">
                <a:solidFill>
                  <a:srgbClr val="7030A0"/>
                </a:solidFill>
                <a:latin typeface="Times New Roman" panose="02020603050405020304" pitchFamily="18" charset="0"/>
                <a:cs typeface="Times New Roman" panose="02020603050405020304" pitchFamily="18" charset="0"/>
              </a:rPr>
              <a:t>                     </a:t>
            </a:r>
            <a:r>
              <a:rPr lang="vi-VN" sz="2400" b="1" dirty="0" smtClean="0">
                <a:solidFill>
                  <a:srgbClr val="7030A0"/>
                </a:solidFill>
                <a:latin typeface="Times New Roman" panose="02020603050405020304" pitchFamily="18" charset="0"/>
                <a:cs typeface="Times New Roman" panose="02020603050405020304" pitchFamily="18" charset="0"/>
              </a:rPr>
              <a:t>Thời gian</a:t>
            </a:r>
            <a:r>
              <a:rPr lang="en-US" sz="2400" b="1" dirty="0" smtClean="0">
                <a:solidFill>
                  <a:srgbClr val="7030A0"/>
                </a:solidFill>
                <a:latin typeface="Times New Roman" panose="02020603050405020304" pitchFamily="18" charset="0"/>
                <a:cs typeface="Times New Roman" panose="02020603050405020304" pitchFamily="18" charset="0"/>
              </a:rPr>
              <a:t>: 30</a:t>
            </a:r>
            <a:r>
              <a:rPr lang="vi-VN" sz="2400" b="1" dirty="0" smtClean="0">
                <a:solidFill>
                  <a:srgbClr val="7030A0"/>
                </a:solidFill>
                <a:latin typeface="Times New Roman" panose="02020603050405020304" pitchFamily="18" charset="0"/>
                <a:cs typeface="Times New Roman" panose="02020603050405020304" pitchFamily="18" charset="0"/>
              </a:rPr>
              <a:t>-3</a:t>
            </a:r>
            <a:r>
              <a:rPr lang="en-US" sz="2400" b="1" dirty="0" smtClean="0">
                <a:solidFill>
                  <a:srgbClr val="7030A0"/>
                </a:solidFill>
                <a:latin typeface="Times New Roman" panose="02020603050405020304" pitchFamily="18" charset="0"/>
                <a:cs typeface="Times New Roman" panose="02020603050405020304" pitchFamily="18" charset="0"/>
              </a:rPr>
              <a:t>5</a:t>
            </a:r>
            <a:r>
              <a:rPr lang="vi-VN" sz="2400" b="1" dirty="0" smtClean="0">
                <a:solidFill>
                  <a:srgbClr val="7030A0"/>
                </a:solidFill>
                <a:latin typeface="Times New Roman" panose="02020603050405020304" pitchFamily="18" charset="0"/>
                <a:cs typeface="Times New Roman" panose="02020603050405020304" pitchFamily="18" charset="0"/>
              </a:rPr>
              <a:t> phút</a:t>
            </a:r>
            <a:endParaRPr lang="en-US" sz="2400" b="1" dirty="0" smtClean="0">
              <a:solidFill>
                <a:srgbClr val="7030A0"/>
              </a:solidFill>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pPr algn="ctr"/>
            <a:endParaRPr lang="en-US" dirty="0" smtClean="0">
              <a:solidFill>
                <a:srgbClr val="002060"/>
              </a:solidFill>
            </a:endParaRPr>
          </a:p>
          <a:p>
            <a:pPr algn="ctr"/>
            <a:endParaRPr lang="en-US" dirty="0" smtClean="0">
              <a:solidFill>
                <a:srgbClr val="002060"/>
              </a:solidFill>
            </a:endParaRPr>
          </a:p>
          <a:p>
            <a:pPr algn="ctr"/>
            <a:r>
              <a:rPr lang="vi-VN" dirty="0" smtClean="0">
                <a:solidFill>
                  <a:srgbClr val="002060"/>
                </a:solidFill>
              </a:rPr>
              <a:t>Năm học 20</a:t>
            </a:r>
            <a:r>
              <a:rPr lang="en-US" sz="2000" dirty="0" smtClean="0">
                <a:solidFill>
                  <a:srgbClr val="002060"/>
                </a:solidFill>
                <a:latin typeface="+mj-lt"/>
              </a:rPr>
              <a:t>20</a:t>
            </a:r>
            <a:r>
              <a:rPr lang="vi-VN" dirty="0" smtClean="0">
                <a:solidFill>
                  <a:srgbClr val="002060"/>
                </a:solidFill>
              </a:rPr>
              <a:t>- 20</a:t>
            </a:r>
            <a:r>
              <a:rPr lang="en-US" sz="2000" dirty="0" smtClean="0">
                <a:solidFill>
                  <a:srgbClr val="002060"/>
                </a:solidFill>
                <a:latin typeface=".VnTime" pitchFamily="34" charset="0"/>
              </a:rPr>
              <a:t>21</a:t>
            </a:r>
            <a:endParaRPr lang="vi-VN" sz="2000" dirty="0" smtClean="0">
              <a:solidFill>
                <a:srgbClr val="002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9527" y="795171"/>
            <a:ext cx="1094509" cy="85352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hung-hinh-nen-powerpoint-chu-de-thien-nhien-dep-nhat-anh-6.jpg"/>
          <p:cNvPicPr>
            <a:picLocks noGrp="1" noChangeAspect="1"/>
          </p:cNvPicPr>
          <p:nvPr>
            <p:ph idx="1"/>
          </p:nvPr>
        </p:nvPicPr>
        <p:blipFill>
          <a:blip r:embed="rId2" cstate="print"/>
          <a:stretch>
            <a:fillRect/>
          </a:stretch>
        </p:blipFill>
        <p:spPr>
          <a:xfrm>
            <a:off x="0" y="0"/>
            <a:ext cx="12192000" cy="6858000"/>
          </a:xfrm>
        </p:spPr>
      </p:pic>
      <p:sp>
        <p:nvSpPr>
          <p:cNvPr id="5" name="Rectangle 4"/>
          <p:cNvSpPr/>
          <p:nvPr/>
        </p:nvSpPr>
        <p:spPr>
          <a:xfrm>
            <a:off x="2700759" y="998755"/>
            <a:ext cx="8146474" cy="3170099"/>
          </a:xfrm>
          <a:prstGeom prst="rect">
            <a:avLst/>
          </a:prstGeom>
        </p:spPr>
        <p:txBody>
          <a:bodyPr wrap="square">
            <a:spAutoFit/>
          </a:bodyPr>
          <a:lstStyle/>
          <a:p>
            <a:r>
              <a:rPr lang="vi-VN" sz="2000" b="1" dirty="0"/>
              <a:t>1. Kiến thức:</a:t>
            </a:r>
            <a:endParaRPr lang="vi-VN" sz="2000" dirty="0"/>
          </a:p>
          <a:p>
            <a:r>
              <a:rPr lang="vi-VN" sz="2000" dirty="0"/>
              <a:t>-Trẻ biết đi bước dồn trước trên ghế thể dục đầu đội túi cát.</a:t>
            </a:r>
          </a:p>
          <a:p>
            <a:r>
              <a:rPr lang="vi-VN" sz="2000" b="1" dirty="0"/>
              <a:t>2. Kĩ năng:</a:t>
            </a:r>
            <a:endParaRPr lang="vi-VN" sz="2000" dirty="0"/>
          </a:p>
          <a:p>
            <a:r>
              <a:rPr lang="vi-VN" sz="2000" b="1" dirty="0"/>
              <a:t>- </a:t>
            </a:r>
            <a:r>
              <a:rPr lang="vi-VN" sz="2000" dirty="0"/>
              <a:t>Trẻ biết phối hợp tay chân nhịp nhàng một cách khéo léo, giữ được thăng bằng</a:t>
            </a:r>
          </a:p>
          <a:p>
            <a:r>
              <a:rPr lang="vi-VN" sz="2000" dirty="0"/>
              <a:t>- Rèn tính tập trung chú ý, khả năng định hướng trong không gian.</a:t>
            </a:r>
          </a:p>
          <a:p>
            <a:r>
              <a:rPr lang="vi-VN" sz="2000" b="1" dirty="0"/>
              <a:t>3. Thái độ:</a:t>
            </a:r>
            <a:endParaRPr lang="vi-VN" sz="2000" dirty="0"/>
          </a:p>
          <a:p>
            <a:r>
              <a:rPr lang="vi-VN" sz="2000" dirty="0"/>
              <a:t>- Trẻ hứng thú, thích tham gia hoạt động</a:t>
            </a:r>
          </a:p>
          <a:p>
            <a:r>
              <a:rPr lang="vi-VN" sz="2000" dirty="0"/>
              <a:t>- Rèn luyện ý thức kỉ luật</a:t>
            </a:r>
          </a:p>
          <a:p>
            <a:pPr marL="285750" indent="-285750">
              <a:buFontTx/>
              <a:buChar char="-"/>
            </a:pPr>
            <a:endParaRPr lang="vi-VN" sz="2000" dirty="0" smtClean="0">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962503"/>
          </a:xfrm>
          <a:prstGeom prst="rect">
            <a:avLst/>
          </a:prstGeom>
        </p:spPr>
      </p:pic>
      <p:sp>
        <p:nvSpPr>
          <p:cNvPr id="3" name="TextBox 2"/>
          <p:cNvSpPr txBox="1"/>
          <p:nvPr/>
        </p:nvSpPr>
        <p:spPr>
          <a:xfrm>
            <a:off x="944381" y="794713"/>
            <a:ext cx="11247620" cy="1631216"/>
          </a:xfrm>
          <a:prstGeom prst="rect">
            <a:avLst/>
          </a:prstGeom>
          <a:noFill/>
        </p:spPr>
        <p:txBody>
          <a:bodyPr wrap="square" rtlCol="0">
            <a:spAutoFit/>
          </a:bodyPr>
          <a:lstStyle/>
          <a:p>
            <a:pPr marL="342900" indent="-342900">
              <a:buAutoNum type="arabicPeriod"/>
            </a:pPr>
            <a:r>
              <a:rPr lang="vi-VN" sz="3600" b="1" dirty="0" smtClean="0">
                <a:solidFill>
                  <a:srgbClr val="FF0000"/>
                </a:solidFill>
                <a:latin typeface="+mj-lt"/>
              </a:rPr>
              <a:t>Ổn định tổ chức:</a:t>
            </a:r>
            <a:endParaRPr lang="en-US" sz="3600" b="1" dirty="0" smtClean="0">
              <a:solidFill>
                <a:srgbClr val="FF0000"/>
              </a:solidFill>
              <a:latin typeface="+mj-lt"/>
            </a:endParaRPr>
          </a:p>
          <a:p>
            <a:pPr marL="342900" indent="-342900"/>
            <a:r>
              <a:rPr lang="en-US" sz="3600" b="1" dirty="0" smtClean="0">
                <a:solidFill>
                  <a:srgbClr val="FF0000"/>
                </a:solidFill>
                <a:latin typeface="+mj-lt"/>
              </a:rPr>
              <a:t> </a:t>
            </a:r>
            <a:r>
              <a:rPr lang="en-US" sz="4000" dirty="0">
                <a:latin typeface="Times New Roman" pitchFamily="18" charset="0"/>
                <a:cs typeface="Times New Roman" pitchFamily="18" charset="0"/>
              </a:rPr>
              <a:t>Cô và trẻ hát bài hát “ Nắm tay thân thiết</a:t>
            </a:r>
            <a:r>
              <a:rPr lang="en-US" sz="2400" dirty="0"/>
              <a:t>”</a:t>
            </a:r>
            <a:r>
              <a:rPr lang="en-US" sz="2400" dirty="0" smtClean="0">
                <a:latin typeface="+mj-lt"/>
              </a:rPr>
              <a:t>                       </a:t>
            </a:r>
            <a:r>
              <a:rPr lang="en-US" sz="2400" dirty="0" smtClean="0">
                <a:solidFill>
                  <a:srgbClr val="0070C0"/>
                </a:solidFill>
                <a:latin typeface="+mj-lt"/>
              </a:rPr>
              <a:t>                               </a:t>
            </a:r>
            <a:endParaRPr lang="en-US" sz="2400" dirty="0" smtClean="0">
              <a:solidFill>
                <a:srgbClr val="0070C0"/>
              </a:solidFill>
              <a:latin typeface="+mj-lt"/>
            </a:endParaRPr>
          </a:p>
          <a:p>
            <a:pPr algn="ctr"/>
            <a:r>
              <a:rPr lang="en-US" sz="2400" dirty="0" smtClean="0">
                <a:solidFill>
                  <a:srgbClr val="0070C0"/>
                </a:solidFill>
                <a:latin typeface="+mj-lt"/>
              </a:rPr>
              <a:t>                                                </a:t>
            </a:r>
            <a:endParaRPr lang="en-US" sz="2400" dirty="0">
              <a:solidFill>
                <a:srgbClr val="0070C0"/>
              </a:solidFill>
              <a:latin typeface="+mj-lt"/>
            </a:endParaRPr>
          </a:p>
        </p:txBody>
      </p:sp>
      <p:sp>
        <p:nvSpPr>
          <p:cNvPr id="4" name="Rectangle 3"/>
          <p:cNvSpPr/>
          <p:nvPr/>
        </p:nvSpPr>
        <p:spPr>
          <a:xfrm>
            <a:off x="445617" y="148382"/>
            <a:ext cx="8900701" cy="646331"/>
          </a:xfrm>
          <a:prstGeom prst="rect">
            <a:avLst/>
          </a:prstGeom>
          <a:noFill/>
        </p:spPr>
        <p:txBody>
          <a:bodyPr wrap="square" lIns="91440" tIns="45720" rIns="91440" bIns="45720">
            <a:spAutoFit/>
          </a:bodyPr>
          <a:lstStyle/>
          <a:p>
            <a:pPr algn="ctr"/>
            <a:r>
              <a:rPr lang="en-US" sz="3600" b="1" cap="none" spc="0" dirty="0" smtClean="0">
                <a:ln w="10541" cmpd="sng">
                  <a:solidFill>
                    <a:schemeClr val="accent1">
                      <a:shade val="88000"/>
                      <a:satMod val="110000"/>
                    </a:schemeClr>
                  </a:solidFill>
                  <a:prstDash val="solid"/>
                </a:ln>
                <a:solidFill>
                  <a:srgbClr val="FF0000"/>
                </a:solidFill>
                <a:effectLst/>
              </a:rPr>
              <a:t>III. CÁCH TIẾN HÀNH</a:t>
            </a:r>
            <a:endParaRPr lang="en-US" sz="3600" b="1" cap="none" spc="0" dirty="0">
              <a:ln w="10541" cmpd="sng">
                <a:solidFill>
                  <a:schemeClr val="accent1">
                    <a:shade val="88000"/>
                    <a:satMod val="110000"/>
                  </a:schemeClr>
                </a:solidFill>
                <a:prstDash val="solid"/>
              </a:ln>
              <a:solidFill>
                <a:srgbClr val="FF0000"/>
              </a:solidFill>
              <a:effectLst/>
            </a:endParaRPr>
          </a:p>
        </p:txBody>
      </p:sp>
      <p:pic>
        <p:nvPicPr>
          <p:cNvPr id="6" name="NẮM TAY THÂN THIẾT -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07521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031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27311" y="516472"/>
            <a:ext cx="10014228" cy="4401205"/>
          </a:xfrm>
          <a:prstGeom prst="rect">
            <a:avLst/>
          </a:prstGeom>
          <a:noFill/>
        </p:spPr>
        <p:txBody>
          <a:bodyPr wrap="square" rtlCol="0">
            <a:spAutoFit/>
          </a:bodyPr>
          <a:lstStyle/>
          <a:p>
            <a:r>
              <a:rPr lang="vi-VN" sz="4000" b="1" dirty="0"/>
              <a:t>2. Phương pháp, hình thức tổ chức:</a:t>
            </a:r>
            <a:endParaRPr lang="vi-VN" sz="4000" dirty="0"/>
          </a:p>
          <a:p>
            <a:r>
              <a:rPr lang="vi-VN" sz="4000" b="1" dirty="0"/>
              <a:t>a. Khởi động:</a:t>
            </a:r>
            <a:endParaRPr lang="vi-VN" sz="4000" dirty="0"/>
          </a:p>
          <a:p>
            <a:r>
              <a:rPr lang="vi-VN" sz="4000" dirty="0"/>
              <a:t>Trẻ đi chạy theo nhạc, đi các kiểu chân theo đội hình vòng tròn...Trẻ tập trung về 2 hàng. Trẻ điểm số theo tổ và chuyển 4 hàng tập BTPTC.</a:t>
            </a:r>
          </a:p>
          <a:p>
            <a:pPr algn="ctr"/>
            <a:endParaRPr lang="en-US" sz="4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2" name="TD 20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878975"/>
            <a:ext cx="609600" cy="609600"/>
          </a:xfrm>
          <a:prstGeom prst="rect">
            <a:avLst/>
          </a:prstGeom>
        </p:spPr>
      </p:pic>
    </p:spTree>
    <p:extLst>
      <p:ext uri="{BB962C8B-B14F-4D97-AF65-F5344CB8AC3E}">
        <p14:creationId xmlns:p14="http://schemas.microsoft.com/office/powerpoint/2010/main" val="113880244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uyen-tap-20-hinh-nen-powerpoint-de-thuong-nhat-qua-dat-1484059090-1.jpg"/>
          <p:cNvPicPr>
            <a:picLocks noChangeAspect="1"/>
          </p:cNvPicPr>
          <p:nvPr/>
        </p:nvPicPr>
        <p:blipFill>
          <a:blip r:embed="rId4" cstate="print"/>
          <a:stretch>
            <a:fillRect/>
          </a:stretch>
        </p:blipFill>
        <p:spPr>
          <a:xfrm>
            <a:off x="56606" y="0"/>
            <a:ext cx="12191999" cy="6858000"/>
          </a:xfrm>
          <a:prstGeom prst="rect">
            <a:avLst/>
          </a:prstGeom>
        </p:spPr>
      </p:pic>
      <p:sp>
        <p:nvSpPr>
          <p:cNvPr id="4" name="Rectangle 3"/>
          <p:cNvSpPr/>
          <p:nvPr/>
        </p:nvSpPr>
        <p:spPr>
          <a:xfrm>
            <a:off x="927463" y="1630403"/>
            <a:ext cx="10450286" cy="3108543"/>
          </a:xfrm>
          <a:prstGeom prst="rect">
            <a:avLst/>
          </a:prstGeom>
        </p:spPr>
        <p:txBody>
          <a:bodyPr wrap="square">
            <a:spAutoFit/>
          </a:bodyPr>
          <a:lstStyle/>
          <a:p>
            <a:r>
              <a:rPr lang="vi-VN" sz="2800" b="1" dirty="0"/>
              <a:t>b.Trọng động:</a:t>
            </a:r>
            <a:endParaRPr lang="vi-VN" sz="2800" dirty="0"/>
          </a:p>
          <a:p>
            <a:r>
              <a:rPr lang="vi-VN" sz="2800" b="1" dirty="0"/>
              <a:t>*</a:t>
            </a:r>
            <a:r>
              <a:rPr lang="vi-VN" sz="2800" dirty="0"/>
              <a:t> Bài tập phát triển chung.</a:t>
            </a:r>
          </a:p>
          <a:p>
            <a:r>
              <a:rPr lang="vi-VN" sz="2800" dirty="0"/>
              <a:t>- Tay vai: Tay đưa trước lên cao  ( 2lx8n)</a:t>
            </a:r>
          </a:p>
          <a:p>
            <a:r>
              <a:rPr lang="vi-VN" sz="2800" dirty="0"/>
              <a:t>- Chân:  Hai  tay chống hông lần lượt đưa chân ra trước ( 4lx8n)</a:t>
            </a:r>
          </a:p>
          <a:p>
            <a:r>
              <a:rPr lang="vi-VN" sz="2800" dirty="0"/>
              <a:t>- Bụng: Cúi gập người phía trước ( 2lx8n)</a:t>
            </a:r>
          </a:p>
          <a:p>
            <a:r>
              <a:rPr lang="vi-VN" sz="2800" dirty="0"/>
              <a:t>- Bật: chân trước chân sau             ( 2lx8n)</a:t>
            </a:r>
          </a:p>
          <a:p>
            <a:endParaRPr lang="en-US" sz="2800" dirty="0">
              <a:solidFill>
                <a:srgbClr val="FF0000"/>
              </a:solidFill>
            </a:endParaRPr>
          </a:p>
        </p:txBody>
      </p:sp>
      <p:pic>
        <p:nvPicPr>
          <p:cNvPr id="3" name="TD 20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3006" y="527709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uyen-tap-20-hinh-nen-powerpoint-de-thuong-nhat-qua-dat-1484059090-1.jpg"/>
          <p:cNvPicPr>
            <a:picLocks noChangeAspect="1"/>
          </p:cNvPicPr>
          <p:nvPr/>
        </p:nvPicPr>
        <p:blipFill>
          <a:blip r:embed="rId2" cstate="print"/>
          <a:stretch>
            <a:fillRect/>
          </a:stretch>
        </p:blipFill>
        <p:spPr>
          <a:xfrm>
            <a:off x="0" y="0"/>
            <a:ext cx="12191999" cy="6858000"/>
          </a:xfrm>
          <a:prstGeom prst="rect">
            <a:avLst/>
          </a:prstGeom>
        </p:spPr>
      </p:pic>
      <p:sp>
        <p:nvSpPr>
          <p:cNvPr id="3" name="Rectangle 2"/>
          <p:cNvSpPr/>
          <p:nvPr/>
        </p:nvSpPr>
        <p:spPr>
          <a:xfrm>
            <a:off x="671513" y="1228725"/>
            <a:ext cx="10015537" cy="5262979"/>
          </a:xfrm>
          <a:prstGeom prst="rect">
            <a:avLst/>
          </a:prstGeom>
        </p:spPr>
        <p:txBody>
          <a:bodyPr wrap="square">
            <a:spAutoFit/>
          </a:bodyPr>
          <a:lstStyle/>
          <a:p>
            <a:r>
              <a:rPr lang="vi-VN" sz="2800" dirty="0"/>
              <a:t>* Vận động cơ bản: Đi trên ghế thể dục đầu đội túi cát..</a:t>
            </a:r>
          </a:p>
          <a:p>
            <a:r>
              <a:rPr lang="vi-VN" sz="2800" dirty="0"/>
              <a:t>+ Cô làm mẫu lần một (không giải thích).</a:t>
            </a:r>
          </a:p>
          <a:p>
            <a:r>
              <a:rPr lang="vi-VN" sz="2800" dirty="0"/>
              <a:t>+ Cô làm mẫu lần hai: Đứng trước một đầu ghế, mắt nhìn đầu ghế bên kia, tay chống hông, khi có hiệu lệnh, cô đặt bao cát lên đầu, bước từng chân lên đầu ghế sao cho chân này sát gót chân kia đi bước dồn trước  như vậy cho đến hết ghế thì bước xuống từng chân 1 và chạy về cuối hàng. Các con nhớ đi thật khéo sao cho không làm dơi túi cát.</a:t>
            </a:r>
          </a:p>
          <a:p>
            <a:r>
              <a:rPr lang="vi-VN" sz="2800" dirty="0"/>
              <a:t>+ Cho một trẻ lên tập thử. Cho cả lớp nhận xét và cô nhận xét chung.</a:t>
            </a:r>
          </a:p>
          <a:p>
            <a:r>
              <a:rPr lang="vi-VN" sz="2800" dirty="0"/>
              <a:t>+ Tổ chức cho cả lớp luyện tập theo nhóm.</a:t>
            </a:r>
          </a:p>
          <a:p>
            <a:endParaRPr lang="vi-VN" sz="2800" dirty="0">
              <a:solidFill>
                <a:srgbClr val="C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uyen-tap-20-hinh-nen-powerpoint-de-thuong-nhat-qua-dat-1484059090-1.jpg"/>
          <p:cNvPicPr>
            <a:picLocks noChangeAspect="1"/>
          </p:cNvPicPr>
          <p:nvPr/>
        </p:nvPicPr>
        <p:blipFill>
          <a:blip r:embed="rId2" cstate="print"/>
          <a:stretch>
            <a:fillRect/>
          </a:stretch>
        </p:blipFill>
        <p:spPr>
          <a:xfrm>
            <a:off x="-83947" y="-127321"/>
            <a:ext cx="12191999" cy="6858000"/>
          </a:xfrm>
          <a:prstGeom prst="rect">
            <a:avLst/>
          </a:prstGeom>
        </p:spPr>
      </p:pic>
      <p:sp>
        <p:nvSpPr>
          <p:cNvPr id="3" name="Rectangle 2"/>
          <p:cNvSpPr/>
          <p:nvPr/>
        </p:nvSpPr>
        <p:spPr>
          <a:xfrm>
            <a:off x="535576" y="849086"/>
            <a:ext cx="10959737" cy="3970318"/>
          </a:xfrm>
          <a:prstGeom prst="rect">
            <a:avLst/>
          </a:prstGeom>
        </p:spPr>
        <p:txBody>
          <a:bodyPr wrap="square">
            <a:spAutoFit/>
          </a:bodyPr>
          <a:lstStyle/>
          <a:p>
            <a:r>
              <a:rPr lang="vi-VN" sz="3200" b="1" dirty="0">
                <a:latin typeface="+mj-lt"/>
              </a:rPr>
              <a:t>*</a:t>
            </a:r>
            <a:r>
              <a:rPr lang="vi-VN" sz="3200" dirty="0">
                <a:latin typeface="+mj-lt"/>
              </a:rPr>
              <a:t> TCVĐ: Nhảy tiếp sức</a:t>
            </a:r>
          </a:p>
          <a:p>
            <a:r>
              <a:rPr lang="vi-VN" sz="3200" dirty="0">
                <a:latin typeface="+mj-lt"/>
              </a:rPr>
              <a:t>+ Cách chơi: Chia làm 2 đội. Khi có hiệu lệnh bạn đầu hàng cầm cờ bật liên tục qua 5 ô, sau đó đổi cờ và mang về cho bạn tiếp theo.  Bạn tiếp theo lại qua qua 5 ô cứ như vậy cho đến hết</a:t>
            </a:r>
          </a:p>
          <a:p>
            <a:r>
              <a:rPr lang="vi-VN" sz="3200" dirty="0">
                <a:latin typeface="+mj-lt"/>
              </a:rPr>
              <a:t>+ Luật chơi: Khi nào nhận được cờ mới được bật</a:t>
            </a:r>
          </a:p>
          <a:p>
            <a:r>
              <a:rPr lang="vi-VN" sz="3200" dirty="0">
                <a:latin typeface="+mj-lt"/>
              </a:rPr>
              <a:t>- Cho trẻ chơi 3-4 lần tùy váo hứng thú của trẻ. Cô nhận xét trò chơi</a:t>
            </a:r>
          </a:p>
          <a:p>
            <a:pPr lvl="8" algn="ctr"/>
            <a:endParaRPr lang="en-US" sz="2800" b="1" dirty="0">
              <a:ln w="10541" cmpd="sng">
                <a:solidFill>
                  <a:schemeClr val="accent1">
                    <a:shade val="88000"/>
                    <a:satMod val="110000"/>
                  </a:schemeClr>
                </a:solidFill>
                <a:prstDash val="solid"/>
              </a:ln>
              <a:solidFill>
                <a:srgbClr val="0070C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264569" y="1645920"/>
            <a:ext cx="184731" cy="646331"/>
          </a:xfrm>
          <a:prstGeom prst="rect">
            <a:avLst/>
          </a:prstGeom>
          <a:noFill/>
        </p:spPr>
        <p:txBody>
          <a:bodyPr wrap="none" rtlCol="0">
            <a:spAutoFit/>
          </a:bodyPr>
          <a:lstStyle/>
          <a:p>
            <a:endParaRPr lang="en-US" sz="3600" dirty="0">
              <a:solidFill>
                <a:srgbClr val="002060"/>
              </a:solidFill>
              <a:latin typeface="+mj-lt"/>
            </a:endParaRPr>
          </a:p>
        </p:txBody>
      </p:sp>
      <p:pic>
        <p:nvPicPr>
          <p:cNvPr id="4" name="ShiningTheMorning-HoaTau-30891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447418" y="6248400"/>
            <a:ext cx="609600" cy="609600"/>
          </a:xfrm>
          <a:prstGeom prst="rect">
            <a:avLst/>
          </a:prstGeom>
        </p:spPr>
      </p:pic>
      <p:sp>
        <p:nvSpPr>
          <p:cNvPr id="6" name="Rectangle 5"/>
          <p:cNvSpPr/>
          <p:nvPr/>
        </p:nvSpPr>
        <p:spPr>
          <a:xfrm>
            <a:off x="2488367" y="900496"/>
            <a:ext cx="6925456" cy="1077218"/>
          </a:xfrm>
          <a:prstGeom prst="rect">
            <a:avLst/>
          </a:prstGeom>
        </p:spPr>
        <p:txBody>
          <a:bodyPr wrap="square">
            <a:spAutoFit/>
          </a:bodyPr>
          <a:lstStyle/>
          <a:p>
            <a:r>
              <a:rPr lang="en-US" sz="3200" b="1" dirty="0">
                <a:latin typeface="Times New Roman" pitchFamily="18" charset="0"/>
                <a:cs typeface="Times New Roman" pitchFamily="18" charset="0"/>
              </a:rPr>
              <a:t>c. Hồi tĩnh</a:t>
            </a:r>
            <a:r>
              <a:rPr lang="en-US" sz="3200" dirty="0">
                <a:latin typeface="Times New Roman" pitchFamily="18" charset="0"/>
                <a:cs typeface="Times New Roman" pitchFamily="18" charset="0"/>
              </a:rPr>
              <a:t>:  Đi lại nhẹ </a:t>
            </a:r>
            <a:r>
              <a:rPr lang="en-US" sz="3200" dirty="0" smtClean="0">
                <a:latin typeface="Times New Roman" pitchFamily="18" charset="0"/>
                <a:cs typeface="Times New Roman" pitchFamily="18" charset="0"/>
              </a:rPr>
              <a:t>nhàng trên nền nhạc </a:t>
            </a:r>
            <a:r>
              <a:rPr lang="en-US" sz="2800" dirty="0" smtClean="0"/>
              <a:t>.</a:t>
            </a:r>
            <a:endParaRPr lang="vi-VN" sz="2800" b="0" i="0" dirty="0">
              <a:solidFill>
                <a:srgbClr val="333333"/>
              </a:solidFill>
              <a:effectLst/>
              <a:latin typeface="Times New Roman" panose="02020603050405020304" pitchFamily="18" charset="0"/>
            </a:endParaRPr>
          </a:p>
        </p:txBody>
      </p:sp>
      <p:pic>
        <p:nvPicPr>
          <p:cNvPr id="5" name="Ca Nha Thuong Nhau - Be Bao An (NhacPro.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17852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003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nh-nen-powerpoint-don-gian-dep-30_045407346.jpg"/>
          <p:cNvPicPr>
            <a:picLocks noChangeAspect="1"/>
          </p:cNvPicPr>
          <p:nvPr/>
        </p:nvPicPr>
        <p:blipFill>
          <a:blip r:embed="rId6" cstate="print"/>
          <a:stretch>
            <a:fillRect/>
          </a:stretch>
        </p:blipFill>
        <p:spPr>
          <a:xfrm>
            <a:off x="0" y="0"/>
            <a:ext cx="12192000" cy="6858000"/>
          </a:xfrm>
          <a:prstGeom prst="rect">
            <a:avLst/>
          </a:prstGeom>
        </p:spPr>
      </p:pic>
      <p:sp>
        <p:nvSpPr>
          <p:cNvPr id="3" name="Rectangle 2"/>
          <p:cNvSpPr/>
          <p:nvPr/>
        </p:nvSpPr>
        <p:spPr>
          <a:xfrm>
            <a:off x="2114863" y="315261"/>
            <a:ext cx="7962274" cy="1077218"/>
          </a:xfrm>
          <a:prstGeom prst="rect">
            <a:avLst/>
          </a:prstGeom>
        </p:spPr>
        <p:txBody>
          <a:bodyPr wrap="square">
            <a:spAutoFit/>
          </a:bodyPr>
          <a:lstStyle/>
          <a:p>
            <a:pPr algn="ctr"/>
            <a:r>
              <a:rPr lang="en-US" sz="3200" b="1"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3. KẾT THÚC</a:t>
            </a:r>
          </a:p>
          <a:p>
            <a:pPr algn="ctr"/>
            <a:r>
              <a:rPr lang="en-US" sz="3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Cô và trẻ cùng hát bài hát:”Finger family</a:t>
            </a:r>
            <a:r>
              <a:rPr lang="en-US" sz="32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endPar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4" name="NhaCuaToi-QuynhTrang-3676864_hq">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9338" y="1205459"/>
            <a:ext cx="609600" cy="609600"/>
          </a:xfrm>
          <a:prstGeom prst="rect">
            <a:avLst/>
          </a:prstGeom>
        </p:spPr>
      </p:pic>
      <p:pic>
        <p:nvPicPr>
          <p:cNvPr id="5" name="Finger Family Song - Children Song with Lyrics - Nursery Rhymes - Kids Academy">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1543986"/>
            <a:ext cx="12192000" cy="53140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TotalTime>
  <Words>232</Words>
  <Application>Microsoft Office PowerPoint</Application>
  <PresentationFormat>Custom</PresentationFormat>
  <Paragraphs>52</Paragraphs>
  <Slides>9</Slides>
  <Notes>0</Notes>
  <HiddenSlides>0</HiddenSlides>
  <MMClips>7</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huy_ctn</cp:lastModifiedBy>
  <cp:revision>59</cp:revision>
  <dcterms:created xsi:type="dcterms:W3CDTF">2019-05-08T01:52:26Z</dcterms:created>
  <dcterms:modified xsi:type="dcterms:W3CDTF">2020-10-29T07:52:35Z</dcterms:modified>
</cp:coreProperties>
</file>