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4660"/>
  </p:normalViewPr>
  <p:slideViewPr>
    <p:cSldViewPr>
      <p:cViewPr varScale="1">
        <p:scale>
          <a:sx n="75" d="100"/>
          <a:sy n="75" d="100"/>
        </p:scale>
        <p:origin x="41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6.pn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198669"/>
            <a:ext cx="6478386" cy="2673782"/>
          </a:xfrm>
        </p:spPr>
        <p:txBody>
          <a:bodyPr>
            <a:noAutofit/>
          </a:bodyPr>
          <a:lstStyle/>
          <a:p>
            <a:pPr lvl="4" algn="l"/>
            <a:r>
              <a:rPr lang="en-US" sz="2800" b="1" dirty="0" smtClean="0">
                <a:solidFill>
                  <a:srgbClr val="FF0000"/>
                </a:solidFill>
                <a:latin typeface="Times New Roman" pitchFamily="18" charset="0"/>
                <a:cs typeface="Times New Roman" pitchFamily="18" charset="0"/>
              </a:rPr>
              <a:t>PHÁT TRIỂN VẬN ĐỘNG</a:t>
            </a:r>
            <a:endParaRPr lang="en-US" sz="2800" b="1" dirty="0">
              <a:solidFill>
                <a:srgbClr val="FF0000"/>
              </a:solidFill>
              <a:latin typeface="Times New Roman" pitchFamily="18" charset="0"/>
              <a:cs typeface="Times New Roman" pitchFamily="18" charset="0"/>
            </a:endParaRPr>
          </a:p>
          <a:p>
            <a:pPr lvl="3" algn="l"/>
            <a:r>
              <a:rPr lang="vi-VN" sz="2400" b="1" dirty="0">
                <a:solidFill>
                  <a:schemeClr val="accent6">
                    <a:lumMod val="75000"/>
                  </a:schemeClr>
                </a:solidFill>
                <a:latin typeface="Times New Roman" pitchFamily="18" charset="0"/>
                <a:cs typeface="Times New Roman" pitchFamily="18" charset="0"/>
              </a:rPr>
              <a:t>ĐỀ TÀI: </a:t>
            </a:r>
            <a:r>
              <a:rPr lang="en-US" sz="2400" b="1" dirty="0" smtClean="0">
                <a:solidFill>
                  <a:schemeClr val="accent6">
                    <a:lumMod val="75000"/>
                  </a:schemeClr>
                </a:solidFill>
                <a:latin typeface="Times New Roman" pitchFamily="18" charset="0"/>
                <a:cs typeface="Times New Roman" pitchFamily="18" charset="0"/>
              </a:rPr>
              <a:t>BTPTC: </a:t>
            </a:r>
            <a:r>
              <a:rPr lang="en-US" sz="2400" b="1" dirty="0" err="1" smtClean="0">
                <a:solidFill>
                  <a:schemeClr val="accent6">
                    <a:lumMod val="75000"/>
                  </a:schemeClr>
                </a:solidFill>
                <a:latin typeface="Times New Roman" pitchFamily="18" charset="0"/>
                <a:cs typeface="Times New Roman" pitchFamily="18" charset="0"/>
              </a:rPr>
              <a:t>Giấu</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tay</a:t>
            </a:r>
            <a:endParaRPr lang="en-US" sz="2400" b="1" dirty="0">
              <a:solidFill>
                <a:schemeClr val="accent6">
                  <a:lumMod val="75000"/>
                </a:schemeClr>
              </a:solidFill>
              <a:latin typeface="Times New Roman" pitchFamily="18" charset="0"/>
              <a:cs typeface="Times New Roman" pitchFamily="18" charset="0"/>
            </a:endParaRPr>
          </a:p>
          <a:p>
            <a:pPr lvl="5" algn="l"/>
            <a:r>
              <a:rPr lang="en-US" sz="2400" b="1" dirty="0" smtClean="0">
                <a:solidFill>
                  <a:schemeClr val="accent6">
                    <a:lumMod val="75000"/>
                  </a:schemeClr>
                </a:solidFill>
                <a:latin typeface="Times New Roman" pitchFamily="18" charset="0"/>
                <a:cs typeface="Times New Roman" pitchFamily="18" charset="0"/>
              </a:rPr>
              <a:t>    VĐCB: </a:t>
            </a:r>
            <a:r>
              <a:rPr lang="en-US" sz="2400" b="1" dirty="0" err="1" smtClean="0">
                <a:solidFill>
                  <a:schemeClr val="accent6">
                    <a:lumMod val="75000"/>
                  </a:schemeClr>
                </a:solidFill>
                <a:latin typeface="Times New Roman" pitchFamily="18" charset="0"/>
                <a:cs typeface="Times New Roman" pitchFamily="18" charset="0"/>
              </a:rPr>
              <a:t>Đi</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theo</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hiệu</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lệnh</a:t>
            </a:r>
            <a:endParaRPr lang="en-US" sz="2400" b="1" dirty="0" smtClean="0">
              <a:solidFill>
                <a:schemeClr val="accent6">
                  <a:lumMod val="75000"/>
                </a:schemeClr>
              </a:solidFill>
              <a:latin typeface="Times New Roman" pitchFamily="18" charset="0"/>
              <a:cs typeface="Times New Roman" pitchFamily="18" charset="0"/>
            </a:endParaRPr>
          </a:p>
          <a:p>
            <a:pPr lvl="5" algn="l"/>
            <a:r>
              <a:rPr lang="en-US" sz="2400" b="1" dirty="0">
                <a:solidFill>
                  <a:schemeClr val="accent6">
                    <a:lumMod val="75000"/>
                  </a:schemeClr>
                </a:solidFill>
                <a:latin typeface="Times New Roman" pitchFamily="18" charset="0"/>
                <a:cs typeface="Times New Roman" pitchFamily="18" charset="0"/>
              </a:rPr>
              <a:t> </a:t>
            </a:r>
            <a:r>
              <a:rPr lang="en-US" sz="2400" b="1" dirty="0" smtClean="0">
                <a:solidFill>
                  <a:schemeClr val="accent6">
                    <a:lumMod val="75000"/>
                  </a:schemeClr>
                </a:solidFill>
                <a:latin typeface="Times New Roman" pitchFamily="18" charset="0"/>
                <a:cs typeface="Times New Roman" pitchFamily="18" charset="0"/>
              </a:rPr>
              <a:t>   TCVĐ: </a:t>
            </a:r>
            <a:r>
              <a:rPr lang="en-US" sz="2400" b="1" dirty="0" err="1" smtClean="0">
                <a:solidFill>
                  <a:schemeClr val="accent6">
                    <a:lumMod val="75000"/>
                  </a:schemeClr>
                </a:solidFill>
                <a:latin typeface="Times New Roman" pitchFamily="18" charset="0"/>
                <a:cs typeface="Times New Roman" pitchFamily="18" charset="0"/>
              </a:rPr>
              <a:t>Chơi</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với</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dải</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lụa</a:t>
            </a:r>
            <a:r>
              <a:rPr lang="en-US" sz="2400" b="1" dirty="0" smtClean="0">
                <a:solidFill>
                  <a:schemeClr val="accent6">
                    <a:lumMod val="75000"/>
                  </a:schemeClr>
                </a:solidFill>
                <a:latin typeface="Times New Roman" pitchFamily="18" charset="0"/>
                <a:cs typeface="Times New Roman" pitchFamily="18" charset="0"/>
              </a:rPr>
              <a:t>.</a:t>
            </a:r>
            <a:endParaRPr lang="en-US" sz="2400" b="1" dirty="0">
              <a:solidFill>
                <a:schemeClr val="accent6">
                  <a:lumMod val="75000"/>
                </a:schemeClr>
              </a:solidFill>
              <a:latin typeface="Times New Roman" pitchFamily="18" charset="0"/>
              <a:cs typeface="Times New Roman" pitchFamily="18" charset="0"/>
            </a:endParaRPr>
          </a:p>
          <a:p>
            <a:pPr lvl="3" algn="l"/>
            <a:r>
              <a:rPr lang="en-US" sz="2400" dirty="0" err="1" smtClean="0">
                <a:solidFill>
                  <a:srgbClr val="00B050"/>
                </a:solidFill>
                <a:latin typeface="Times New Roman" pitchFamily="18" charset="0"/>
                <a:cs typeface="Times New Roman" pitchFamily="18" charset="0"/>
              </a:rPr>
              <a:t>Lứa</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tuổi</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trẻ</a:t>
            </a:r>
            <a:r>
              <a:rPr lang="en-US" sz="2400" dirty="0" smtClean="0">
                <a:solidFill>
                  <a:srgbClr val="00B050"/>
                </a:solidFill>
                <a:latin typeface="Times New Roman" pitchFamily="18" charset="0"/>
                <a:cs typeface="Times New Roman" pitchFamily="18" charset="0"/>
              </a:rPr>
              <a:t> 24 – 36 </a:t>
            </a:r>
            <a:r>
              <a:rPr lang="en-US" sz="2400" dirty="0" err="1" smtClean="0">
                <a:solidFill>
                  <a:srgbClr val="00B050"/>
                </a:solidFill>
                <a:latin typeface="Times New Roman" pitchFamily="18" charset="0"/>
                <a:cs typeface="Times New Roman" pitchFamily="18" charset="0"/>
              </a:rPr>
              <a:t>tháng</a:t>
            </a:r>
            <a:r>
              <a:rPr lang="en-US" sz="2400" dirty="0" smtClean="0">
                <a:solidFill>
                  <a:srgbClr val="00B050"/>
                </a:solidFill>
                <a:latin typeface="Times New Roman" pitchFamily="18" charset="0"/>
                <a:cs typeface="Times New Roman" pitchFamily="18" charset="0"/>
              </a:rPr>
              <a:t>.</a:t>
            </a:r>
          </a:p>
          <a:p>
            <a:pPr lvl="3" algn="l"/>
            <a:r>
              <a:rPr lang="en-US" sz="2400" dirty="0" err="1" smtClean="0">
                <a:solidFill>
                  <a:srgbClr val="00B050"/>
                </a:solidFill>
                <a:latin typeface="Times New Roman" pitchFamily="18" charset="0"/>
                <a:cs typeface="Times New Roman" pitchFamily="18" charset="0"/>
              </a:rPr>
              <a:t>Người</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thực</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hiện</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Đào</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Thị</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Nga</a:t>
            </a:r>
            <a:r>
              <a:rPr lang="en-US" sz="2400" dirty="0" smtClean="0">
                <a:solidFill>
                  <a:srgbClr val="00B050"/>
                </a:solidFill>
                <a:latin typeface="Times New Roman" pitchFamily="18" charset="0"/>
                <a:cs typeface="Times New Roman" pitchFamily="18" charset="0"/>
              </a:rPr>
              <a:t> </a:t>
            </a:r>
            <a:r>
              <a:rPr lang="en-US" sz="2400" dirty="0" err="1" smtClean="0">
                <a:solidFill>
                  <a:srgbClr val="00B050"/>
                </a:solidFill>
                <a:latin typeface="Times New Roman" pitchFamily="18" charset="0"/>
                <a:cs typeface="Times New Roman" pitchFamily="18" charset="0"/>
              </a:rPr>
              <a:t>Linh</a:t>
            </a:r>
            <a:endParaRPr lang="en-US" sz="2400" dirty="0" smtClean="0">
              <a:solidFill>
                <a:srgbClr val="00B050"/>
              </a:solidFill>
              <a:latin typeface="Times New Roman" pitchFamily="18" charset="0"/>
              <a:cs typeface="Times New Roman" pitchFamily="18" charset="0"/>
            </a:endParaRPr>
          </a:p>
          <a:p>
            <a:pPr algn="l"/>
            <a:endParaRPr lang="vi-VN" sz="2400" dirty="0">
              <a:solidFill>
                <a:srgbClr val="00B050"/>
              </a:solidFill>
              <a:latin typeface="Times New Roman" pitchFamily="18" charset="0"/>
              <a:cs typeface="Times New Roman" pitchFamily="18" charset="0"/>
            </a:endParaRPr>
          </a:p>
          <a:p>
            <a:pPr algn="l"/>
            <a:endParaRPr lang="vi-VN" sz="2400" dirty="0">
              <a:latin typeface="Times New Roman" panose="02020603050405020304" pitchFamily="18" charset="0"/>
              <a:cs typeface="Times New Roman" panose="02020603050405020304" pitchFamily="18" charset="0"/>
            </a:endParaRPr>
          </a:p>
          <a:p>
            <a:pPr algn="l"/>
            <a:endParaRPr lang="en-US" sz="2400" dirty="0">
              <a:latin typeface="Times New Roman" panose="02020603050405020304" pitchFamily="18" charset="0"/>
              <a:cs typeface="Times New Roman" panose="02020603050405020304" pitchFamily="18" charset="0"/>
            </a:endParaRPr>
          </a:p>
          <a:p>
            <a:pPr algn="l"/>
            <a:endParaRPr lang="en-US" sz="2400" dirty="0" smtClean="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986617" y="5872451"/>
            <a:ext cx="6553200" cy="75088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100" dirty="0" smtClean="0"/>
          </a:p>
          <a:p>
            <a:endParaRPr lang="vi-VN" sz="1100" dirty="0" smtClean="0"/>
          </a:p>
          <a:p>
            <a:r>
              <a:rPr lang="vi-VN" sz="1800" b="1" dirty="0" smtClean="0">
                <a:solidFill>
                  <a:schemeClr val="tx1"/>
                </a:solidFill>
                <a:latin typeface="+mj-lt"/>
              </a:rPr>
              <a:t>NĂM HỌC : 20</a:t>
            </a:r>
            <a:r>
              <a:rPr lang="en-US" sz="1800" b="1" dirty="0" smtClean="0">
                <a:solidFill>
                  <a:schemeClr val="tx1"/>
                </a:solidFill>
                <a:latin typeface="+mj-lt"/>
              </a:rPr>
              <a:t>20</a:t>
            </a:r>
            <a:r>
              <a:rPr lang="vi-VN" sz="1800" b="1" dirty="0" smtClean="0">
                <a:solidFill>
                  <a:schemeClr val="tx1"/>
                </a:solidFill>
                <a:latin typeface="+mj-lt"/>
              </a:rPr>
              <a:t> - 20</a:t>
            </a:r>
            <a:r>
              <a:rPr lang="en-US" sz="1800" b="1" dirty="0" smtClean="0">
                <a:solidFill>
                  <a:schemeClr val="tx1"/>
                </a:solidFill>
                <a:latin typeface="+mj-lt"/>
              </a:rPr>
              <a:t>21</a:t>
            </a:r>
            <a:endParaRPr lang="en-US" sz="1800" b="1" dirty="0">
              <a:solidFill>
                <a:schemeClr val="tx1"/>
              </a:solidFill>
              <a:latin typeface="+mj-lt"/>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344834" y="1318348"/>
            <a:ext cx="1836766" cy="1469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09600" y="228601"/>
            <a:ext cx="8229600" cy="954107"/>
          </a:xfrm>
          <a:prstGeom prst="rect">
            <a:avLst/>
          </a:prstGeom>
        </p:spPr>
        <p:txBody>
          <a:bodyPr wrap="square">
            <a:spAutoFit/>
          </a:bodyPr>
          <a:lstStyle/>
          <a:p>
            <a:pPr algn="ctr"/>
            <a:r>
              <a:rPr lang="vi-VN" sz="2400" b="1" dirty="0">
                <a:solidFill>
                  <a:srgbClr val="3333FF"/>
                </a:solidFill>
                <a:latin typeface="+mj-lt"/>
              </a:rPr>
              <a:t>PHÒNG GIÁO DỤC VÀ ĐÀO TẠO QUẬN LONG </a:t>
            </a:r>
            <a:r>
              <a:rPr lang="vi-VN" sz="2400" b="1" dirty="0" smtClean="0">
                <a:solidFill>
                  <a:srgbClr val="3333FF"/>
                </a:solidFill>
                <a:latin typeface="+mj-lt"/>
              </a:rPr>
              <a:t>BIÊN</a:t>
            </a:r>
            <a:endParaRPr lang="en-US" sz="2400" b="1" dirty="0" smtClean="0">
              <a:solidFill>
                <a:srgbClr val="3333FF"/>
              </a:solidFill>
              <a:latin typeface="+mj-lt"/>
            </a:endParaRPr>
          </a:p>
          <a:p>
            <a:pPr algn="ctr"/>
            <a:r>
              <a:rPr lang="vi-VN" sz="3200" b="1" dirty="0" smtClean="0">
                <a:solidFill>
                  <a:srgbClr val="3333FF"/>
                </a:solidFill>
                <a:latin typeface="+mj-lt"/>
              </a:rPr>
              <a:t>Trường </a:t>
            </a:r>
            <a:r>
              <a:rPr lang="vi-VN" sz="3200" b="1" dirty="0">
                <a:solidFill>
                  <a:srgbClr val="3333FF"/>
                </a:solidFill>
                <a:latin typeface="+mj-lt"/>
              </a:rPr>
              <a:t>Mầm Non Gia Thượng</a:t>
            </a:r>
            <a:endParaRPr lang="en-US" sz="3200" dirty="0">
              <a:solidFill>
                <a:srgbClr val="3333FF"/>
              </a:solidFill>
              <a:latin typeface="+mj-lt"/>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133600"/>
            <a:ext cx="5562600" cy="1371600"/>
          </a:xfrm>
        </p:spPr>
        <p:txBody>
          <a:bodyPr/>
          <a:lstStyle/>
          <a:p>
            <a:pPr marL="0" indent="0">
              <a:buNone/>
            </a:pPr>
            <a:r>
              <a:rPr lang="en-US" sz="3600" b="1" dirty="0">
                <a:solidFill>
                  <a:srgbClr val="00B0F0"/>
                </a:solidFill>
                <a:latin typeface="Times New Roman" panose="02020603050405020304" pitchFamily="18" charset="0"/>
                <a:cs typeface="Times New Roman" panose="02020603050405020304" pitchFamily="18" charset="0"/>
              </a:rPr>
              <a:t>c, </a:t>
            </a:r>
            <a:r>
              <a:rPr lang="en-US" sz="3600" b="1" dirty="0" err="1">
                <a:solidFill>
                  <a:srgbClr val="00B0F0"/>
                </a:solidFill>
                <a:latin typeface="Times New Roman" panose="02020603050405020304" pitchFamily="18" charset="0"/>
                <a:cs typeface="Times New Roman" panose="02020603050405020304" pitchFamily="18" charset="0"/>
              </a:rPr>
              <a:t>Hồi</a:t>
            </a:r>
            <a:r>
              <a:rPr lang="en-US" sz="3600" b="1" dirty="0">
                <a:solidFill>
                  <a:srgbClr val="00B0F0"/>
                </a:solidFill>
                <a:latin typeface="Times New Roman" panose="02020603050405020304" pitchFamily="18" charset="0"/>
                <a:cs typeface="Times New Roman" panose="02020603050405020304" pitchFamily="18" charset="0"/>
              </a:rPr>
              <a:t> </a:t>
            </a:r>
            <a:r>
              <a:rPr lang="en-US" sz="3600" b="1" dirty="0" err="1">
                <a:solidFill>
                  <a:srgbClr val="00B0F0"/>
                </a:solidFill>
                <a:latin typeface="Times New Roman" panose="02020603050405020304" pitchFamily="18" charset="0"/>
                <a:cs typeface="Times New Roman" panose="02020603050405020304" pitchFamily="18" charset="0"/>
              </a:rPr>
              <a:t>tĩnh</a:t>
            </a:r>
            <a:r>
              <a:rPr lang="en-US" sz="3600" b="1" dirty="0">
                <a:solidFill>
                  <a:srgbClr val="00B0F0"/>
                </a:solidFill>
                <a:latin typeface="Times New Roman" panose="02020603050405020304" pitchFamily="18" charset="0"/>
                <a:cs typeface="Times New Roman" panose="02020603050405020304" pitchFamily="18" charset="0"/>
              </a:rPr>
              <a:t>: </a:t>
            </a:r>
            <a:endParaRPr lang="en-US" sz="3600"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sz="2800" dirty="0" smtClean="0">
                <a:latin typeface="Times New Roman" panose="02020603050405020304" pitchFamily="18" charset="0"/>
                <a:cs typeface="Times New Roman" panose="02020603050405020304" pitchFamily="18" charset="0"/>
              </a:rPr>
              <a:t>- Cho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endParaRPr lang="en-US" sz="2800" dirty="0">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77200" y="5867400"/>
            <a:ext cx="609600" cy="6096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sz="6000" dirty="0">
                <a:solidFill>
                  <a:srgbClr val="FFC000"/>
                </a:solidFill>
                <a:latin typeface="Times New Roman" panose="02020603050405020304" pitchFamily="18" charset="0"/>
                <a:cs typeface="Times New Roman" panose="02020603050405020304" pitchFamily="18" charset="0"/>
              </a:rPr>
              <a:t>3. </a:t>
            </a:r>
            <a:r>
              <a:rPr lang="en-US" sz="6000" dirty="0" err="1">
                <a:solidFill>
                  <a:srgbClr val="FFC000"/>
                </a:solidFill>
                <a:latin typeface="Times New Roman" panose="02020603050405020304" pitchFamily="18" charset="0"/>
                <a:cs typeface="Times New Roman" panose="02020603050405020304" pitchFamily="18" charset="0"/>
              </a:rPr>
              <a:t>Kết</a:t>
            </a:r>
            <a:r>
              <a:rPr lang="en-US" sz="6000" dirty="0">
                <a:solidFill>
                  <a:srgbClr val="FFC000"/>
                </a:solidFill>
                <a:latin typeface="Times New Roman" panose="02020603050405020304" pitchFamily="18" charset="0"/>
                <a:cs typeface="Times New Roman" panose="02020603050405020304" pitchFamily="18" charset="0"/>
              </a:rPr>
              <a:t> </a:t>
            </a:r>
            <a:r>
              <a:rPr lang="en-US" sz="6000" dirty="0" err="1">
                <a:solidFill>
                  <a:srgbClr val="FFC000"/>
                </a:solidFill>
                <a:latin typeface="Times New Roman" panose="02020603050405020304" pitchFamily="18" charset="0"/>
                <a:cs typeface="Times New Roman" panose="02020603050405020304" pitchFamily="18" charset="0"/>
              </a:rPr>
              <a:t>thúc</a:t>
            </a:r>
            <a:r>
              <a:rPr lang="en-US" sz="6000" dirty="0" smtClean="0">
                <a:solidFill>
                  <a:srgbClr val="FFC000"/>
                </a:solidFill>
                <a:latin typeface="Times New Roman" panose="02020603050405020304" pitchFamily="18" charset="0"/>
                <a:cs typeface="Times New Roman" panose="02020603050405020304" pitchFamily="18" charset="0"/>
              </a:rPr>
              <a:t>:</a:t>
            </a:r>
            <a:endParaRPr lang="en-US" sz="6000" dirty="0">
              <a:solidFill>
                <a:srgbClr val="FFC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524000" y="2438400"/>
            <a:ext cx="6400800" cy="1752600"/>
          </a:xfrm>
        </p:spPr>
        <p:txBody>
          <a:bodyPr/>
          <a:lstStyle/>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Cô</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nhận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xét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học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động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khen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ngợi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trẻ</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smtClean="0">
                <a:solidFill>
                  <a:srgbClr val="0000FF"/>
                </a:solidFill>
              </a:rPr>
              <a:t>I</a:t>
            </a:r>
            <a:r>
              <a:rPr lang="en-US" b="1" dirty="0" smtClean="0">
                <a:solidFill>
                  <a:srgbClr val="0000FF"/>
                </a:solidFill>
              </a:rPr>
              <a:t>.</a:t>
            </a:r>
            <a:r>
              <a:rPr lang="vi-VN" b="1" dirty="0" smtClean="0">
                <a:solidFill>
                  <a:srgbClr val="0000FF"/>
                </a:solidFill>
              </a:rPr>
              <a:t> </a:t>
            </a:r>
            <a:r>
              <a:rPr lang="vi-VN" b="1" dirty="0">
                <a:solidFill>
                  <a:srgbClr val="0000FF"/>
                </a:solidFill>
              </a:rPr>
              <a:t>MỤC ĐÍCH </a:t>
            </a:r>
            <a:r>
              <a:rPr lang="en-US" b="1" dirty="0" smtClean="0">
                <a:solidFill>
                  <a:srgbClr val="0000FF"/>
                </a:solidFill>
              </a:rPr>
              <a:t>- </a:t>
            </a:r>
            <a:r>
              <a:rPr lang="vi-VN" b="1" dirty="0" smtClean="0">
                <a:solidFill>
                  <a:srgbClr val="0000FF"/>
                </a:solidFill>
              </a:rPr>
              <a:t>YÊU CẦU</a:t>
            </a:r>
            <a:r>
              <a:rPr lang="en-US" b="1" dirty="0" smtClean="0">
                <a:solidFill>
                  <a:srgbClr val="0000FF"/>
                </a:solidFill>
              </a:rPr>
              <a:t>:</a:t>
            </a:r>
            <a:endParaRPr lang="en-US" dirty="0"/>
          </a:p>
        </p:txBody>
      </p:sp>
      <p:sp>
        <p:nvSpPr>
          <p:cNvPr id="3" name="Content Placeholder 2"/>
          <p:cNvSpPr>
            <a:spLocks noGrp="1"/>
          </p:cNvSpPr>
          <p:nvPr>
            <p:ph idx="1"/>
          </p:nvPr>
        </p:nvSpPr>
        <p:spPr>
          <a:xfrm>
            <a:off x="457200" y="990600"/>
            <a:ext cx="8229600" cy="4525963"/>
          </a:xfrm>
        </p:spPr>
        <p:txBody>
          <a:bodyPr>
            <a:noAutofit/>
          </a:bodyPr>
          <a:lstStyle/>
          <a:p>
            <a:pPr marL="0" indent="0">
              <a:buNone/>
            </a:pPr>
            <a:endParaRPr lang="en-US" sz="2400" b="1" dirty="0" smtClean="0">
              <a:latin typeface="Times New Roman" pitchFamily="18" charset="0"/>
              <a:cs typeface="Times New Roman" pitchFamily="18" charset="0"/>
            </a:endParaRPr>
          </a:p>
          <a:p>
            <a:pPr marL="400050" lvl="1" indent="0">
              <a:buNone/>
            </a:pPr>
            <a:r>
              <a:rPr lang="en-US" sz="2400" b="1" dirty="0" smtClean="0">
                <a:solidFill>
                  <a:srgbClr val="FF0000"/>
                </a:solidFill>
                <a:latin typeface="Times New Roman" panose="02020603050405020304" pitchFamily="18" charset="0"/>
                <a:cs typeface="Times New Roman" panose="02020603050405020304" pitchFamily="18" charset="0"/>
              </a:rPr>
              <a:t>1. </a:t>
            </a:r>
            <a:r>
              <a:rPr lang="en-US" sz="2400" b="1" dirty="0" err="1">
                <a:solidFill>
                  <a:srgbClr val="FF0000"/>
                </a:solidFill>
                <a:latin typeface="Times New Roman" panose="02020603050405020304" pitchFamily="18" charset="0"/>
                <a:cs typeface="Times New Roman" panose="02020603050405020304" pitchFamily="18" charset="0"/>
              </a:rPr>
              <a:t>Kiến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thức</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anose="02020603050405020304" pitchFamily="18" charset="0"/>
              <a:cs typeface="Times New Roman" panose="02020603050405020304" pitchFamily="18" charset="0"/>
            </a:endParaRPr>
          </a:p>
          <a:p>
            <a:pPr marL="0" indent="0">
              <a:buNone/>
            </a:pPr>
            <a:r>
              <a:rPr lang="vi-VN" sz="2200" dirty="0" smtClean="0">
                <a:latin typeface="Times New Roman" panose="02020603050405020304" pitchFamily="18" charset="0"/>
                <a:cs typeface="Times New Roman" panose="02020603050405020304" pitchFamily="18" charset="0"/>
              </a:rPr>
              <a:t>-</a:t>
            </a:r>
            <a:r>
              <a:rPr lang="en-US" sz="2200" dirty="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Trẻ </a:t>
            </a:r>
            <a:r>
              <a:rPr lang="vi-VN" sz="2200" dirty="0">
                <a:latin typeface="Times New Roman" panose="02020603050405020304" pitchFamily="18" charset="0"/>
                <a:cs typeface="Times New Roman" panose="02020603050405020304" pitchFamily="18" charset="0"/>
              </a:rPr>
              <a:t>nhớ tên BTPTC, tên VĐCB, tên trò chơi</a:t>
            </a:r>
            <a:r>
              <a:rPr lang="vi-VN" sz="2200" dirty="0" smtClean="0">
                <a:latin typeface="Times New Roman" panose="02020603050405020304" pitchFamily="18" charset="0"/>
                <a:cs typeface="Times New Roman" panose="02020603050405020304" pitchFamily="18" charset="0"/>
              </a:rPr>
              <a:t>.</a:t>
            </a:r>
          </a:p>
          <a:p>
            <a:pPr marL="0" indent="0">
              <a:buNone/>
            </a:pPr>
            <a:r>
              <a:rPr lang="en-US" sz="2200" dirty="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Biết </a:t>
            </a:r>
            <a:r>
              <a:rPr lang="vi-VN" sz="2200" dirty="0">
                <a:latin typeface="Times New Roman" panose="02020603050405020304" pitchFamily="18" charset="0"/>
                <a:cs typeface="Times New Roman" panose="02020603050405020304" pitchFamily="18" charset="0"/>
              </a:rPr>
              <a:t>cách thực hiện các vận động</a:t>
            </a:r>
            <a:r>
              <a:rPr lang="vi-VN" sz="2200" dirty="0" smtClean="0">
                <a:latin typeface="Times New Roman" panose="02020603050405020304" pitchFamily="18" charset="0"/>
                <a:cs typeface="Times New Roman" panose="02020603050405020304" pitchFamily="18" charset="0"/>
              </a:rPr>
              <a:t>.</a:t>
            </a:r>
            <a:endParaRPr lang="en-US" sz="2200" dirty="0" smtClean="0">
              <a:latin typeface="Times New Roman" panose="02020603050405020304" pitchFamily="18" charset="0"/>
              <a:cs typeface="Times New Roman" panose="02020603050405020304" pitchFamily="18" charset="0"/>
            </a:endParaRPr>
          </a:p>
          <a:p>
            <a:pPr marL="0" indent="0">
              <a:buNone/>
            </a:pPr>
            <a:r>
              <a:rPr lang="en-US" sz="2200" dirty="0" smtClean="0">
                <a:latin typeface="Times New Roman" panose="02020603050405020304" pitchFamily="18" charset="0"/>
                <a:cs typeface="Times New Roman" panose="02020603050405020304" pitchFamily="18" charset="0"/>
              </a:rPr>
              <a:t>- T</a:t>
            </a:r>
            <a:r>
              <a:rPr lang="vi-VN" sz="2200" dirty="0" smtClean="0">
                <a:latin typeface="Times New Roman" panose="02020603050405020304" pitchFamily="18" charset="0"/>
                <a:cs typeface="Times New Roman" panose="02020603050405020304" pitchFamily="18" charset="0"/>
              </a:rPr>
              <a:t>rẻ</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biết</a:t>
            </a:r>
            <a:r>
              <a:rPr lang="vi-VN" sz="2200" dirty="0" smtClean="0">
                <a:latin typeface="Times New Roman" panose="02020603050405020304" pitchFamily="18" charset="0"/>
                <a:cs typeface="Times New Roman" panose="02020603050405020304" pitchFamily="18" charset="0"/>
              </a:rPr>
              <a:t> </a:t>
            </a:r>
            <a:r>
              <a:rPr lang="vi-VN" sz="2200" dirty="0">
                <a:latin typeface="Times New Roman" panose="02020603050405020304" pitchFamily="18" charset="0"/>
                <a:cs typeface="Times New Roman" panose="02020603050405020304" pitchFamily="18" charset="0"/>
              </a:rPr>
              <a:t>đi theo hiệu lệnh của cô, khi thực hiện trẻ biết chú ý lắng nghe hiệu lệnh của cô</a:t>
            </a:r>
            <a:endParaRPr lang="en-US" sz="2200" dirty="0">
              <a:latin typeface="Times New Roman" panose="02020603050405020304" pitchFamily="18" charset="0"/>
              <a:cs typeface="Times New Roman" panose="02020603050405020304" pitchFamily="18" charset="0"/>
            </a:endParaRPr>
          </a:p>
          <a:p>
            <a:pPr marL="400050" lvl="1" indent="0">
              <a:buNone/>
            </a:pPr>
            <a:r>
              <a:rPr lang="en-US" sz="2400" b="1" dirty="0" smtClean="0">
                <a:solidFill>
                  <a:srgbClr val="00B0F0"/>
                </a:solidFill>
                <a:latin typeface="Times New Roman" panose="02020603050405020304" pitchFamily="18" charset="0"/>
                <a:cs typeface="Times New Roman" panose="02020603050405020304" pitchFamily="18" charset="0"/>
              </a:rPr>
              <a:t>2. </a:t>
            </a:r>
            <a:r>
              <a:rPr lang="en-US" sz="2400" b="1" dirty="0">
                <a:solidFill>
                  <a:srgbClr val="00B0F0"/>
                </a:solidFill>
                <a:latin typeface="Times New Roman" panose="02020603050405020304" pitchFamily="18" charset="0"/>
                <a:cs typeface="Times New Roman" panose="02020603050405020304" pitchFamily="18" charset="0"/>
              </a:rPr>
              <a:t>Kỹ năng: </a:t>
            </a:r>
          </a:p>
          <a:p>
            <a:pPr marL="0" indent="0">
              <a:buNone/>
            </a:pPr>
            <a:r>
              <a:rPr lang="vi-VN" sz="2200" dirty="0">
                <a:latin typeface="Times New Roman" panose="02020603050405020304" pitchFamily="18" charset="0"/>
                <a:cs typeface="Times New Roman" panose="02020603050405020304" pitchFamily="18" charset="0"/>
              </a:rPr>
              <a:t>- Rèn kỹ </a:t>
            </a:r>
            <a:r>
              <a:rPr lang="vi-VN" sz="2200" dirty="0" smtClean="0">
                <a:latin typeface="Times New Roman" panose="02020603050405020304" pitchFamily="18" charset="0"/>
                <a:cs typeface="Times New Roman" panose="02020603050405020304" pitchFamily="18" charset="0"/>
              </a:rPr>
              <a:t>năng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nhanh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nhẹn</a:t>
            </a:r>
            <a:r>
              <a:rPr lang="en-US" sz="2200" dirty="0" smtClean="0">
                <a:latin typeface="Times New Roman" panose="02020603050405020304" pitchFamily="18" charset="0"/>
                <a:cs typeface="Times New Roman" panose="02020603050405020304" pitchFamily="18" charset="0"/>
              </a:rPr>
              <a:t>,</a:t>
            </a:r>
            <a:r>
              <a:rPr lang="vi-VN"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chú</a:t>
            </a:r>
            <a:r>
              <a:rPr lang="en-US" sz="2200" dirty="0" smtClean="0">
                <a:latin typeface="Times New Roman" panose="02020603050405020304" pitchFamily="18" charset="0"/>
                <a:cs typeface="Times New Roman" panose="02020603050405020304" pitchFamily="18" charset="0"/>
              </a:rPr>
              <a:t> ý, </a:t>
            </a:r>
            <a:r>
              <a:rPr lang="en-US" sz="2200" dirty="0" err="1" smtClean="0">
                <a:latin typeface="Times New Roman" panose="02020603050405020304" pitchFamily="18" charset="0"/>
                <a:cs typeface="Times New Roman" panose="02020603050405020304" pitchFamily="18" charset="0"/>
              </a:rPr>
              <a:t>tập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trung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theo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hiệu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lệnh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của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cô</a:t>
            </a:r>
            <a:r>
              <a:rPr lang="en-US" sz="2200" dirty="0" smtClean="0">
                <a:latin typeface="Times New Roman" panose="02020603050405020304" pitchFamily="18" charset="0"/>
                <a:cs typeface="Times New Roman" panose="02020603050405020304" pitchFamily="18" charset="0"/>
              </a:rPr>
              <a:t>.</a:t>
            </a:r>
            <a:endParaRPr lang="vi-VN" sz="2200" dirty="0">
              <a:latin typeface="Times New Roman" panose="02020603050405020304" pitchFamily="18" charset="0"/>
              <a:cs typeface="Times New Roman" panose="02020603050405020304" pitchFamily="18" charset="0"/>
            </a:endParaRPr>
          </a:p>
          <a:p>
            <a:pPr marL="0" indent="0">
              <a:buNone/>
            </a:pPr>
            <a:r>
              <a:rPr lang="en-US" sz="2200" dirty="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Biết </a:t>
            </a:r>
            <a:r>
              <a:rPr lang="vi-VN" sz="2200" dirty="0">
                <a:latin typeface="Times New Roman" panose="02020603050405020304" pitchFamily="18" charset="0"/>
                <a:cs typeface="Times New Roman" panose="02020603050405020304" pitchFamily="18" charset="0"/>
              </a:rPr>
              <a:t>chơi trò </a:t>
            </a:r>
            <a:r>
              <a:rPr lang="vi-VN" sz="2200" dirty="0" smtClean="0">
                <a:latin typeface="Times New Roman" panose="02020603050405020304" pitchFamily="18" charset="0"/>
                <a:cs typeface="Times New Roman" panose="02020603050405020304" pitchFamily="18" charset="0"/>
              </a:rPr>
              <a:t>chơi</a:t>
            </a:r>
            <a:r>
              <a:rPr lang="en-US" sz="2200" dirty="0" smtClean="0">
                <a:latin typeface="Times New Roman" panose="02020603050405020304" pitchFamily="18" charset="0"/>
                <a:cs typeface="Times New Roman" panose="02020603050405020304" pitchFamily="18" charset="0"/>
              </a:rPr>
              <a:t>.</a:t>
            </a:r>
          </a:p>
          <a:p>
            <a:pPr marL="400050" lvl="1" indent="0">
              <a:buNone/>
            </a:pPr>
            <a:r>
              <a:rPr lang="pt-BR" sz="2400" b="1" dirty="0" smtClean="0">
                <a:solidFill>
                  <a:srgbClr val="7030A0"/>
                </a:solidFill>
                <a:latin typeface="Times New Roman" panose="02020603050405020304" pitchFamily="18" charset="0"/>
                <a:cs typeface="Times New Roman" panose="02020603050405020304" pitchFamily="18" charset="0"/>
              </a:rPr>
              <a:t>3. Thái </a:t>
            </a:r>
            <a:r>
              <a:rPr lang="pt-BR" sz="2400" b="1" dirty="0">
                <a:solidFill>
                  <a:srgbClr val="7030A0"/>
                </a:solidFill>
                <a:latin typeface="Times New Roman" panose="02020603050405020304" pitchFamily="18" charset="0"/>
                <a:cs typeface="Times New Roman" panose="02020603050405020304" pitchFamily="18" charset="0"/>
              </a:rPr>
              <a:t>độ</a:t>
            </a:r>
            <a:r>
              <a:rPr lang="pt-BR" sz="2400" dirty="0">
                <a:solidFill>
                  <a:srgbClr val="7030A0"/>
                </a:solidFill>
                <a:latin typeface="Times New Roman" panose="02020603050405020304" pitchFamily="18" charset="0"/>
                <a:cs typeface="Times New Roman" panose="02020603050405020304" pitchFamily="18" charset="0"/>
              </a:rPr>
              <a:t>: </a:t>
            </a:r>
            <a:endParaRPr lang="en-US" sz="2400" dirty="0">
              <a:solidFill>
                <a:srgbClr val="7030A0"/>
              </a:solidFill>
              <a:latin typeface="Times New Roman" panose="02020603050405020304" pitchFamily="18" charset="0"/>
              <a:cs typeface="Times New Roman" panose="02020603050405020304" pitchFamily="18" charset="0"/>
            </a:endParaRPr>
          </a:p>
          <a:p>
            <a:pPr marL="0" indent="0">
              <a:buNone/>
            </a:pPr>
            <a:r>
              <a:rPr lang="pt-BR" sz="2200" dirty="0" smtClean="0">
                <a:latin typeface="Times New Roman" panose="02020603050405020304" pitchFamily="18" charset="0"/>
                <a:cs typeface="Times New Roman" panose="02020603050405020304" pitchFamily="18" charset="0"/>
              </a:rPr>
              <a:t>- Trẻ </a:t>
            </a:r>
            <a:r>
              <a:rPr lang="pt-BR" sz="2200" dirty="0">
                <a:latin typeface="Times New Roman" panose="02020603050405020304" pitchFamily="18" charset="0"/>
                <a:cs typeface="Times New Roman" panose="02020603050405020304" pitchFamily="18" charset="0"/>
              </a:rPr>
              <a:t>ngoan, không xô đẩy bạn</a:t>
            </a:r>
            <a:r>
              <a:rPr lang="pt-BR" sz="2200" dirty="0" smtClean="0">
                <a:latin typeface="Times New Roman" panose="02020603050405020304" pitchFamily="18" charset="0"/>
                <a:cs typeface="Times New Roman" panose="02020603050405020304" pitchFamily="18" charset="0"/>
              </a:rPr>
              <a:t>.</a:t>
            </a:r>
            <a:endParaRPr lang="pt-BR" sz="2200" dirty="0">
              <a:latin typeface="Times New Roman" panose="02020603050405020304" pitchFamily="18" charset="0"/>
              <a:cs typeface="Times New Roman" panose="02020603050405020304" pitchFamily="18" charset="0"/>
            </a:endParaRPr>
          </a:p>
          <a:p>
            <a:pPr marL="0" indent="0">
              <a:buNone/>
            </a:pPr>
            <a:r>
              <a:rPr lang="pt-BR" sz="2200" dirty="0" smtClean="0">
                <a:latin typeface="Times New Roman" panose="02020603050405020304" pitchFamily="18" charset="0"/>
                <a:cs typeface="Times New Roman" panose="02020603050405020304" pitchFamily="18" charset="0"/>
              </a:rPr>
              <a:t>- Hứng </a:t>
            </a:r>
            <a:r>
              <a:rPr lang="pt-BR" sz="2200" dirty="0">
                <a:latin typeface="Times New Roman" panose="02020603050405020304" pitchFamily="18" charset="0"/>
                <a:cs typeface="Times New Roman" panose="02020603050405020304" pitchFamily="18" charset="0"/>
              </a:rPr>
              <a:t>thú tham </a:t>
            </a:r>
            <a:r>
              <a:rPr lang="pt-BR" sz="2200" dirty="0" smtClean="0">
                <a:latin typeface="Times New Roman" panose="02020603050405020304" pitchFamily="18" charset="0"/>
                <a:cs typeface="Times New Roman" panose="02020603050405020304" pitchFamily="18" charset="0"/>
              </a:rPr>
              <a:t>gia </a:t>
            </a:r>
            <a:r>
              <a:rPr lang="pt-BR" sz="2200" dirty="0">
                <a:latin typeface="Times New Roman" panose="02020603050405020304" pitchFamily="18" charset="0"/>
                <a:cs typeface="Times New Roman" panose="02020603050405020304" pitchFamily="18" charset="0"/>
              </a:rPr>
              <a:t>vào hoạt động</a:t>
            </a:r>
            <a:r>
              <a:rPr lang="pt-BR" sz="22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solidFill>
                  <a:srgbClr val="3333FF"/>
                </a:solidFill>
              </a:rPr>
              <a:t>II: CHUẨN BỊ</a:t>
            </a:r>
            <a:endParaRPr lang="en-US"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228600" y="1630242"/>
            <a:ext cx="8686800" cy="3539430"/>
          </a:xfrm>
          <a:prstGeom prst="rect">
            <a:avLst/>
          </a:prstGeom>
        </p:spPr>
        <p:txBody>
          <a:bodyPr wrap="square">
            <a:spAutoFit/>
          </a:bodyPr>
          <a:lstStyle/>
          <a:p>
            <a:r>
              <a:rPr lang="en-US" sz="2800" b="1" dirty="0" smtClean="0">
                <a:latin typeface="Times New Roman" pitchFamily="18" charset="0"/>
                <a:cs typeface="Times New Roman" pitchFamily="18" charset="0"/>
              </a:rPr>
              <a:t>1.</a:t>
            </a:r>
            <a:r>
              <a:rPr lang="vi-VN" sz="2800" b="1" dirty="0" smtClean="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cô</a:t>
            </a:r>
            <a:r>
              <a:rPr lang="vi-VN" sz="2800" b="1" dirty="0" smtClean="0">
                <a:latin typeface="Times New Roman" pitchFamily="18" charset="0"/>
                <a:cs typeface="Times New Roman" pitchFamily="18" charset="0"/>
              </a:rPr>
              <a:t>:</a:t>
            </a:r>
            <a:endParaRPr lang="vi-VN" sz="2800" b="1" dirty="0">
              <a:latin typeface="Times New Roman" pitchFamily="18" charset="0"/>
              <a:cs typeface="Times New Roman" pitchFamily="18" charset="0"/>
            </a:endParaRPr>
          </a:p>
          <a:p>
            <a:r>
              <a:rPr lang="vi-VN" sz="2800" dirty="0">
                <a:latin typeface="Times New Roman" pitchFamily="18" charset="0"/>
                <a:cs typeface="Times New Roman" pitchFamily="18" charset="0"/>
              </a:rPr>
              <a:t>- Nhạc tập thể dục cho trẻ (không lời</a:t>
            </a:r>
            <a:r>
              <a:rPr lang="vi-VN" sz="2800" dirty="0" smtClean="0">
                <a:latin typeface="Times New Roman" pitchFamily="18" charset="0"/>
                <a:cs typeface="Times New Roman" pitchFamily="18" charset="0"/>
              </a:rPr>
              <a:t>)</a:t>
            </a:r>
            <a:endParaRPr lang="vi-VN" sz="2800" dirty="0">
              <a:latin typeface="Times New Roman" pitchFamily="18" charset="0"/>
              <a:cs typeface="Times New Roman" pitchFamily="18" charset="0"/>
            </a:endParaRPr>
          </a:p>
          <a:p>
            <a:r>
              <a:rPr lang="vi-VN" sz="2800" dirty="0">
                <a:latin typeface="Times New Roman" pitchFamily="18" charset="0"/>
                <a:cs typeface="Times New Roman" pitchFamily="18" charset="0"/>
              </a:rPr>
              <a:t>- Trang phục gọn </a:t>
            </a:r>
            <a:r>
              <a:rPr lang="vi-VN" sz="2800" dirty="0" smtClean="0">
                <a:latin typeface="Times New Roman" pitchFamily="18" charset="0"/>
                <a:cs typeface="Times New Roman" pitchFamily="18" charset="0"/>
              </a:rPr>
              <a:t>gàng</a:t>
            </a:r>
            <a:endParaRPr lang="vi-VN" sz="2800" dirty="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lắc</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xắc </a:t>
            </a:r>
            <a:r>
              <a:rPr lang="vi-VN" sz="2800" dirty="0" smtClean="0">
                <a:latin typeface="Times New Roman" pitchFamily="18" charset="0"/>
                <a:cs typeface="Times New Roman" pitchFamily="18" charset="0"/>
              </a:rPr>
              <a:t>xô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vi-V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tử</a:t>
            </a:r>
            <a:r>
              <a:rPr lang="en-US" sz="2800" dirty="0" smtClean="0">
                <a:latin typeface="Times New Roman" pitchFamily="18" charset="0"/>
                <a:cs typeface="Times New Roman" pitchFamily="18" charset="0"/>
              </a:rPr>
              <a:t>.</a:t>
            </a:r>
            <a:endParaRPr lang="vi-VN" sz="2800" dirty="0">
              <a:latin typeface="Times New Roman" pitchFamily="18" charset="0"/>
              <a:cs typeface="Times New Roman" pitchFamily="18" charset="0"/>
            </a:endParaRPr>
          </a:p>
          <a:p>
            <a:r>
              <a:rPr lang="en-US" sz="2800" b="1" dirty="0" smtClean="0">
                <a:latin typeface="Times New Roman" pitchFamily="18" charset="0"/>
                <a:cs typeface="Times New Roman" pitchFamily="18" charset="0"/>
              </a:rPr>
              <a:t>2.</a:t>
            </a:r>
            <a:r>
              <a:rPr lang="vi-VN" sz="2800" b="1" dirty="0" smtClean="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trẻ</a:t>
            </a:r>
            <a:r>
              <a:rPr lang="vi-VN" sz="2800" b="1" dirty="0" smtClean="0">
                <a:latin typeface="Times New Roman" pitchFamily="18" charset="0"/>
                <a:cs typeface="Times New Roman" pitchFamily="18" charset="0"/>
              </a:rPr>
              <a:t>:</a:t>
            </a:r>
            <a:endParaRPr lang="vi-VN" sz="2800" b="1" dirty="0">
              <a:latin typeface="Times New Roman" pitchFamily="18" charset="0"/>
              <a:cs typeface="Times New Roman" pitchFamily="18" charset="0"/>
            </a:endParaRPr>
          </a:p>
          <a:p>
            <a:r>
              <a:rPr lang="vi-VN" sz="2800" dirty="0">
                <a:latin typeface="Times New Roman" pitchFamily="18" charset="0"/>
                <a:cs typeface="Times New Roman" pitchFamily="18" charset="0"/>
              </a:rPr>
              <a:t>- Trang phục gọn gàng.</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6">
                                            <p:txEl>
                                              <p:pRg st="1" end="1"/>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6">
                                            <p:txEl>
                                              <p:pRg st="2" end="2"/>
                                            </p:txEl>
                                          </p:spTgt>
                                        </p:tgtEl>
                                      </p:cBhvr>
                                    </p:animEffect>
                                  </p:childTnLst>
                                </p:cTn>
                              </p:par>
                              <p:par>
                                <p:cTn id="31" presetID="31"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p:cTn id="33"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6" dur="1000"/>
                                        <p:tgtEl>
                                          <p:spTgt spid="6">
                                            <p:txEl>
                                              <p:pRg st="3" end="3"/>
                                            </p:txEl>
                                          </p:spTgt>
                                        </p:tgtEl>
                                      </p:cBhvr>
                                    </p:animEffect>
                                  </p:childTnLst>
                                </p:cTn>
                              </p:par>
                              <p:par>
                                <p:cTn id="37" presetID="31" presetClass="entr" presetSubtype="0" fill="hold" nodeType="with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par>
                                <p:cTn id="43" presetID="31" presetClass="entr" presetSubtype="0" fill="hold" nodeType="with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p:cTn id="4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5" end="5"/>
                                            </p:txEl>
                                          </p:spTgt>
                                        </p:tgtEl>
                                      </p:cBhvr>
                                    </p:animEffect>
                                  </p:childTnLst>
                                </p:cTn>
                              </p:par>
                              <p:par>
                                <p:cTn id="49" presetID="31" presetClass="entr" presetSubtype="0" fill="hold" nodeType="with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 calcmode="lin" valueType="num">
                                      <p:cBhvr>
                                        <p:cTn id="51"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2"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3"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4" dur="1000"/>
                                        <p:tgtEl>
                                          <p:spTgt spid="6">
                                            <p:txEl>
                                              <p:pRg st="6" end="6"/>
                                            </p:txEl>
                                          </p:spTgt>
                                        </p:tgtEl>
                                      </p:cBhvr>
                                    </p:animEffect>
                                  </p:childTnLst>
                                </p:cTn>
                              </p:par>
                              <p:par>
                                <p:cTn id="55" presetID="31" presetClass="entr" presetSubtype="0" fill="hold" nodeType="with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 calcmode="lin" valueType="num">
                                      <p:cBhvr>
                                        <p:cTn id="57"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58"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59"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60" dur="1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06600" y="914400"/>
            <a:ext cx="6400800" cy="1143000"/>
          </a:xfrm>
        </p:spPr>
        <p:txBody>
          <a:bodyPr/>
          <a:lstStyle/>
          <a:p>
            <a:r>
              <a:rPr lang="vi-VN" dirty="0">
                <a:solidFill>
                  <a:srgbClr val="FF0000"/>
                </a:solidFill>
              </a:rPr>
              <a:t>III: CÁCH TIẾN </a:t>
            </a:r>
            <a:r>
              <a:rPr lang="vi-VN" dirty="0" smtClean="0">
                <a:solidFill>
                  <a:srgbClr val="FF0000"/>
                </a:solidFill>
              </a:rPr>
              <a:t>HÀNH</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981200" y="2057400"/>
            <a:ext cx="6705600" cy="2819400"/>
          </a:xfrm>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3600" b="1" dirty="0" smtClean="0">
                <a:solidFill>
                  <a:srgbClr val="7030A0"/>
                </a:solidFill>
                <a:latin typeface="Times New Roman" pitchFamily="18" charset="0"/>
                <a:cs typeface="Times New Roman" pitchFamily="18" charset="0"/>
              </a:rPr>
              <a:t>1</a:t>
            </a:r>
            <a:r>
              <a:rPr lang="en-US" sz="3600" b="1" dirty="0">
                <a:solidFill>
                  <a:srgbClr val="7030A0"/>
                </a:solidFill>
                <a:latin typeface="Times New Roman" pitchFamily="18" charset="0"/>
                <a:cs typeface="Times New Roman" pitchFamily="18" charset="0"/>
              </a:rPr>
              <a:t>. Ổn định tổ chức</a:t>
            </a:r>
            <a:r>
              <a:rPr lang="en-US" sz="3600" b="1" dirty="0" smtClean="0">
                <a:solidFill>
                  <a:srgbClr val="7030A0"/>
                </a:solidFill>
                <a:latin typeface="Times New Roman" pitchFamily="18" charset="0"/>
                <a:cs typeface="Times New Roman" pitchFamily="18" charset="0"/>
              </a:rPr>
              <a:t>:</a:t>
            </a:r>
            <a:endParaRPr lang="en-US" sz="3600" dirty="0">
              <a:solidFill>
                <a:srgbClr val="7030A0"/>
              </a:solidFill>
              <a:latin typeface="Times New Roman" pitchFamily="18" charset="0"/>
              <a:cs typeface="Times New Roman" pitchFamily="18" charset="0"/>
            </a:endParaRPr>
          </a:p>
          <a:p>
            <a:pPr marL="0" indent="0">
              <a:buNone/>
            </a:pPr>
            <a:r>
              <a:rPr lang="vi-VN" dirty="0">
                <a:latin typeface="Times New Roman" pitchFamily="18" charset="0"/>
                <a:cs typeface="Times New Roman" pitchFamily="18" charset="0"/>
              </a:rPr>
              <a:t>- Cô tập trung trẻ, trò chuyện, gây hứng thứ cho trẻ trước khi tập thể </a:t>
            </a:r>
            <a:r>
              <a:rPr lang="vi-VN" dirty="0"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normAutofit/>
          </a:bodyPr>
          <a:lstStyle/>
          <a:p>
            <a:pPr marL="0" indent="0">
              <a:buNone/>
            </a:pPr>
            <a:r>
              <a:rPr lang="en-US" sz="3600" b="1" dirty="0">
                <a:solidFill>
                  <a:srgbClr val="3333FF"/>
                </a:solidFill>
                <a:latin typeface="Times New Roman" pitchFamily="18" charset="0"/>
                <a:cs typeface="Times New Roman" pitchFamily="18" charset="0"/>
              </a:rPr>
              <a:t>2.</a:t>
            </a:r>
            <a:r>
              <a:rPr lang="pt-BR" sz="3600" b="1" dirty="0">
                <a:solidFill>
                  <a:srgbClr val="3333FF"/>
                </a:solidFill>
                <a:latin typeface="Times New Roman" pitchFamily="18" charset="0"/>
                <a:cs typeface="Times New Roman" pitchFamily="18" charset="0"/>
              </a:rPr>
              <a:t> Phương pháp, </a:t>
            </a:r>
            <a:r>
              <a:rPr lang="pt-BR" sz="3600" b="1" dirty="0" smtClean="0">
                <a:solidFill>
                  <a:srgbClr val="3333FF"/>
                </a:solidFill>
                <a:latin typeface="Times New Roman" pitchFamily="18" charset="0"/>
                <a:cs typeface="Times New Roman" pitchFamily="18" charset="0"/>
              </a:rPr>
              <a:t>hình thức tổ chức</a:t>
            </a:r>
            <a:r>
              <a:rPr lang="en-US" sz="3600" b="1" dirty="0" smtClean="0">
                <a:solidFill>
                  <a:srgbClr val="3333FF"/>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vi-VN" b="1" u="sng" dirty="0">
                <a:solidFill>
                  <a:schemeClr val="accent6">
                    <a:lumMod val="75000"/>
                  </a:schemeClr>
                </a:solidFill>
                <a:latin typeface="Times New Roman" pitchFamily="18" charset="0"/>
                <a:cs typeface="Times New Roman" pitchFamily="18" charset="0"/>
              </a:rPr>
              <a:t>a, Khởi động</a:t>
            </a:r>
            <a:r>
              <a:rPr lang="vi-VN" b="1" u="sng" dirty="0" smtClean="0">
                <a:solidFill>
                  <a:schemeClr val="accent6">
                    <a:lumMod val="75000"/>
                  </a:schemeClr>
                </a:solidFill>
                <a:latin typeface="Times New Roman" pitchFamily="18" charset="0"/>
                <a:cs typeface="Times New Roman" pitchFamily="18" charset="0"/>
              </a:rPr>
              <a:t>:</a:t>
            </a:r>
            <a:endParaRPr lang="en-US" b="1" u="sng" dirty="0" smtClean="0">
              <a:solidFill>
                <a:schemeClr val="accent6">
                  <a:lumMod val="75000"/>
                </a:schemeClr>
              </a:solidFill>
              <a:latin typeface="Times New Roman" pitchFamily="18" charset="0"/>
              <a:cs typeface="Times New Roman" pitchFamily="18" charset="0"/>
            </a:endParaRPr>
          </a:p>
          <a:p>
            <a:pPr>
              <a:buFontTx/>
              <a:buChar char="-"/>
            </a:pPr>
            <a:r>
              <a:rPr lang="vi-VN" dirty="0" smtClean="0">
                <a:latin typeface="Times New Roman" pitchFamily="18" charset="0"/>
                <a:cs typeface="Times New Roman" pitchFamily="18" charset="0"/>
              </a:rPr>
              <a:t>Cô </a:t>
            </a:r>
            <a:r>
              <a:rPr lang="vi-VN" dirty="0">
                <a:latin typeface="Times New Roman" pitchFamily="18" charset="0"/>
                <a:cs typeface="Times New Roman" pitchFamily="18" charset="0"/>
              </a:rPr>
              <a:t>và trẻ đi, chạy, nhanh, chậm quanh sân, đứng thành vòng tròn. </a:t>
            </a:r>
            <a:endParaRPr lang="en-US" dirty="0" smtClean="0">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4800" y="1219200"/>
            <a:ext cx="609600" cy="6096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24000"/>
            <a:ext cx="8229600" cy="4525963"/>
          </a:xfrm>
        </p:spPr>
        <p:txBody>
          <a:bodyPr>
            <a:normAutofit fontScale="32500" lnSpcReduction="20000"/>
          </a:bodyPr>
          <a:lstStyle/>
          <a:p>
            <a:pPr marL="400050" lvl="1" indent="0">
              <a:buNone/>
            </a:pPr>
            <a:r>
              <a:rPr lang="vi-VN" sz="12400" b="1" dirty="0">
                <a:solidFill>
                  <a:srgbClr val="FF0000"/>
                </a:solidFill>
                <a:latin typeface="Times New Roman" panose="02020603050405020304" pitchFamily="18" charset="0"/>
                <a:cs typeface="Times New Roman" pitchFamily="18" charset="0"/>
              </a:rPr>
              <a:t>b</a:t>
            </a:r>
            <a:r>
              <a:rPr lang="vi-VN" sz="12400" b="1" dirty="0" smtClean="0">
                <a:solidFill>
                  <a:srgbClr val="FF0000"/>
                </a:solidFill>
                <a:latin typeface="Times New Roman" panose="02020603050405020304" pitchFamily="18" charset="0"/>
                <a:cs typeface="Times New Roman" pitchFamily="18" charset="0"/>
              </a:rPr>
              <a:t>,</a:t>
            </a:r>
            <a:r>
              <a:rPr lang="en-US" sz="12400" b="1" dirty="0" smtClean="0">
                <a:solidFill>
                  <a:srgbClr val="FF0000"/>
                </a:solidFill>
                <a:latin typeface="Times New Roman" panose="02020603050405020304" pitchFamily="18" charset="0"/>
                <a:cs typeface="Times New Roman" pitchFamily="18" charset="0"/>
              </a:rPr>
              <a:t> </a:t>
            </a:r>
            <a:r>
              <a:rPr lang="vi-VN" sz="12400" b="1" dirty="0" smtClean="0">
                <a:solidFill>
                  <a:srgbClr val="FF0000"/>
                </a:solidFill>
                <a:latin typeface="Times New Roman" panose="02020603050405020304" pitchFamily="18" charset="0"/>
                <a:cs typeface="Times New Roman" pitchFamily="18" charset="0"/>
              </a:rPr>
              <a:t>Trọng </a:t>
            </a:r>
            <a:r>
              <a:rPr lang="vi-VN" sz="12400" b="1" dirty="0">
                <a:solidFill>
                  <a:srgbClr val="FF0000"/>
                </a:solidFill>
                <a:latin typeface="Times New Roman" panose="02020603050405020304" pitchFamily="18" charset="0"/>
                <a:cs typeface="Times New Roman" pitchFamily="18" charset="0"/>
              </a:rPr>
              <a:t>động: </a:t>
            </a:r>
            <a:endParaRPr lang="en-US" sz="12400" b="1" dirty="0" smtClean="0">
              <a:solidFill>
                <a:srgbClr val="FF0000"/>
              </a:solidFill>
              <a:latin typeface="Times New Roman" panose="02020603050405020304" pitchFamily="18" charset="0"/>
              <a:cs typeface="Times New Roman" pitchFamily="18" charset="0"/>
            </a:endParaRPr>
          </a:p>
          <a:p>
            <a:pPr marL="0" indent="0">
              <a:buNone/>
            </a:pPr>
            <a:r>
              <a:rPr lang="en-US" sz="12800" b="1" dirty="0" smtClean="0">
                <a:solidFill>
                  <a:srgbClr val="00B050"/>
                </a:solidFill>
                <a:latin typeface="Times New Roman" panose="02020603050405020304" pitchFamily="18" charset="0"/>
                <a:cs typeface="Times New Roman" pitchFamily="18" charset="0"/>
              </a:rPr>
              <a:t>* </a:t>
            </a:r>
            <a:r>
              <a:rPr lang="vi-VN" sz="12800" b="1" dirty="0" smtClean="0">
                <a:solidFill>
                  <a:srgbClr val="00B050"/>
                </a:solidFill>
                <a:latin typeface="Times New Roman" panose="02020603050405020304" pitchFamily="18" charset="0"/>
                <a:cs typeface="Times New Roman" pitchFamily="18" charset="0"/>
              </a:rPr>
              <a:t>BTPTC:</a:t>
            </a:r>
            <a:r>
              <a:rPr lang="en-US" sz="12800" b="1" dirty="0" smtClean="0">
                <a:solidFill>
                  <a:srgbClr val="00B050"/>
                </a:solidFill>
                <a:latin typeface="Times New Roman" panose="02020603050405020304" pitchFamily="18" charset="0"/>
                <a:cs typeface="Times New Roman" pitchFamily="18" charset="0"/>
              </a:rPr>
              <a:t> </a:t>
            </a:r>
            <a:r>
              <a:rPr lang="vi-VN" sz="12800" b="1" dirty="0" smtClean="0">
                <a:solidFill>
                  <a:srgbClr val="00B050"/>
                </a:solidFill>
                <a:latin typeface="Times New Roman" panose="02020603050405020304" pitchFamily="18" charset="0"/>
                <a:cs typeface="Times New Roman" pitchFamily="18" charset="0"/>
              </a:rPr>
              <a:t>“</a:t>
            </a:r>
            <a:r>
              <a:rPr lang="en-US" sz="12800" b="1" dirty="0" err="1" smtClean="0">
                <a:solidFill>
                  <a:srgbClr val="00B050"/>
                </a:solidFill>
                <a:latin typeface="Times New Roman" panose="02020603050405020304" pitchFamily="18" charset="0"/>
                <a:cs typeface="Times New Roman" pitchFamily="18" charset="0"/>
              </a:rPr>
              <a:t>Giấu</a:t>
            </a:r>
            <a:r>
              <a:rPr lang="en-US" sz="12800" b="1" dirty="0" smtClean="0">
                <a:solidFill>
                  <a:srgbClr val="00B050"/>
                </a:solidFill>
                <a:latin typeface="Times New Roman" panose="02020603050405020304" pitchFamily="18" charset="0"/>
                <a:cs typeface="Times New Roman" pitchFamily="18" charset="0"/>
              </a:rPr>
              <a:t> </a:t>
            </a:r>
            <a:r>
              <a:rPr lang="en-US" sz="12800" b="1" dirty="0" err="1" smtClean="0">
                <a:solidFill>
                  <a:srgbClr val="00B050"/>
                </a:solidFill>
                <a:latin typeface="Times New Roman" panose="02020603050405020304" pitchFamily="18" charset="0"/>
                <a:cs typeface="Times New Roman" pitchFamily="18" charset="0"/>
              </a:rPr>
              <a:t>tay</a:t>
            </a:r>
            <a:r>
              <a:rPr lang="vi-VN" sz="12800" b="1" dirty="0" smtClean="0">
                <a:solidFill>
                  <a:srgbClr val="00B050"/>
                </a:solidFill>
                <a:latin typeface="Times New Roman" panose="02020603050405020304" pitchFamily="18" charset="0"/>
                <a:cs typeface="Times New Roman" pitchFamily="18" charset="0"/>
              </a:rPr>
              <a:t>”</a:t>
            </a:r>
            <a:r>
              <a:rPr lang="en-US" sz="12800" b="1" dirty="0" smtClean="0">
                <a:solidFill>
                  <a:srgbClr val="00B050"/>
                </a:solidFill>
                <a:latin typeface="Times New Roman" panose="02020603050405020304" pitchFamily="18" charset="0"/>
                <a:cs typeface="Times New Roman" pitchFamily="18" charset="0"/>
              </a:rPr>
              <a:t>:</a:t>
            </a:r>
            <a:endParaRPr lang="vi-VN" sz="12800" b="1" dirty="0">
              <a:solidFill>
                <a:srgbClr val="00B050"/>
              </a:solidFill>
              <a:latin typeface="Times New Roman" panose="02020603050405020304" pitchFamily="18" charset="0"/>
              <a:cs typeface="Times New Roman" pitchFamily="18" charset="0"/>
            </a:endParaRPr>
          </a:p>
          <a:p>
            <a:pPr marL="0" indent="0">
              <a:buNone/>
            </a:pPr>
            <a:endParaRPr lang="vi-VN" sz="7400" b="1" u="sng"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ĐT1</a:t>
            </a:r>
            <a:r>
              <a:rPr lang="vi-VN" sz="7400" dirty="0">
                <a:latin typeface="Times New Roman" panose="02020603050405020304" pitchFamily="18" charset="0"/>
                <a:cs typeface="Times New Roman" pitchFamily="18" charset="0"/>
              </a:rPr>
              <a:t>: Tay </a:t>
            </a:r>
            <a:r>
              <a:rPr lang="vi-VN" sz="7400" dirty="0" smtClean="0">
                <a:latin typeface="Times New Roman" panose="02020603050405020304" pitchFamily="18" charset="0"/>
                <a:cs typeface="Times New Roman" pitchFamily="18" charset="0"/>
              </a:rPr>
              <a:t>đưa </a:t>
            </a:r>
            <a:r>
              <a:rPr lang="vi-VN" sz="7400" dirty="0">
                <a:latin typeface="Times New Roman" panose="02020603050405020304" pitchFamily="18" charset="0"/>
                <a:cs typeface="Times New Roman" pitchFamily="18" charset="0"/>
              </a:rPr>
              <a:t>ra trước, lên cao </a:t>
            </a:r>
            <a:r>
              <a:rPr lang="vi-VN" sz="7400" dirty="0" smtClean="0">
                <a:latin typeface="Times New Roman" panose="02020603050405020304" pitchFamily="18" charset="0"/>
                <a:cs typeface="Times New Roman" pitchFamily="18" charset="0"/>
              </a:rPr>
              <a:t>(</a:t>
            </a:r>
            <a:r>
              <a:rPr lang="en-US" sz="7400" dirty="0" smtClean="0">
                <a:latin typeface="Times New Roman" panose="02020603050405020304" pitchFamily="18" charset="0"/>
                <a:cs typeface="Times New Roman" pitchFamily="18" charset="0"/>
              </a:rPr>
              <a:t>6</a:t>
            </a:r>
            <a:r>
              <a:rPr lang="vi-VN" sz="7400" dirty="0" smtClean="0">
                <a:latin typeface="Times New Roman" panose="02020603050405020304" pitchFamily="18" charset="0"/>
                <a:cs typeface="Times New Roman" pitchFamily="18" charset="0"/>
              </a:rPr>
              <a:t>l </a:t>
            </a:r>
            <a:r>
              <a:rPr lang="vi-VN" sz="7400" dirty="0">
                <a:latin typeface="Times New Roman" panose="02020603050405020304" pitchFamily="18" charset="0"/>
                <a:cs typeface="Times New Roman" pitchFamily="18" charset="0"/>
              </a:rPr>
              <a:t>x2n)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ĐT2</a:t>
            </a:r>
            <a:r>
              <a:rPr lang="vi-VN" sz="7400" dirty="0">
                <a:latin typeface="Times New Roman" panose="02020603050405020304" pitchFamily="18" charset="0"/>
                <a:cs typeface="Times New Roman" pitchFamily="18" charset="0"/>
              </a:rPr>
              <a:t>: Co từng chân lên, đổi chân </a:t>
            </a:r>
            <a:r>
              <a:rPr lang="vi-VN" sz="7400" dirty="0" smtClean="0">
                <a:latin typeface="Times New Roman" panose="02020603050405020304" pitchFamily="18" charset="0"/>
                <a:cs typeface="Times New Roman" pitchFamily="18" charset="0"/>
              </a:rPr>
              <a:t>(</a:t>
            </a:r>
            <a:r>
              <a:rPr lang="en-US" sz="7400" dirty="0" smtClean="0">
                <a:latin typeface="Times New Roman" panose="02020603050405020304" pitchFamily="18" charset="0"/>
                <a:cs typeface="Times New Roman" pitchFamily="18" charset="0"/>
              </a:rPr>
              <a:t>4</a:t>
            </a:r>
            <a:r>
              <a:rPr lang="vi-VN" sz="7400" dirty="0" smtClean="0">
                <a:latin typeface="Times New Roman" panose="02020603050405020304" pitchFamily="18" charset="0"/>
                <a:cs typeface="Times New Roman" pitchFamily="18" charset="0"/>
              </a:rPr>
              <a:t>l </a:t>
            </a:r>
            <a:r>
              <a:rPr lang="vi-VN" sz="7400" dirty="0">
                <a:latin typeface="Times New Roman" panose="02020603050405020304" pitchFamily="18" charset="0"/>
                <a:cs typeface="Times New Roman" pitchFamily="18" charset="0"/>
              </a:rPr>
              <a:t>x 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ĐT3</a:t>
            </a:r>
            <a:r>
              <a:rPr lang="vi-VN" sz="7400" dirty="0">
                <a:latin typeface="Times New Roman" panose="02020603050405020304" pitchFamily="18" charset="0"/>
                <a:cs typeface="Times New Roman" pitchFamily="18" charset="0"/>
              </a:rPr>
              <a:t>: Tay chống hông, lắc lư mình (4l x 2n)  </a:t>
            </a:r>
          </a:p>
          <a:p>
            <a:pPr marL="0" indent="0">
              <a:buNone/>
            </a:pPr>
            <a:endParaRPr lang="vi-VN" sz="7400" dirty="0">
              <a:latin typeface="Times New Roman" panose="02020603050405020304" pitchFamily="18" charset="0"/>
              <a:cs typeface="Times New Roman" pitchFamily="18" charset="0"/>
            </a:endParaRPr>
          </a:p>
          <a:p>
            <a:pPr marL="0" indent="0">
              <a:buNone/>
            </a:pPr>
            <a:r>
              <a:rPr lang="en-US" sz="7400" dirty="0" smtClean="0">
                <a:latin typeface="Times New Roman" panose="02020603050405020304" pitchFamily="18" charset="0"/>
                <a:cs typeface="Times New Roman" pitchFamily="18" charset="0"/>
              </a:rPr>
              <a:t>- </a:t>
            </a:r>
            <a:r>
              <a:rPr lang="vi-VN" sz="7400" dirty="0" smtClean="0">
                <a:latin typeface="Times New Roman" panose="02020603050405020304" pitchFamily="18" charset="0"/>
                <a:cs typeface="Times New Roman" pitchFamily="18" charset="0"/>
              </a:rPr>
              <a:t>ĐT4</a:t>
            </a:r>
            <a:r>
              <a:rPr lang="vi-VN" sz="7400" dirty="0">
                <a:latin typeface="Times New Roman" panose="02020603050405020304" pitchFamily="18" charset="0"/>
                <a:cs typeface="Times New Roman" pitchFamily="18" charset="0"/>
              </a:rPr>
              <a:t>: Bật nhảy tại chỗ (4l x 2n)</a:t>
            </a:r>
          </a:p>
          <a:p>
            <a:pPr marL="0" indent="0">
              <a:buNone/>
            </a:pPr>
            <a:endParaRPr lang="vi-VN" sz="8000" dirty="0">
              <a:latin typeface="Times New Roman" panose="02020603050405020304" pitchFamily="18" charset="0"/>
              <a:cs typeface="Times New Roman" pitchFamily="18" charset="0"/>
            </a:endParaRP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762000"/>
            <a:ext cx="609600" cy="6096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p:cTn id="2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4" dur="500"/>
                                        <p:tgtEl>
                                          <p:spTgt spid="3">
                                            <p:txEl>
                                              <p:pRg st="5" end="5"/>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p:cTn id="2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29" dur="500"/>
                                        <p:tgtEl>
                                          <p:spTgt spid="3">
                                            <p:txEl>
                                              <p:pRg st="7" end="7"/>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 calcmode="lin" valueType="num">
                                      <p:cBhvr>
                                        <p:cTn id="32"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34" dur="500"/>
                                        <p:tgtEl>
                                          <p:spTgt spid="3">
                                            <p:txEl>
                                              <p:pRg st="9" end="9"/>
                                            </p:txEl>
                                          </p:spTgt>
                                        </p:tgtEl>
                                      </p:cBhvr>
                                    </p:animEffect>
                                  </p:childTnLst>
                                </p:cTn>
                              </p:par>
                            </p:childTnLst>
                          </p:cTn>
                        </p:par>
                        <p:par>
                          <p:cTn id="35" fill="hold">
                            <p:stCondLst>
                              <p:cond delay="500"/>
                            </p:stCondLst>
                            <p:childTnLst>
                              <p:par>
                                <p:cTn id="36" presetID="1" presetClass="mediacall" presetSubtype="0" fill="hold" nodeType="afterEffect">
                                  <p:stCondLst>
                                    <p:cond delay="0"/>
                                  </p:stCondLst>
                                  <p:childTnLst>
                                    <p:cmd type="call" cmd="playFrom(0.0)">
                                      <p:cBhvr>
                                        <p:cTn id="37"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4525963"/>
          </a:xfrm>
        </p:spPr>
        <p:txBody>
          <a:bodyPr>
            <a:noAutofit/>
          </a:bodyPr>
          <a:lstStyle/>
          <a:p>
            <a:pPr marL="1714500" lvl="4" indent="0">
              <a:buNone/>
            </a:pPr>
            <a:r>
              <a:rPr lang="vi-VN" sz="2800" b="1" dirty="0">
                <a:solidFill>
                  <a:schemeClr val="accent2">
                    <a:lumMod val="75000"/>
                  </a:schemeClr>
                </a:solidFill>
                <a:latin typeface="+mj-lt"/>
              </a:rPr>
              <a:t>* VĐCB</a:t>
            </a:r>
            <a:r>
              <a:rPr lang="vi-VN" sz="2800" b="1" dirty="0" smtClean="0">
                <a:solidFill>
                  <a:schemeClr val="accent2">
                    <a:lumMod val="75000"/>
                  </a:schemeClr>
                </a:solidFill>
                <a:latin typeface="+mj-lt"/>
              </a:rPr>
              <a:t>:</a:t>
            </a:r>
            <a:r>
              <a:rPr lang="en-US" sz="2800" b="1" dirty="0" smtClean="0">
                <a:solidFill>
                  <a:schemeClr val="accent2">
                    <a:lumMod val="75000"/>
                  </a:schemeClr>
                </a:solidFill>
                <a:latin typeface="+mj-lt"/>
              </a:rPr>
              <a:t> </a:t>
            </a:r>
            <a:r>
              <a:rPr lang="en-US" sz="2800" b="1" dirty="0" err="1" smtClean="0">
                <a:solidFill>
                  <a:schemeClr val="accent2">
                    <a:lumMod val="75000"/>
                  </a:schemeClr>
                </a:solidFill>
                <a:latin typeface="+mj-lt"/>
              </a:rPr>
              <a:t>Đi</a:t>
            </a:r>
            <a:r>
              <a:rPr lang="en-US" sz="2800" b="1" dirty="0" smtClean="0">
                <a:solidFill>
                  <a:schemeClr val="accent2">
                    <a:lumMod val="75000"/>
                  </a:schemeClr>
                </a:solidFill>
                <a:latin typeface="+mj-lt"/>
              </a:rPr>
              <a:t> </a:t>
            </a:r>
            <a:r>
              <a:rPr lang="en-US" sz="2800" b="1" dirty="0" err="1" smtClean="0">
                <a:solidFill>
                  <a:schemeClr val="accent2">
                    <a:lumMod val="75000"/>
                  </a:schemeClr>
                </a:solidFill>
                <a:latin typeface="+mj-lt"/>
              </a:rPr>
              <a:t>theo</a:t>
            </a:r>
            <a:r>
              <a:rPr lang="en-US" sz="2800" b="1" dirty="0" smtClean="0">
                <a:solidFill>
                  <a:schemeClr val="accent2">
                    <a:lumMod val="75000"/>
                  </a:schemeClr>
                </a:solidFill>
                <a:latin typeface="+mj-lt"/>
              </a:rPr>
              <a:t> </a:t>
            </a:r>
            <a:r>
              <a:rPr lang="en-US" sz="2800" b="1" dirty="0" err="1" smtClean="0">
                <a:solidFill>
                  <a:schemeClr val="accent2">
                    <a:lumMod val="75000"/>
                  </a:schemeClr>
                </a:solidFill>
                <a:latin typeface="+mj-lt"/>
              </a:rPr>
              <a:t>hiệu</a:t>
            </a:r>
            <a:r>
              <a:rPr lang="en-US" sz="2800" b="1" dirty="0" smtClean="0">
                <a:solidFill>
                  <a:schemeClr val="accent2">
                    <a:lumMod val="75000"/>
                  </a:schemeClr>
                </a:solidFill>
                <a:latin typeface="+mj-lt"/>
              </a:rPr>
              <a:t> </a:t>
            </a:r>
            <a:r>
              <a:rPr lang="en-US" sz="2800" b="1" dirty="0" err="1" smtClean="0">
                <a:solidFill>
                  <a:schemeClr val="accent2">
                    <a:lumMod val="75000"/>
                  </a:schemeClr>
                </a:solidFill>
                <a:latin typeface="+mj-lt"/>
              </a:rPr>
              <a:t>lệnh</a:t>
            </a:r>
            <a:r>
              <a:rPr lang="en-US" sz="2800" b="1" dirty="0" smtClean="0">
                <a:solidFill>
                  <a:schemeClr val="accent2">
                    <a:lumMod val="75000"/>
                  </a:schemeClr>
                </a:solidFill>
                <a:latin typeface="+mj-lt"/>
              </a:rPr>
              <a:t>:</a:t>
            </a:r>
            <a:endParaRPr lang="vi-VN" sz="2800" b="1" dirty="0">
              <a:solidFill>
                <a:schemeClr val="accent2">
                  <a:lumMod val="75000"/>
                </a:schemeClr>
              </a:solidFill>
              <a:latin typeface="+mj-lt"/>
            </a:endParaRPr>
          </a:p>
          <a:p>
            <a:pPr marL="0" indent="0">
              <a:buNone/>
            </a:pPr>
            <a:r>
              <a:rPr lang="vi-VN" sz="2000" dirty="0">
                <a:latin typeface="+mj-lt"/>
              </a:rPr>
              <a:t>- Cô giới thiệu tên VĐCB, Cô làm mẫu lần 1: Hỏi trẻ tên bài tập</a:t>
            </a:r>
            <a:r>
              <a:rPr lang="vi-VN" sz="2000" dirty="0" smtClean="0">
                <a:latin typeface="+mj-lt"/>
              </a:rPr>
              <a:t>.</a:t>
            </a:r>
            <a:endParaRPr lang="vi-VN" sz="2000" dirty="0">
              <a:latin typeface="+mj-lt"/>
            </a:endParaRPr>
          </a:p>
          <a:p>
            <a:pPr marL="0" indent="0">
              <a:buNone/>
            </a:pPr>
            <a:r>
              <a:rPr lang="vi-VN" sz="2000" dirty="0">
                <a:latin typeface="+mj-lt"/>
              </a:rPr>
              <a:t>- Cô làm mẫu lần 2: Chậm kết hợp phân tích động tác</a:t>
            </a:r>
            <a:r>
              <a:rPr lang="vi-VN" sz="2000" dirty="0" smtClean="0">
                <a:latin typeface="+mj-lt"/>
              </a:rPr>
              <a:t>:</a:t>
            </a:r>
            <a:endParaRPr lang="vi-VN" sz="2000" dirty="0">
              <a:latin typeface="+mj-lt"/>
            </a:endParaRPr>
          </a:p>
          <a:p>
            <a:pPr marL="0" indent="0">
              <a:buNone/>
            </a:pPr>
            <a:r>
              <a:rPr lang="vi-VN" sz="2000" dirty="0">
                <a:latin typeface="+mj-lt"/>
              </a:rPr>
              <a:t>+ TTCB: </a:t>
            </a:r>
            <a:r>
              <a:rPr lang="en-US" sz="2000" dirty="0" err="1" smtClean="0">
                <a:latin typeface="+mj-lt"/>
              </a:rPr>
              <a:t>Đứng</a:t>
            </a:r>
            <a:r>
              <a:rPr lang="en-US" sz="2000" dirty="0" smtClean="0">
                <a:latin typeface="+mj-lt"/>
              </a:rPr>
              <a:t> </a:t>
            </a:r>
            <a:r>
              <a:rPr lang="en-US" sz="2000" dirty="0" err="1" smtClean="0">
                <a:latin typeface="+mj-lt"/>
              </a:rPr>
              <a:t>thẳng</a:t>
            </a:r>
            <a:r>
              <a:rPr lang="en-US" sz="2000" dirty="0" smtClean="0">
                <a:latin typeface="+mj-lt"/>
              </a:rPr>
              <a:t> </a:t>
            </a:r>
            <a:r>
              <a:rPr lang="en-US" sz="2000" dirty="0" err="1" smtClean="0">
                <a:latin typeface="+mj-lt"/>
              </a:rPr>
              <a:t>hai</a:t>
            </a:r>
            <a:r>
              <a:rPr lang="en-US" sz="2000" dirty="0" smtClean="0">
                <a:latin typeface="+mj-lt"/>
              </a:rPr>
              <a:t> </a:t>
            </a:r>
            <a:r>
              <a:rPr lang="en-US" sz="2000" dirty="0" err="1" smtClean="0">
                <a:latin typeface="+mj-lt"/>
              </a:rPr>
              <a:t>tay</a:t>
            </a:r>
            <a:r>
              <a:rPr lang="en-US" sz="2000" dirty="0" smtClean="0">
                <a:latin typeface="+mj-lt"/>
              </a:rPr>
              <a:t> </a:t>
            </a:r>
            <a:r>
              <a:rPr lang="en-US" sz="2000" dirty="0" err="1" smtClean="0">
                <a:latin typeface="+mj-lt"/>
              </a:rPr>
              <a:t>buông</a:t>
            </a:r>
            <a:r>
              <a:rPr lang="en-US" sz="2000" dirty="0" smtClean="0">
                <a:latin typeface="+mj-lt"/>
              </a:rPr>
              <a:t> </a:t>
            </a:r>
            <a:r>
              <a:rPr lang="en-US" sz="2000" dirty="0" err="1" smtClean="0">
                <a:latin typeface="+mj-lt"/>
              </a:rPr>
              <a:t>thả</a:t>
            </a:r>
            <a:r>
              <a:rPr lang="en-US" sz="2000" dirty="0" smtClean="0">
                <a:latin typeface="+mj-lt"/>
              </a:rPr>
              <a:t> </a:t>
            </a:r>
            <a:r>
              <a:rPr lang="en-US" sz="2000" dirty="0" err="1" smtClean="0">
                <a:latin typeface="+mj-lt"/>
              </a:rPr>
              <a:t>sát</a:t>
            </a:r>
            <a:r>
              <a:rPr lang="en-US" sz="2000" dirty="0" smtClean="0">
                <a:latin typeface="+mj-lt"/>
              </a:rPr>
              <a:t> </a:t>
            </a:r>
            <a:r>
              <a:rPr lang="en-US" sz="2000" dirty="0" err="1" smtClean="0">
                <a:latin typeface="+mj-lt"/>
              </a:rPr>
              <a:t>mép</a:t>
            </a:r>
            <a:r>
              <a:rPr lang="en-US" sz="2000" dirty="0" smtClean="0">
                <a:latin typeface="+mj-lt"/>
              </a:rPr>
              <a:t> </a:t>
            </a:r>
            <a:r>
              <a:rPr lang="en-US" sz="2000" dirty="0" err="1" smtClean="0">
                <a:latin typeface="+mj-lt"/>
              </a:rPr>
              <a:t>quần</a:t>
            </a:r>
            <a:r>
              <a:rPr lang="vi-VN" sz="2000" dirty="0" smtClean="0">
                <a:latin typeface="+mj-lt"/>
              </a:rPr>
              <a:t>.</a:t>
            </a:r>
            <a:endParaRPr lang="vi-VN" sz="2000" dirty="0">
              <a:latin typeface="+mj-lt"/>
            </a:endParaRPr>
          </a:p>
          <a:p>
            <a:pPr marL="0" indent="0">
              <a:buNone/>
            </a:pPr>
            <a:r>
              <a:rPr lang="en-US" sz="2000" dirty="0" smtClean="0">
                <a:latin typeface="+mj-lt"/>
              </a:rPr>
              <a:t>+ </a:t>
            </a:r>
            <a:r>
              <a:rPr lang="vi-VN" sz="2000" dirty="0" smtClean="0">
                <a:latin typeface="+mj-lt"/>
              </a:rPr>
              <a:t>Khi </a:t>
            </a:r>
            <a:r>
              <a:rPr lang="vi-VN" sz="2000" dirty="0">
                <a:latin typeface="+mj-lt"/>
              </a:rPr>
              <a:t>thực </a:t>
            </a:r>
            <a:r>
              <a:rPr lang="en-US" sz="2000" dirty="0" err="1" smtClean="0">
                <a:latin typeface="+mj-lt"/>
              </a:rPr>
              <a:t>yêu</a:t>
            </a:r>
            <a:r>
              <a:rPr lang="en-US" sz="2000" dirty="0" smtClean="0">
                <a:latin typeface="+mj-lt"/>
              </a:rPr>
              <a:t> </a:t>
            </a:r>
            <a:r>
              <a:rPr lang="en-US" sz="2000" dirty="0" err="1" smtClean="0">
                <a:latin typeface="+mj-lt"/>
              </a:rPr>
              <a:t>cầu</a:t>
            </a:r>
            <a:r>
              <a:rPr lang="en-US" sz="2000" dirty="0" smtClean="0">
                <a:latin typeface="+mj-lt"/>
              </a:rPr>
              <a:t> </a:t>
            </a:r>
            <a:r>
              <a:rPr lang="en-US" sz="2000" dirty="0" err="1" smtClean="0">
                <a:latin typeface="+mj-lt"/>
              </a:rPr>
              <a:t>trẻ</a:t>
            </a:r>
            <a:r>
              <a:rPr lang="en-US" sz="2000" dirty="0" smtClean="0">
                <a:latin typeface="+mj-lt"/>
              </a:rPr>
              <a:t> </a:t>
            </a:r>
            <a:r>
              <a:rPr lang="vi-VN" sz="2000" dirty="0" smtClean="0">
                <a:latin typeface="+mj-lt"/>
              </a:rPr>
              <a:t>chú </a:t>
            </a:r>
            <a:r>
              <a:rPr lang="vi-VN" sz="2000" dirty="0">
                <a:latin typeface="+mj-lt"/>
              </a:rPr>
              <a:t>ý nhìn cô và lắng nghe khi nào cô lắc </a:t>
            </a:r>
            <a:r>
              <a:rPr lang="en-US" sz="2000" dirty="0" err="1" smtClean="0">
                <a:latin typeface="+mj-lt"/>
              </a:rPr>
              <a:t>xắc</a:t>
            </a:r>
            <a:r>
              <a:rPr lang="en-US" sz="2000" dirty="0" smtClean="0">
                <a:latin typeface="+mj-lt"/>
              </a:rPr>
              <a:t> </a:t>
            </a:r>
            <a:r>
              <a:rPr lang="en-US" sz="2000" dirty="0" err="1" smtClean="0">
                <a:latin typeface="+mj-lt"/>
              </a:rPr>
              <a:t>xô</a:t>
            </a:r>
            <a:r>
              <a:rPr lang="vi-VN" sz="2000" dirty="0" smtClean="0">
                <a:latin typeface="+mj-lt"/>
              </a:rPr>
              <a:t> </a:t>
            </a:r>
            <a:r>
              <a:rPr lang="vi-VN" sz="2000" dirty="0">
                <a:latin typeface="+mj-lt"/>
              </a:rPr>
              <a:t>thì cô sẽ thay đổi</a:t>
            </a:r>
            <a:r>
              <a:rPr lang="vi-VN" sz="2000" dirty="0" smtClean="0">
                <a:latin typeface="+mj-lt"/>
              </a:rPr>
              <a:t>.</a:t>
            </a:r>
            <a:endParaRPr lang="en-US" sz="2000" dirty="0" smtClean="0">
              <a:latin typeface="+mj-lt"/>
            </a:endParaRPr>
          </a:p>
          <a:p>
            <a:pPr marL="0" indent="0">
              <a:buNone/>
            </a:pPr>
            <a:r>
              <a:rPr lang="en-US" sz="2000" dirty="0" smtClean="0">
                <a:latin typeface="+mj-lt"/>
              </a:rPr>
              <a:t>+ </a:t>
            </a:r>
            <a:r>
              <a:rPr lang="vi-VN" sz="2000" dirty="0" smtClean="0">
                <a:latin typeface="+mj-lt"/>
              </a:rPr>
              <a:t>Cho </a:t>
            </a:r>
            <a:r>
              <a:rPr lang="vi-VN" sz="2000" dirty="0">
                <a:latin typeface="+mj-lt"/>
              </a:rPr>
              <a:t>trẻ đứng vòng tròn, cô đi ngược chiều với </a:t>
            </a:r>
            <a:r>
              <a:rPr lang="vi-VN" sz="2000" dirty="0" smtClean="0">
                <a:latin typeface="+mj-lt"/>
              </a:rPr>
              <a:t>trẻ.</a:t>
            </a:r>
            <a:endParaRPr lang="en-US" sz="2000" dirty="0" smtClean="0">
              <a:latin typeface="+mj-lt"/>
            </a:endParaRPr>
          </a:p>
          <a:p>
            <a:pPr marL="0" indent="0">
              <a:buNone/>
            </a:pPr>
            <a:r>
              <a:rPr lang="en-US" sz="2000" dirty="0" smtClean="0">
                <a:latin typeface="+mj-lt"/>
              </a:rPr>
              <a:t>+ </a:t>
            </a:r>
            <a:r>
              <a:rPr lang="en-US" sz="2000" dirty="0" err="1" smtClean="0">
                <a:latin typeface="+mj-lt"/>
              </a:rPr>
              <a:t>Yêu</a:t>
            </a:r>
            <a:r>
              <a:rPr lang="en-US" sz="2000" dirty="0" smtClean="0">
                <a:latin typeface="+mj-lt"/>
              </a:rPr>
              <a:t> </a:t>
            </a:r>
            <a:r>
              <a:rPr lang="en-US" sz="2000" dirty="0" err="1" smtClean="0">
                <a:latin typeface="+mj-lt"/>
              </a:rPr>
              <a:t>cầu</a:t>
            </a:r>
            <a:r>
              <a:rPr lang="en-US" sz="2000" dirty="0" smtClean="0">
                <a:latin typeface="+mj-lt"/>
              </a:rPr>
              <a:t> 1:</a:t>
            </a:r>
            <a:r>
              <a:rPr lang="vi-VN" sz="2000" dirty="0" smtClean="0">
                <a:latin typeface="+mj-lt"/>
              </a:rPr>
              <a:t> </a:t>
            </a:r>
            <a:r>
              <a:rPr lang="vi-VN" sz="2000" dirty="0">
                <a:latin typeface="+mj-lt"/>
              </a:rPr>
              <a:t>Cho trẻ vừa đi vừa hát + vỗ tay. -&gt; Trẻ đang đi, cô ra lệnh "Đưa tay lên cao' "Đưa tay ra ngang", "Tay chống hông" _ chạy</a:t>
            </a:r>
            <a:br>
              <a:rPr lang="vi-VN" sz="2000" dirty="0">
                <a:latin typeface="+mj-lt"/>
              </a:rPr>
            </a:br>
            <a:r>
              <a:rPr lang="vi-VN" sz="2000" dirty="0">
                <a:latin typeface="+mj-lt"/>
              </a:rPr>
              <a:t>chậm theo cô</a:t>
            </a:r>
            <a:r>
              <a:rPr lang="vi-VN" sz="2000" dirty="0" smtClean="0">
                <a:latin typeface="+mj-lt"/>
              </a:rPr>
              <a:t>.</a:t>
            </a:r>
            <a:endParaRPr lang="en-US" sz="2000" dirty="0" smtClean="0">
              <a:latin typeface="+mj-lt"/>
            </a:endParaRPr>
          </a:p>
          <a:p>
            <a:pPr marL="0" indent="0">
              <a:buNone/>
            </a:pPr>
            <a:r>
              <a:rPr lang="en-US" sz="2000" dirty="0">
                <a:latin typeface="+mj-lt"/>
              </a:rPr>
              <a:t>+</a:t>
            </a:r>
            <a:r>
              <a:rPr lang="vi-VN" sz="2000" dirty="0" smtClean="0">
                <a:latin typeface="+mj-lt"/>
              </a:rPr>
              <a:t> </a:t>
            </a:r>
            <a:r>
              <a:rPr lang="vi-VN" sz="2000" dirty="0">
                <a:latin typeface="+mj-lt"/>
              </a:rPr>
              <a:t>Yêu cầu </a:t>
            </a:r>
            <a:r>
              <a:rPr lang="en-US" sz="2000" dirty="0">
                <a:latin typeface="+mj-lt"/>
              </a:rPr>
              <a:t>2</a:t>
            </a:r>
            <a:r>
              <a:rPr lang="vi-VN" sz="2000" dirty="0" smtClean="0">
                <a:latin typeface="+mj-lt"/>
              </a:rPr>
              <a:t>: Bây </a:t>
            </a:r>
            <a:r>
              <a:rPr lang="vi-VN" sz="2000" dirty="0">
                <a:latin typeface="+mj-lt"/>
              </a:rPr>
              <a:t>giờ cô sẽ không ra hiệu lệnh mà các con hãy chú ý tiếng vỗ tay của cô, sau mỗi lần đổi động tác cô sẽ vỗ 3 cái (cô vỗ đều cùng cháu khi làm</a:t>
            </a:r>
            <a:r>
              <a:rPr lang="vi-VN" sz="2000" dirty="0" smtClean="0">
                <a:latin typeface="+mj-lt"/>
              </a:rPr>
              <a:t>). </a:t>
            </a:r>
            <a:r>
              <a:rPr lang="vi-VN" sz="2000" dirty="0">
                <a:latin typeface="+mj-lt"/>
              </a:rPr>
              <a:t>Trẻ đang đi tự do, cô vỗ 3 cái vỗ tay trên đầu, vỗ 2 tay lên 2 vai, để 2 tay lên đầu, đi theo kiểu bác gấu</a:t>
            </a:r>
            <a:r>
              <a:rPr lang="vi-VN" sz="2000" dirty="0" smtClean="0">
                <a:latin typeface="+mj-lt"/>
              </a:rPr>
              <a:t>.</a:t>
            </a:r>
            <a:endParaRPr lang="en-US" sz="2000" dirty="0" smtClean="0">
              <a:latin typeface="+mj-lt"/>
            </a:endParaRPr>
          </a:p>
          <a:p>
            <a:pPr marL="0" indent="0">
              <a:buNone/>
            </a:pPr>
            <a:r>
              <a:rPr lang="en-US" sz="2000" dirty="0">
                <a:latin typeface="+mj-lt"/>
                <a:cs typeface="Times New Roman" panose="02020603050405020304" pitchFamily="18" charset="0"/>
              </a:rPr>
              <a:t>+</a:t>
            </a:r>
            <a:r>
              <a:rPr lang="vi-VN" sz="2000" dirty="0" smtClean="0">
                <a:latin typeface="+mj-lt"/>
                <a:cs typeface="Times New Roman" panose="02020603050405020304" pitchFamily="18" charset="0"/>
              </a:rPr>
              <a:t> </a:t>
            </a:r>
            <a:r>
              <a:rPr lang="vi-VN" sz="2000" dirty="0">
                <a:latin typeface="+mj-lt"/>
                <a:cs typeface="Times New Roman" panose="02020603050405020304" pitchFamily="18" charset="0"/>
              </a:rPr>
              <a:t>Yêu cầu 3</a:t>
            </a:r>
            <a:r>
              <a:rPr lang="vi-VN" sz="2000" dirty="0" smtClean="0">
                <a:latin typeface="+mj-lt"/>
                <a:cs typeface="Times New Roman" panose="02020603050405020304" pitchFamily="18" charset="0"/>
              </a:rPr>
              <a:t>: </a:t>
            </a:r>
            <a:r>
              <a:rPr lang="vi-VN" sz="2000" dirty="0">
                <a:latin typeface="+mj-lt"/>
                <a:cs typeface="Times New Roman" panose="02020603050405020304" pitchFamily="18" charset="0"/>
              </a:rPr>
              <a:t>Hôm qua bạn búp bê nói với cô mời lớp M7 đến dự sinh nhật, bây giờ mình đến nhà bạn búp bê nhé (trẻ đi sau lưng cô), vừa đi -&gt; chạy -&gt; có nhiều suối nhỏ quá, mình bật qua suối đi, tới nhà bạn búp bê rồi</a:t>
            </a:r>
            <a:r>
              <a:rPr lang="vi-VN" sz="2000" dirty="0" smtClean="0">
                <a:latin typeface="+mj-lt"/>
                <a:cs typeface="Times New Roman" panose="02020603050405020304" pitchFamily="18" charset="0"/>
              </a:rPr>
              <a:t>.</a:t>
            </a:r>
            <a:endParaRPr lang="en-US" sz="2000" dirty="0" smtClean="0">
              <a:latin typeface="+mj-lt"/>
              <a:cs typeface="Times New Roman" panose="02020603050405020304" pitchFamily="18" charset="0"/>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676400"/>
            <a:ext cx="8001000" cy="3352799"/>
          </a:xfrm>
        </p:spPr>
        <p:txBody>
          <a:bodyPr>
            <a:noAutofit/>
          </a:bodyPr>
          <a:lstStyle/>
          <a:p>
            <a:pPr algn="l"/>
            <a:r>
              <a:rPr lang="vi-VN" sz="3600" b="1" dirty="0">
                <a:solidFill>
                  <a:schemeClr val="accent6">
                    <a:lumMod val="75000"/>
                  </a:schemeClr>
                </a:solidFill>
                <a:cs typeface="Times New Roman" panose="02020603050405020304" pitchFamily="18" charset="0"/>
              </a:rPr>
              <a:t>* Trẻ thực hiện</a:t>
            </a:r>
            <a:r>
              <a:rPr lang="vi-VN" sz="3600" b="1" dirty="0" smtClean="0">
                <a:solidFill>
                  <a:schemeClr val="accent6">
                    <a:lumMod val="75000"/>
                  </a:schemeClr>
                </a:solidFill>
                <a:cs typeface="Times New Roman" panose="02020603050405020304" pitchFamily="18" charset="0"/>
              </a:rPr>
              <a:t>:</a:t>
            </a:r>
            <a:r>
              <a:rPr lang="vi-VN" sz="2800" dirty="0">
                <a:cs typeface="Times New Roman" panose="02020603050405020304" pitchFamily="18" charset="0"/>
              </a:rPr>
              <a:t/>
            </a:r>
            <a:br>
              <a:rPr lang="vi-VN" sz="2800" dirty="0">
                <a:cs typeface="Times New Roman" panose="02020603050405020304" pitchFamily="18" charset="0"/>
              </a:rPr>
            </a:br>
            <a:r>
              <a:rPr lang="en-US" sz="2800" dirty="0" smtClean="0">
                <a:cs typeface="Times New Roman" panose="02020603050405020304" pitchFamily="18" charset="0"/>
              </a:rPr>
              <a:t>- </a:t>
            </a:r>
            <a:r>
              <a:rPr lang="en-US" sz="2800" dirty="0" err="1" smtClean="0">
                <a:cs typeface="Times New Roman" panose="02020603050405020304" pitchFamily="18" charset="0"/>
              </a:rPr>
              <a:t>Cô</a:t>
            </a:r>
            <a:r>
              <a:rPr lang="en-US" sz="2800" dirty="0" smtClean="0">
                <a:cs typeface="Times New Roman" panose="02020603050405020304" pitchFamily="18" charset="0"/>
              </a:rPr>
              <a:t> </a:t>
            </a:r>
            <a:r>
              <a:rPr lang="en-US" sz="2800" dirty="0" err="1" smtClean="0">
                <a:cs typeface="Times New Roman" panose="02020603050405020304" pitchFamily="18" charset="0"/>
              </a:rPr>
              <a:t>cho</a:t>
            </a:r>
            <a:r>
              <a:rPr lang="en-US" sz="2800" dirty="0" smtClean="0">
                <a:cs typeface="Times New Roman" panose="02020603050405020304" pitchFamily="18" charset="0"/>
              </a:rPr>
              <a:t> </a:t>
            </a:r>
            <a:r>
              <a:rPr lang="en-US" sz="2800" dirty="0" err="1" smtClean="0">
                <a:cs typeface="Times New Roman" panose="02020603050405020304" pitchFamily="18" charset="0"/>
              </a:rPr>
              <a:t>trẻ</a:t>
            </a:r>
            <a:r>
              <a:rPr lang="en-US" sz="2800" dirty="0" smtClean="0">
                <a:cs typeface="Times New Roman" panose="02020603050405020304" pitchFamily="18" charset="0"/>
              </a:rPr>
              <a:t> </a:t>
            </a:r>
            <a:r>
              <a:rPr lang="en-US" sz="2800" dirty="0" err="1" smtClean="0">
                <a:cs typeface="Times New Roman" panose="02020603050405020304" pitchFamily="18" charset="0"/>
              </a:rPr>
              <a:t>đi</a:t>
            </a:r>
            <a:r>
              <a:rPr lang="en-US" sz="2800" dirty="0" smtClean="0">
                <a:cs typeface="Times New Roman" panose="02020603050405020304" pitchFamily="18" charset="0"/>
              </a:rPr>
              <a:t> </a:t>
            </a:r>
            <a:r>
              <a:rPr lang="en-US" sz="2800" dirty="0" err="1" smtClean="0">
                <a:cs typeface="Times New Roman" panose="02020603050405020304" pitchFamily="18" charset="0"/>
              </a:rPr>
              <a:t>theo</a:t>
            </a:r>
            <a:r>
              <a:rPr lang="en-US" sz="2800" dirty="0" smtClean="0">
                <a:cs typeface="Times New Roman" panose="02020603050405020304" pitchFamily="18" charset="0"/>
              </a:rPr>
              <a:t> </a:t>
            </a:r>
            <a:r>
              <a:rPr lang="en-US" sz="2800" dirty="0" err="1" smtClean="0">
                <a:cs typeface="Times New Roman" panose="02020603050405020304" pitchFamily="18" charset="0"/>
              </a:rPr>
              <a:t>yêu</a:t>
            </a:r>
            <a:r>
              <a:rPr lang="en-US" sz="2800" dirty="0" smtClean="0">
                <a:cs typeface="Times New Roman" panose="02020603050405020304" pitchFamily="18" charset="0"/>
              </a:rPr>
              <a:t> </a:t>
            </a:r>
            <a:r>
              <a:rPr lang="en-US" sz="2800" dirty="0" err="1" smtClean="0">
                <a:cs typeface="Times New Roman" panose="02020603050405020304" pitchFamily="18" charset="0"/>
              </a:rPr>
              <a:t>cầu</a:t>
            </a:r>
            <a:r>
              <a:rPr lang="en-US" sz="2800" dirty="0" smtClean="0">
                <a:cs typeface="Times New Roman" panose="02020603050405020304" pitchFamily="18" charset="0"/>
              </a:rPr>
              <a:t> </a:t>
            </a:r>
            <a:r>
              <a:rPr lang="en-US" sz="2800" dirty="0" err="1" smtClean="0">
                <a:cs typeface="Times New Roman" panose="02020603050405020304" pitchFamily="18" charset="0"/>
              </a:rPr>
              <a:t>của</a:t>
            </a:r>
            <a:r>
              <a:rPr lang="en-US" sz="2800" dirty="0" smtClean="0">
                <a:cs typeface="Times New Roman" panose="02020603050405020304" pitchFamily="18" charset="0"/>
              </a:rPr>
              <a:t> </a:t>
            </a:r>
            <a:r>
              <a:rPr lang="en-US" sz="2800" dirty="0" err="1" smtClean="0">
                <a:cs typeface="Times New Roman" panose="02020603050405020304" pitchFamily="18" charset="0"/>
              </a:rPr>
              <a:t>cô</a:t>
            </a:r>
            <a:r>
              <a:rPr lang="en-US" sz="2800" dirty="0" smtClean="0">
                <a:cs typeface="Times New Roman" panose="02020603050405020304" pitchFamily="18" charset="0"/>
              </a:rPr>
              <a:t/>
            </a:r>
            <a:br>
              <a:rPr lang="en-US" sz="2800" dirty="0" smtClean="0">
                <a:cs typeface="Times New Roman" panose="02020603050405020304" pitchFamily="18" charset="0"/>
              </a:rPr>
            </a:br>
            <a:r>
              <a:rPr lang="vi-VN" sz="2800" dirty="0" smtClean="0">
                <a:cs typeface="Times New Roman" panose="02020603050405020304" pitchFamily="18" charset="0"/>
              </a:rPr>
              <a:t>- </a:t>
            </a:r>
            <a:r>
              <a:rPr lang="vi-VN" sz="2800" dirty="0">
                <a:cs typeface="Times New Roman" panose="02020603050405020304" pitchFamily="18" charset="0"/>
              </a:rPr>
              <a:t>Động viên khuyến khích, hỏi trẻ các con vừa làm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64017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00200"/>
            <a:ext cx="6705600" cy="3203575"/>
          </a:xfrm>
        </p:spPr>
        <p:txBody>
          <a:bodyPr>
            <a:noAutofit/>
          </a:bodyPr>
          <a:lstStyle/>
          <a:p>
            <a:pPr algn="l"/>
            <a:r>
              <a:rPr lang="vi-VN" sz="3200" b="1" dirty="0">
                <a:solidFill>
                  <a:schemeClr val="accent3"/>
                </a:solidFill>
              </a:rPr>
              <a:t>* TCVĐ: </a:t>
            </a:r>
            <a:r>
              <a:rPr lang="en-US" sz="3200" b="1" dirty="0" err="1" smtClean="0">
                <a:solidFill>
                  <a:schemeClr val="accent3"/>
                </a:solidFill>
              </a:rPr>
              <a:t>Chơi</a:t>
            </a:r>
            <a:r>
              <a:rPr lang="en-US" sz="3200" b="1" dirty="0" smtClean="0">
                <a:solidFill>
                  <a:schemeClr val="accent3"/>
                </a:solidFill>
              </a:rPr>
              <a:t> </a:t>
            </a:r>
            <a:r>
              <a:rPr lang="en-US" sz="3200" b="1" dirty="0" err="1" smtClean="0">
                <a:solidFill>
                  <a:schemeClr val="accent3"/>
                </a:solidFill>
              </a:rPr>
              <a:t>với</a:t>
            </a:r>
            <a:r>
              <a:rPr lang="en-US" sz="3200" b="1" dirty="0" smtClean="0">
                <a:solidFill>
                  <a:schemeClr val="accent3"/>
                </a:solidFill>
              </a:rPr>
              <a:t> </a:t>
            </a:r>
            <a:r>
              <a:rPr lang="en-US" sz="3200" b="1" dirty="0" err="1" smtClean="0">
                <a:solidFill>
                  <a:schemeClr val="accent3"/>
                </a:solidFill>
              </a:rPr>
              <a:t>dải</a:t>
            </a:r>
            <a:r>
              <a:rPr lang="en-US" sz="3200" b="1" dirty="0" smtClean="0">
                <a:solidFill>
                  <a:schemeClr val="accent3"/>
                </a:solidFill>
              </a:rPr>
              <a:t> </a:t>
            </a:r>
            <a:r>
              <a:rPr lang="en-US" sz="3200" b="1" dirty="0" err="1" smtClean="0">
                <a:solidFill>
                  <a:schemeClr val="accent3"/>
                </a:solidFill>
              </a:rPr>
              <a:t>lụa</a:t>
            </a:r>
            <a:r>
              <a:rPr lang="vi-VN" sz="3200" b="1" dirty="0" smtClean="0">
                <a:solidFill>
                  <a:schemeClr val="accent3"/>
                </a:solidFill>
              </a:rPr>
              <a:t>.</a:t>
            </a:r>
            <a:r>
              <a:rPr lang="vi-VN" sz="2400" dirty="0"/>
              <a:t/>
            </a:r>
            <a:br>
              <a:rPr lang="vi-VN" sz="2400" dirty="0"/>
            </a:br>
            <a:r>
              <a:rPr lang="vi-VN" sz="2400" dirty="0">
                <a:solidFill>
                  <a:schemeClr val="accent6">
                    <a:lumMod val="75000"/>
                  </a:schemeClr>
                </a:solidFill>
              </a:rPr>
              <a:t/>
            </a:r>
            <a:br>
              <a:rPr lang="vi-VN" sz="2400" dirty="0">
                <a:solidFill>
                  <a:schemeClr val="accent6">
                    <a:lumMod val="75000"/>
                  </a:schemeClr>
                </a:solidFill>
              </a:rPr>
            </a:br>
            <a:r>
              <a:rPr lang="vi-VN" sz="2400" dirty="0">
                <a:solidFill>
                  <a:schemeClr val="accent6">
                    <a:lumMod val="75000"/>
                  </a:schemeClr>
                </a:solidFill>
              </a:rPr>
              <a:t>- Cô giới thiệu tên trò </a:t>
            </a:r>
            <a:r>
              <a:rPr lang="vi-VN" sz="2400" dirty="0" smtClean="0">
                <a:solidFill>
                  <a:schemeClr val="accent6">
                    <a:lumMod val="75000"/>
                  </a:schemeClr>
                </a:solidFill>
              </a:rPr>
              <a:t>chơi: </a:t>
            </a:r>
            <a:r>
              <a:rPr lang="en-US" sz="2400" dirty="0" err="1" smtClean="0">
                <a:solidFill>
                  <a:schemeClr val="accent6">
                    <a:lumMod val="75000"/>
                  </a:schemeClr>
                </a:solidFill>
              </a:rPr>
              <a:t>Cô</a:t>
            </a:r>
            <a:r>
              <a:rPr lang="en-US" sz="2400" dirty="0" smtClean="0">
                <a:solidFill>
                  <a:schemeClr val="accent6">
                    <a:lumMod val="75000"/>
                  </a:schemeClr>
                </a:solidFill>
              </a:rPr>
              <a:t> </a:t>
            </a:r>
            <a:r>
              <a:rPr lang="en-US" sz="2400" dirty="0" err="1" smtClean="0">
                <a:solidFill>
                  <a:schemeClr val="accent6">
                    <a:lumMod val="75000"/>
                  </a:schemeClr>
                </a:solidFill>
              </a:rPr>
              <a:t>đã</a:t>
            </a:r>
            <a:r>
              <a:rPr lang="en-US" sz="2400" dirty="0" smtClean="0">
                <a:solidFill>
                  <a:schemeClr val="accent6">
                    <a:lumMod val="75000"/>
                  </a:schemeClr>
                </a:solidFill>
              </a:rPr>
              <a:t> </a:t>
            </a:r>
            <a:r>
              <a:rPr lang="en-US" sz="2400" dirty="0" err="1" smtClean="0">
                <a:solidFill>
                  <a:schemeClr val="accent6">
                    <a:lumMod val="75000"/>
                  </a:schemeClr>
                </a:solidFill>
              </a:rPr>
              <a:t>chuẩn</a:t>
            </a:r>
            <a:r>
              <a:rPr lang="en-US" sz="2400" dirty="0" smtClean="0">
                <a:solidFill>
                  <a:schemeClr val="accent6">
                    <a:lumMod val="75000"/>
                  </a:schemeClr>
                </a:solidFill>
              </a:rPr>
              <a:t> </a:t>
            </a:r>
            <a:r>
              <a:rPr lang="en-US" sz="2400" dirty="0" err="1" smtClean="0">
                <a:solidFill>
                  <a:schemeClr val="accent6">
                    <a:lumMod val="75000"/>
                  </a:schemeClr>
                </a:solidFill>
              </a:rPr>
              <a:t>bị</a:t>
            </a:r>
            <a:r>
              <a:rPr lang="en-US" sz="2400" dirty="0" smtClean="0">
                <a:solidFill>
                  <a:schemeClr val="accent6">
                    <a:lumMod val="75000"/>
                  </a:schemeClr>
                </a:solidFill>
              </a:rPr>
              <a:t> </a:t>
            </a:r>
            <a:r>
              <a:rPr lang="en-US" sz="2400" dirty="0" err="1" smtClean="0">
                <a:solidFill>
                  <a:schemeClr val="accent6">
                    <a:lumMod val="75000"/>
                  </a:schemeClr>
                </a:solidFill>
              </a:rPr>
              <a:t>cho</a:t>
            </a:r>
            <a:r>
              <a:rPr lang="en-US" sz="2400" dirty="0" smtClean="0">
                <a:solidFill>
                  <a:schemeClr val="accent6">
                    <a:lumMod val="75000"/>
                  </a:schemeClr>
                </a:solidFill>
              </a:rPr>
              <a:t> </a:t>
            </a:r>
            <a:r>
              <a:rPr lang="en-US" sz="2400" dirty="0" err="1" smtClean="0">
                <a:solidFill>
                  <a:schemeClr val="accent6">
                    <a:lumMod val="75000"/>
                  </a:schemeClr>
                </a:solidFill>
              </a:rPr>
              <a:t>các</a:t>
            </a:r>
            <a:r>
              <a:rPr lang="en-US" sz="2400" dirty="0" smtClean="0">
                <a:solidFill>
                  <a:schemeClr val="accent6">
                    <a:lumMod val="75000"/>
                  </a:schemeClr>
                </a:solidFill>
              </a:rPr>
              <a:t> con </a:t>
            </a:r>
            <a:r>
              <a:rPr lang="en-US" sz="2400" dirty="0" err="1" smtClean="0">
                <a:solidFill>
                  <a:schemeClr val="accent6">
                    <a:lumMod val="75000"/>
                  </a:schemeClr>
                </a:solidFill>
              </a:rPr>
              <a:t>rất</a:t>
            </a:r>
            <a:r>
              <a:rPr lang="en-US" sz="2400" dirty="0" smtClean="0">
                <a:solidFill>
                  <a:schemeClr val="accent6">
                    <a:lumMod val="75000"/>
                  </a:schemeClr>
                </a:solidFill>
              </a:rPr>
              <a:t> </a:t>
            </a:r>
            <a:r>
              <a:rPr lang="en-US" sz="2400" dirty="0" err="1" smtClean="0">
                <a:solidFill>
                  <a:schemeClr val="accent6">
                    <a:lumMod val="75000"/>
                  </a:schemeClr>
                </a:solidFill>
              </a:rPr>
              <a:t>nhiều</a:t>
            </a:r>
            <a:r>
              <a:rPr lang="en-US" sz="2400" dirty="0" smtClean="0">
                <a:solidFill>
                  <a:schemeClr val="accent6">
                    <a:lumMod val="75000"/>
                  </a:schemeClr>
                </a:solidFill>
              </a:rPr>
              <a:t> </a:t>
            </a:r>
            <a:r>
              <a:rPr lang="en-US" sz="2400" dirty="0" err="1" smtClean="0">
                <a:solidFill>
                  <a:schemeClr val="accent6">
                    <a:lumMod val="75000"/>
                  </a:schemeClr>
                </a:solidFill>
              </a:rPr>
              <a:t>vải</a:t>
            </a:r>
            <a:r>
              <a:rPr lang="en-US" sz="2400" dirty="0" smtClean="0">
                <a:solidFill>
                  <a:schemeClr val="accent6">
                    <a:lumMod val="75000"/>
                  </a:schemeClr>
                </a:solidFill>
              </a:rPr>
              <a:t> </a:t>
            </a:r>
            <a:r>
              <a:rPr lang="en-US" sz="2400" dirty="0" err="1" smtClean="0">
                <a:solidFill>
                  <a:schemeClr val="accent6">
                    <a:lumMod val="75000"/>
                  </a:schemeClr>
                </a:solidFill>
              </a:rPr>
              <a:t>lụa</a:t>
            </a:r>
            <a:r>
              <a:rPr lang="en-US" sz="2400" dirty="0" smtClean="0">
                <a:solidFill>
                  <a:schemeClr val="accent6">
                    <a:lumMod val="75000"/>
                  </a:schemeClr>
                </a:solidFill>
              </a:rPr>
              <a:t> </a:t>
            </a:r>
            <a:r>
              <a:rPr lang="en-US" sz="2400" dirty="0" err="1" smtClean="0">
                <a:solidFill>
                  <a:schemeClr val="accent6">
                    <a:lumMod val="75000"/>
                  </a:schemeClr>
                </a:solidFill>
              </a:rPr>
              <a:t>màu</a:t>
            </a:r>
            <a:r>
              <a:rPr lang="en-US" sz="2400" dirty="0" smtClean="0">
                <a:solidFill>
                  <a:schemeClr val="accent6">
                    <a:lumMod val="75000"/>
                  </a:schemeClr>
                </a:solidFill>
              </a:rPr>
              <a:t> </a:t>
            </a:r>
            <a:r>
              <a:rPr lang="en-US" sz="2400" dirty="0" err="1" smtClean="0">
                <a:solidFill>
                  <a:schemeClr val="accent6">
                    <a:lumMod val="75000"/>
                  </a:schemeClr>
                </a:solidFill>
              </a:rPr>
              <a:t>đỏ</a:t>
            </a:r>
            <a:r>
              <a:rPr lang="en-US" sz="2400" dirty="0" smtClean="0">
                <a:solidFill>
                  <a:schemeClr val="accent6">
                    <a:lumMod val="75000"/>
                  </a:schemeClr>
                </a:solidFill>
              </a:rPr>
              <a:t> - </a:t>
            </a:r>
            <a:r>
              <a:rPr lang="en-US" sz="2400" dirty="0" err="1" smtClean="0">
                <a:solidFill>
                  <a:schemeClr val="accent6">
                    <a:lumMod val="75000"/>
                  </a:schemeClr>
                </a:solidFill>
              </a:rPr>
              <a:t>xanh</a:t>
            </a:r>
            <a:r>
              <a:rPr lang="en-US" sz="2400" dirty="0">
                <a:solidFill>
                  <a:schemeClr val="accent6">
                    <a:lumMod val="75000"/>
                  </a:schemeClr>
                </a:solidFill>
              </a:rPr>
              <a:t> </a:t>
            </a:r>
            <a:r>
              <a:rPr lang="en-US" sz="2400" dirty="0" smtClean="0">
                <a:solidFill>
                  <a:schemeClr val="accent6">
                    <a:lumMod val="75000"/>
                  </a:schemeClr>
                </a:solidFill>
              </a:rPr>
              <a:t>- </a:t>
            </a:r>
            <a:r>
              <a:rPr lang="en-US" sz="2400" dirty="0" err="1" smtClean="0">
                <a:solidFill>
                  <a:schemeClr val="accent6">
                    <a:lumMod val="75000"/>
                  </a:schemeClr>
                </a:solidFill>
              </a:rPr>
              <a:t>vàng</a:t>
            </a:r>
            <a:r>
              <a:rPr lang="en-US" sz="2400" dirty="0" smtClean="0">
                <a:solidFill>
                  <a:schemeClr val="accent6">
                    <a:lumMod val="75000"/>
                  </a:schemeClr>
                </a:solidFill>
              </a:rPr>
              <a:t> </a:t>
            </a:r>
            <a:r>
              <a:rPr lang="en-US" sz="2400" dirty="0" err="1" smtClean="0">
                <a:solidFill>
                  <a:schemeClr val="accent6">
                    <a:lumMod val="75000"/>
                  </a:schemeClr>
                </a:solidFill>
              </a:rPr>
              <a:t>nhiệm</a:t>
            </a:r>
            <a:r>
              <a:rPr lang="en-US" sz="2400" dirty="0" smtClean="0">
                <a:solidFill>
                  <a:schemeClr val="accent6">
                    <a:lumMod val="75000"/>
                  </a:schemeClr>
                </a:solidFill>
              </a:rPr>
              <a:t> </a:t>
            </a:r>
            <a:r>
              <a:rPr lang="en-US" sz="2400" dirty="0" err="1" smtClean="0">
                <a:solidFill>
                  <a:schemeClr val="accent6">
                    <a:lumMod val="75000"/>
                  </a:schemeClr>
                </a:solidFill>
              </a:rPr>
              <a:t>vụ</a:t>
            </a:r>
            <a:r>
              <a:rPr lang="en-US" sz="2400" dirty="0" smtClean="0">
                <a:solidFill>
                  <a:schemeClr val="accent6">
                    <a:lumMod val="75000"/>
                  </a:schemeClr>
                </a:solidFill>
              </a:rPr>
              <a:t> </a:t>
            </a:r>
            <a:r>
              <a:rPr lang="en-US" sz="2400" dirty="0" err="1" smtClean="0">
                <a:solidFill>
                  <a:schemeClr val="accent6">
                    <a:lumMod val="75000"/>
                  </a:schemeClr>
                </a:solidFill>
              </a:rPr>
              <a:t>của</a:t>
            </a:r>
            <a:r>
              <a:rPr lang="en-US" sz="2400" dirty="0" smtClean="0">
                <a:solidFill>
                  <a:schemeClr val="accent6">
                    <a:lumMod val="75000"/>
                  </a:schemeClr>
                </a:solidFill>
              </a:rPr>
              <a:t> </a:t>
            </a:r>
            <a:r>
              <a:rPr lang="en-US" sz="2400" dirty="0" err="1" smtClean="0">
                <a:solidFill>
                  <a:schemeClr val="accent6">
                    <a:lumMod val="75000"/>
                  </a:schemeClr>
                </a:solidFill>
              </a:rPr>
              <a:t>chúng</a:t>
            </a:r>
            <a:r>
              <a:rPr lang="en-US" sz="2400" dirty="0" smtClean="0">
                <a:solidFill>
                  <a:schemeClr val="accent6">
                    <a:lumMod val="75000"/>
                  </a:schemeClr>
                </a:solidFill>
              </a:rPr>
              <a:t> </a:t>
            </a:r>
            <a:r>
              <a:rPr lang="en-US" sz="2400" dirty="0" err="1" smtClean="0">
                <a:solidFill>
                  <a:schemeClr val="accent6">
                    <a:lumMod val="75000"/>
                  </a:schemeClr>
                </a:solidFill>
              </a:rPr>
              <a:t>mình</a:t>
            </a:r>
            <a:r>
              <a:rPr lang="en-US" sz="2400" dirty="0" smtClean="0">
                <a:solidFill>
                  <a:schemeClr val="accent6">
                    <a:lumMod val="75000"/>
                  </a:schemeClr>
                </a:solidFill>
              </a:rPr>
              <a:t> </a:t>
            </a:r>
            <a:r>
              <a:rPr lang="en-US" sz="2400" dirty="0" err="1" smtClean="0">
                <a:solidFill>
                  <a:schemeClr val="accent6">
                    <a:lumMod val="75000"/>
                  </a:schemeClr>
                </a:solidFill>
              </a:rPr>
              <a:t>là</a:t>
            </a:r>
            <a:r>
              <a:rPr lang="en-US" sz="2400" dirty="0" smtClean="0">
                <a:solidFill>
                  <a:schemeClr val="accent6">
                    <a:lumMod val="75000"/>
                  </a:schemeClr>
                </a:solidFill>
              </a:rPr>
              <a:t> </a:t>
            </a:r>
            <a:r>
              <a:rPr lang="en-US" sz="2400" dirty="0" err="1" smtClean="0">
                <a:solidFill>
                  <a:schemeClr val="accent6">
                    <a:lumMod val="75000"/>
                  </a:schemeClr>
                </a:solidFill>
              </a:rPr>
              <a:t>chơi</a:t>
            </a:r>
            <a:r>
              <a:rPr lang="en-US" sz="2400" dirty="0" smtClean="0">
                <a:solidFill>
                  <a:schemeClr val="accent6">
                    <a:lumMod val="75000"/>
                  </a:schemeClr>
                </a:solidFill>
              </a:rPr>
              <a:t> </a:t>
            </a:r>
            <a:r>
              <a:rPr lang="en-US" sz="2400" dirty="0" err="1" smtClean="0">
                <a:solidFill>
                  <a:schemeClr val="accent6">
                    <a:lumMod val="75000"/>
                  </a:schemeClr>
                </a:solidFill>
              </a:rPr>
              <a:t>với</a:t>
            </a:r>
            <a:r>
              <a:rPr lang="en-US" sz="2400" dirty="0" smtClean="0">
                <a:solidFill>
                  <a:schemeClr val="accent6">
                    <a:lumMod val="75000"/>
                  </a:schemeClr>
                </a:solidFill>
              </a:rPr>
              <a:t> </a:t>
            </a:r>
            <a:r>
              <a:rPr lang="en-US" sz="2400" dirty="0" err="1" smtClean="0">
                <a:solidFill>
                  <a:schemeClr val="accent6">
                    <a:lumMod val="75000"/>
                  </a:schemeClr>
                </a:solidFill>
              </a:rPr>
              <a:t>dải</a:t>
            </a:r>
            <a:r>
              <a:rPr lang="en-US" sz="2400" dirty="0" smtClean="0">
                <a:solidFill>
                  <a:schemeClr val="accent6">
                    <a:lumMod val="75000"/>
                  </a:schemeClr>
                </a:solidFill>
              </a:rPr>
              <a:t> </a:t>
            </a:r>
            <a:r>
              <a:rPr lang="en-US" sz="2400" dirty="0" err="1" smtClean="0">
                <a:solidFill>
                  <a:schemeClr val="accent6">
                    <a:lumMod val="75000"/>
                  </a:schemeClr>
                </a:solidFill>
              </a:rPr>
              <a:t>lụa</a:t>
            </a:r>
            <a:r>
              <a:rPr lang="en-US" sz="2400" dirty="0" smtClean="0">
                <a:solidFill>
                  <a:schemeClr val="accent6">
                    <a:lumMod val="75000"/>
                  </a:schemeClr>
                </a:solidFill>
              </a:rPr>
              <a:t> </a:t>
            </a:r>
            <a:r>
              <a:rPr lang="en-US" sz="2400" dirty="0" err="1" smtClean="0">
                <a:solidFill>
                  <a:schemeClr val="accent6">
                    <a:lumMod val="75000"/>
                  </a:schemeClr>
                </a:solidFill>
              </a:rPr>
              <a:t>theo</a:t>
            </a:r>
            <a:r>
              <a:rPr lang="en-US" sz="2400" dirty="0" smtClean="0">
                <a:solidFill>
                  <a:schemeClr val="accent6">
                    <a:lumMod val="75000"/>
                  </a:schemeClr>
                </a:solidFill>
              </a:rPr>
              <a:t> </a:t>
            </a:r>
            <a:r>
              <a:rPr lang="en-US" sz="2400" dirty="0" err="1" smtClean="0">
                <a:solidFill>
                  <a:schemeClr val="accent6">
                    <a:lumMod val="75000"/>
                  </a:schemeClr>
                </a:solidFill>
              </a:rPr>
              <a:t>cách</a:t>
            </a:r>
            <a:r>
              <a:rPr lang="en-US" sz="2400" dirty="0" smtClean="0">
                <a:solidFill>
                  <a:schemeClr val="accent6">
                    <a:lumMod val="75000"/>
                  </a:schemeClr>
                </a:solidFill>
              </a:rPr>
              <a:t> </a:t>
            </a:r>
            <a:r>
              <a:rPr lang="en-US" sz="2400" dirty="0" err="1" smtClean="0">
                <a:solidFill>
                  <a:schemeClr val="accent6">
                    <a:lumMod val="75000"/>
                  </a:schemeClr>
                </a:solidFill>
              </a:rPr>
              <a:t>chơi</a:t>
            </a:r>
            <a:r>
              <a:rPr lang="en-US" sz="2400" dirty="0" smtClean="0">
                <a:solidFill>
                  <a:schemeClr val="accent6">
                    <a:lumMod val="75000"/>
                  </a:schemeClr>
                </a:solidFill>
              </a:rPr>
              <a:t> </a:t>
            </a:r>
            <a:r>
              <a:rPr lang="en-US" sz="2400" dirty="0" err="1" smtClean="0">
                <a:solidFill>
                  <a:schemeClr val="accent6">
                    <a:lumMod val="75000"/>
                  </a:schemeClr>
                </a:solidFill>
              </a:rPr>
              <a:t>của</a:t>
            </a:r>
            <a:r>
              <a:rPr lang="en-US" sz="2400" dirty="0" smtClean="0">
                <a:solidFill>
                  <a:schemeClr val="accent6">
                    <a:lumMod val="75000"/>
                  </a:schemeClr>
                </a:solidFill>
              </a:rPr>
              <a:t> </a:t>
            </a:r>
            <a:r>
              <a:rPr lang="en-US" sz="2400" dirty="0" err="1" smtClean="0">
                <a:solidFill>
                  <a:schemeClr val="accent6">
                    <a:lumMod val="75000"/>
                  </a:schemeClr>
                </a:solidFill>
              </a:rPr>
              <a:t>các</a:t>
            </a:r>
            <a:r>
              <a:rPr lang="en-US" sz="2400" dirty="0" smtClean="0">
                <a:solidFill>
                  <a:schemeClr val="accent6">
                    <a:lumMod val="75000"/>
                  </a:schemeClr>
                </a:solidFill>
              </a:rPr>
              <a:t> con</a:t>
            </a:r>
            <a:r>
              <a:rPr lang="vi-VN" sz="2400" dirty="0" smtClean="0">
                <a:solidFill>
                  <a:schemeClr val="accent6">
                    <a:lumMod val="75000"/>
                  </a:schemeClr>
                </a:solidFill>
              </a:rPr>
              <a:t>. </a:t>
            </a:r>
            <a:r>
              <a:rPr lang="vi-VN" sz="2400" dirty="0">
                <a:solidFill>
                  <a:schemeClr val="accent6">
                    <a:lumMod val="75000"/>
                  </a:schemeClr>
                </a:solidFill>
              </a:rPr>
              <a:t>Cô tổ chức cho trẻ chơi 2-3 lần.</a:t>
            </a:r>
            <a:endParaRPr lang="en-US" sz="2400" dirty="0">
              <a:solidFill>
                <a:schemeClr val="accent6">
                  <a:lumMod val="75000"/>
                </a:schemeClr>
              </a:solidFill>
            </a:endParaRPr>
          </a:p>
        </p:txBody>
      </p:sp>
      <p:pic>
        <p:nvPicPr>
          <p:cNvPr id="4" name="Nhạc-Không-Lời-Vui-Nhộn-Dành-Cho-Bé-_mp3cut.net_">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96200" y="4727575"/>
            <a:ext cx="609600" cy="609600"/>
          </a:xfrm>
          <a:prstGeom prst="rect">
            <a:avLst/>
          </a:prstGeom>
        </p:spPr>
      </p:pic>
    </p:spTree>
    <p:extLst>
      <p:ext uri="{BB962C8B-B14F-4D97-AF65-F5344CB8AC3E}">
        <p14:creationId xmlns:p14="http://schemas.microsoft.com/office/powerpoint/2010/main" val="526596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49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555</TotalTime>
  <Words>558</Words>
  <Application>Microsoft Office PowerPoint</Application>
  <PresentationFormat>On-screen Show (4:3)</PresentationFormat>
  <Paragraphs>70</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thực hiện: - Cô cho trẻ đi theo yêu cầu của cô - Động viên khuyến khích, hỏi trẻ các con vừa làm ?</vt:lpstr>
      <vt:lpstr>* TCVĐ: Chơi với dải lụa.  - Cô giới thiệu tên trò chơi: Cô đã chuẩn bị cho các con rất nhiều vải lụa màu đỏ - xanh - vàng nhiệm vụ của chúng mình là chơi với dải lụa theo cách chơi của các con. Cô tổ chức cho trẻ chơi 2-3 lần.</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32</cp:revision>
  <dcterms:created xsi:type="dcterms:W3CDTF">2006-08-16T00:00:00Z</dcterms:created>
  <dcterms:modified xsi:type="dcterms:W3CDTF">2020-09-26T06:05:35Z</dcterms:modified>
</cp:coreProperties>
</file>