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68" r:id="rId3"/>
    <p:sldId id="267" r:id="rId4"/>
    <p:sldId id="270" r:id="rId5"/>
    <p:sldId id="272" r:id="rId6"/>
    <p:sldId id="273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C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69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D6AC78-6AAD-48B2-9846-53DD06AF52B0}" type="datetimeFigureOut">
              <a:rPr lang="en-US" smtClean="0"/>
              <a:t>08/06/2022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8AB9A-9BDF-4208-BD43-9A4887AEB0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8718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797634F-33A1-4045-984F-28FF6EF2B82C}" type="slidenum">
              <a:rPr lang="en-US" altLang="en-US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6518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42A70-C3C5-4EF0-9771-F0EAD7F3B948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525C6-8525-43B0-BB04-EC20B8966F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42A70-C3C5-4EF0-9771-F0EAD7F3B948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525C6-8525-43B0-BB04-EC20B8966F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42A70-C3C5-4EF0-9771-F0EAD7F3B948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525C6-8525-43B0-BB04-EC20B8966F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42A70-C3C5-4EF0-9771-F0EAD7F3B948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525C6-8525-43B0-BB04-EC20B8966F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42A70-C3C5-4EF0-9771-F0EAD7F3B948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525C6-8525-43B0-BB04-EC20B8966F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42A70-C3C5-4EF0-9771-F0EAD7F3B948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525C6-8525-43B0-BB04-EC20B8966F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42A70-C3C5-4EF0-9771-F0EAD7F3B948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525C6-8525-43B0-BB04-EC20B8966F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42A70-C3C5-4EF0-9771-F0EAD7F3B948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525C6-8525-43B0-BB04-EC20B8966F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42A70-C3C5-4EF0-9771-F0EAD7F3B948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525C6-8525-43B0-BB04-EC20B8966F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42A70-C3C5-4EF0-9771-F0EAD7F3B948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525C6-8525-43B0-BB04-EC20B8966F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42A70-C3C5-4EF0-9771-F0EAD7F3B948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525C6-8525-43B0-BB04-EC20B8966F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C42A70-C3C5-4EF0-9771-F0EAD7F3B948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3525C6-8525-43B0-BB04-EC20B8966FD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an%20Anh\Lan%20Anh_%20A6%20(2019-2020)\BGTT%20Lan%20Anh\BGTT%20T02_S&#7921;%20t&#237;ch%20b&#225;nh%20ch&#432;ng%20b&#225;nh%20gi&#224;y\B&#233;%20Ch&#250;c%20T&#7871;t%20.mp3" TargetMode="Externa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9200" y="2808288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714500" y="279690"/>
            <a:ext cx="5715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PHÒNG GD&amp;ĐT QUẬN  LONG BIỂN</a:t>
            </a:r>
          </a:p>
          <a:p>
            <a:pPr algn="ctr" eaLnBrk="1" hangingPunct="1">
              <a:defRPr/>
            </a:pP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TRƯỜNG MẦM NON GIA THƯỢNG</a:t>
            </a:r>
          </a:p>
        </p:txBody>
      </p:sp>
      <p:pic>
        <p:nvPicPr>
          <p:cNvPr id="9" name="Picture 2" descr="D:\GT\lô gô MNG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999909"/>
            <a:ext cx="1223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WordArt 6"/>
          <p:cNvSpPr>
            <a:spLocks noChangeArrowheads="1" noChangeShapeType="1" noTextEdit="1"/>
          </p:cNvSpPr>
          <p:nvPr/>
        </p:nvSpPr>
        <p:spPr bwMode="auto">
          <a:xfrm>
            <a:off x="152400" y="2920436"/>
            <a:ext cx="7419975" cy="77152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022108"/>
              </a:avLst>
            </a:prstTxWarp>
          </a:bodyPr>
          <a:lstStyle/>
          <a:p>
            <a:pPr algn="ctr"/>
            <a:r>
              <a:rPr lang="en-US" sz="28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030A0"/>
                </a:solidFill>
              </a:rPr>
              <a:t>	LÀM QUEN VĂN HỌC</a:t>
            </a:r>
          </a:p>
        </p:txBody>
      </p:sp>
      <p:sp>
        <p:nvSpPr>
          <p:cNvPr id="12" name="TextBox 12"/>
          <p:cNvSpPr txBox="1">
            <a:spLocks noChangeArrowheads="1"/>
          </p:cNvSpPr>
          <p:nvPr/>
        </p:nvSpPr>
        <p:spPr bwMode="auto">
          <a:xfrm>
            <a:off x="2058572" y="3585815"/>
            <a:ext cx="579838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 </a:t>
            </a:r>
            <a:r>
              <a:rPr lang="en-US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 “ Ông mặt trời”</a:t>
            </a:r>
            <a:endParaRPr lang="en-US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 tượng: Mẫu giáo lớn  (5 – 6 tuổi)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viên: Đoàn Thị Lan Anh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48000" y="5473745"/>
            <a:ext cx="3190875" cy="830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vi-VN" sz="2400" b="1" i="1" dirty="0">
                <a:solidFill>
                  <a:srgbClr val="7030A0"/>
                </a:solidFill>
                <a:latin typeface="+mj-lt"/>
              </a:rPr>
              <a:t>Năm</a:t>
            </a:r>
            <a:r>
              <a:rPr lang="en-US" sz="2400" b="1" i="1" dirty="0">
                <a:solidFill>
                  <a:srgbClr val="7030A0"/>
                </a:solidFill>
                <a:latin typeface="+mj-lt"/>
              </a:rPr>
              <a:t> </a:t>
            </a:r>
            <a:r>
              <a:rPr lang="en-US" sz="2400" b="1" i="1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i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>
                <a:solidFill>
                  <a:srgbClr val="7030A0"/>
                </a:solidFill>
                <a:latin typeface="+mj-lt"/>
              </a:rPr>
              <a:t>2021 </a:t>
            </a:r>
            <a:r>
              <a:rPr lang="en-US" sz="2400" b="1" i="1">
                <a:solidFill>
                  <a:srgbClr val="7030A0"/>
                </a:solidFill>
                <a:latin typeface="+mj-lt"/>
              </a:rPr>
              <a:t>– </a:t>
            </a:r>
            <a:r>
              <a:rPr lang="en-US" sz="2400" b="1" i="1">
                <a:solidFill>
                  <a:srgbClr val="7030A0"/>
                </a:solidFill>
                <a:latin typeface="+mj-lt"/>
              </a:rPr>
              <a:t>2022</a:t>
            </a:r>
            <a:endParaRPr lang="en-US" sz="2400" b="1" i="1" dirty="0">
              <a:solidFill>
                <a:srgbClr val="7030A0"/>
              </a:solidFill>
              <a:latin typeface="+mj-lt"/>
            </a:endParaRPr>
          </a:p>
          <a:p>
            <a:pPr eaLnBrk="1" hangingPunct="1">
              <a:defRPr/>
            </a:pPr>
            <a:endParaRPr lang="en-US" sz="2400" i="1" dirty="0">
              <a:latin typeface="+mj-lt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loud 3"/>
          <p:cNvSpPr/>
          <p:nvPr/>
        </p:nvSpPr>
        <p:spPr>
          <a:xfrm>
            <a:off x="5486400" y="4419600"/>
            <a:ext cx="3962400" cy="1905000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rgbClr val="00B050"/>
                </a:solidFill>
              </a:rPr>
              <a:t>Tỏa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nắng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hai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mẹ</a:t>
            </a:r>
            <a:r>
              <a:rPr lang="en-US" sz="2000" dirty="0" smtClean="0">
                <a:solidFill>
                  <a:srgbClr val="00B050"/>
                </a:solidFill>
              </a:rPr>
              <a:t> con</a:t>
            </a:r>
          </a:p>
          <a:p>
            <a:pPr algn="ctr"/>
            <a:r>
              <a:rPr lang="en-US" sz="2000" dirty="0" err="1" smtClean="0">
                <a:solidFill>
                  <a:srgbClr val="00B050"/>
                </a:solidFill>
              </a:rPr>
              <a:t>Bóng</a:t>
            </a:r>
            <a:r>
              <a:rPr lang="en-US" sz="2000" dirty="0" smtClean="0">
                <a:solidFill>
                  <a:srgbClr val="00B050"/>
                </a:solidFill>
              </a:rPr>
              <a:t> con </a:t>
            </a:r>
            <a:r>
              <a:rPr lang="en-US" sz="2000" dirty="0" err="1" smtClean="0">
                <a:solidFill>
                  <a:srgbClr val="00B050"/>
                </a:solidFill>
              </a:rPr>
              <a:t>vè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bóng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mẹ</a:t>
            </a:r>
            <a:endParaRPr lang="en-US" sz="2000" dirty="0">
              <a:solidFill>
                <a:srgbClr val="00B050"/>
              </a:solidFill>
            </a:endParaRPr>
          </a:p>
          <a:p>
            <a:pPr algn="ctr"/>
            <a:r>
              <a:rPr lang="en-US" sz="2000" dirty="0" err="1" smtClean="0">
                <a:solidFill>
                  <a:srgbClr val="00B050"/>
                </a:solidFill>
              </a:rPr>
              <a:t>Dắt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nhau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đi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trên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đường</a:t>
            </a:r>
            <a:endParaRPr lang="en-US" sz="20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loud 3"/>
          <p:cNvSpPr/>
          <p:nvPr/>
        </p:nvSpPr>
        <p:spPr>
          <a:xfrm>
            <a:off x="4419600" y="4648200"/>
            <a:ext cx="4343400" cy="1447800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rgbClr val="00B050"/>
                </a:solidFill>
              </a:rPr>
              <a:t>Ông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nhíu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mắt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nhìn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em</a:t>
            </a:r>
            <a:endParaRPr lang="en-US" sz="2000" dirty="0" smtClean="0">
              <a:solidFill>
                <a:srgbClr val="00B050"/>
              </a:solidFill>
            </a:endParaRPr>
          </a:p>
          <a:p>
            <a:pPr algn="ctr"/>
            <a:r>
              <a:rPr lang="en-US" sz="2000" dirty="0" err="1" smtClean="0">
                <a:solidFill>
                  <a:srgbClr val="00B050"/>
                </a:solidFill>
              </a:rPr>
              <a:t>Em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nhíu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mắt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nhìn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ông</a:t>
            </a:r>
            <a:endParaRPr lang="en-US" sz="20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loud 3"/>
          <p:cNvSpPr/>
          <p:nvPr/>
        </p:nvSpPr>
        <p:spPr>
          <a:xfrm>
            <a:off x="5181600" y="4038600"/>
            <a:ext cx="4191000" cy="2971800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rgbClr val="00B050"/>
                </a:solidFill>
              </a:rPr>
              <a:t>Ông</a:t>
            </a:r>
            <a:r>
              <a:rPr lang="en-US" sz="2000" dirty="0" smtClean="0">
                <a:solidFill>
                  <a:srgbClr val="00B050"/>
                </a:solidFill>
              </a:rPr>
              <a:t> ở </a:t>
            </a:r>
            <a:r>
              <a:rPr lang="en-US" sz="2000" dirty="0" err="1" smtClean="0">
                <a:solidFill>
                  <a:srgbClr val="00B050"/>
                </a:solidFill>
              </a:rPr>
              <a:t>trên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trời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nhé</a:t>
            </a:r>
            <a:endParaRPr lang="en-US" sz="2000" dirty="0" smtClean="0">
              <a:solidFill>
                <a:srgbClr val="00B050"/>
              </a:solidFill>
            </a:endParaRPr>
          </a:p>
          <a:p>
            <a:pPr algn="ctr"/>
            <a:r>
              <a:rPr lang="en-US" sz="2000" dirty="0" err="1" smtClean="0">
                <a:solidFill>
                  <a:srgbClr val="00B050"/>
                </a:solidFill>
              </a:rPr>
              <a:t>Cháu</a:t>
            </a:r>
            <a:r>
              <a:rPr lang="en-US" sz="2000" dirty="0" smtClean="0">
                <a:solidFill>
                  <a:srgbClr val="00B050"/>
                </a:solidFill>
              </a:rPr>
              <a:t> ở </a:t>
            </a:r>
            <a:r>
              <a:rPr lang="en-US" sz="2000" dirty="0" err="1" smtClean="0">
                <a:solidFill>
                  <a:srgbClr val="00B050"/>
                </a:solidFill>
              </a:rPr>
              <a:t>dưới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này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thôi</a:t>
            </a:r>
            <a:endParaRPr lang="en-US" sz="2000" dirty="0" smtClean="0">
              <a:solidFill>
                <a:srgbClr val="00B050"/>
              </a:solidFill>
            </a:endParaRPr>
          </a:p>
          <a:p>
            <a:pPr algn="ctr"/>
            <a:r>
              <a:rPr lang="en-US" sz="2000" dirty="0" err="1" smtClean="0">
                <a:solidFill>
                  <a:srgbClr val="00B050"/>
                </a:solidFill>
              </a:rPr>
              <a:t>Hai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ông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cháu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cùng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cười</a:t>
            </a:r>
            <a:endParaRPr lang="en-US" sz="2000" dirty="0" smtClean="0">
              <a:solidFill>
                <a:srgbClr val="00B050"/>
              </a:solidFill>
            </a:endParaRPr>
          </a:p>
          <a:p>
            <a:pPr algn="ctr"/>
            <a:r>
              <a:rPr lang="en-US" sz="2000" dirty="0" err="1" smtClean="0">
                <a:solidFill>
                  <a:srgbClr val="00B050"/>
                </a:solidFill>
              </a:rPr>
              <a:t>Mẹ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cười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đi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bên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cạnh</a:t>
            </a:r>
            <a:endParaRPr lang="en-US" sz="2000" dirty="0" smtClean="0">
              <a:solidFill>
                <a:srgbClr val="00B050"/>
              </a:solidFill>
            </a:endParaRPr>
          </a:p>
          <a:p>
            <a:pPr algn="ctr"/>
            <a:r>
              <a:rPr lang="en-US" sz="2000" dirty="0" err="1" smtClean="0">
                <a:solidFill>
                  <a:srgbClr val="00B050"/>
                </a:solidFill>
              </a:rPr>
              <a:t>Ông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mặt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trời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óng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ánh</a:t>
            </a:r>
            <a:endParaRPr lang="en-US" sz="20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90600" y="2438400"/>
            <a:ext cx="637225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Đàm</a:t>
            </a:r>
            <a:r>
              <a:rPr lang="en-US" sz="5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thoại</a:t>
            </a:r>
            <a:r>
              <a:rPr lang="en-US" sz="5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</a:t>
            </a:r>
            <a:r>
              <a:rPr lang="en-US" sz="54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trích</a:t>
            </a:r>
            <a:r>
              <a:rPr lang="en-US" sz="5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dẫn</a:t>
            </a:r>
            <a:r>
              <a:rPr lang="en-US" sz="54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en-US" sz="5400" b="1" spc="50" dirty="0" smtClean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5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 </a:t>
            </a:r>
            <a:r>
              <a:rPr lang="en-US" sz="54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ông</a:t>
            </a:r>
            <a:r>
              <a:rPr lang="en-US" sz="5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mặt</a:t>
            </a:r>
            <a:r>
              <a:rPr lang="en-US" sz="5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trời</a:t>
            </a:r>
            <a:r>
              <a:rPr lang="en-US" sz="5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”</a:t>
            </a:r>
            <a:endParaRPr lang="en-US" sz="54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362200"/>
            <a:ext cx="8229600" cy="1143000"/>
          </a:xfrm>
        </p:spPr>
        <p:txBody>
          <a:bodyPr>
            <a:noAutofit/>
          </a:bodyPr>
          <a:lstStyle/>
          <a:p>
            <a:r>
              <a:rPr lang="en-US" sz="8000" dirty="0" err="1" smtClean="0">
                <a:solidFill>
                  <a:srgbClr val="FF0000"/>
                </a:solidFill>
              </a:rPr>
              <a:t>Trẻ</a:t>
            </a:r>
            <a:r>
              <a:rPr lang="en-US" sz="8000" dirty="0" smtClean="0">
                <a:solidFill>
                  <a:srgbClr val="FF0000"/>
                </a:solidFill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</a:rPr>
              <a:t>đọc</a:t>
            </a:r>
            <a:r>
              <a:rPr lang="en-US" sz="8000" dirty="0" smtClean="0">
                <a:solidFill>
                  <a:srgbClr val="FF0000"/>
                </a:solidFill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</a:rPr>
              <a:t>thơ</a:t>
            </a:r>
            <a:endParaRPr lang="en-US" sz="8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5400" u="sng" dirty="0" err="1" smtClean="0">
                <a:solidFill>
                  <a:srgbClr val="7030A0"/>
                </a:solidFill>
              </a:rPr>
              <a:t>Hoạt</a:t>
            </a:r>
            <a:r>
              <a:rPr lang="en-US" sz="5400" u="sng" dirty="0" smtClean="0">
                <a:solidFill>
                  <a:srgbClr val="7030A0"/>
                </a:solidFill>
              </a:rPr>
              <a:t> </a:t>
            </a:r>
            <a:r>
              <a:rPr lang="en-US" sz="5400" u="sng" dirty="0" err="1" smtClean="0">
                <a:solidFill>
                  <a:srgbClr val="7030A0"/>
                </a:solidFill>
              </a:rPr>
              <a:t>động</a:t>
            </a:r>
            <a:r>
              <a:rPr lang="en-US" sz="5400" u="sng" dirty="0" smtClean="0">
                <a:solidFill>
                  <a:srgbClr val="7030A0"/>
                </a:solidFill>
              </a:rPr>
              <a:t> </a:t>
            </a:r>
            <a:r>
              <a:rPr lang="en-US" sz="5400" u="sng" dirty="0" err="1" smtClean="0">
                <a:solidFill>
                  <a:srgbClr val="7030A0"/>
                </a:solidFill>
              </a:rPr>
              <a:t>kết</a:t>
            </a:r>
            <a:r>
              <a:rPr lang="en-US" sz="5400" u="sng" dirty="0" smtClean="0">
                <a:solidFill>
                  <a:srgbClr val="7030A0"/>
                </a:solidFill>
              </a:rPr>
              <a:t> </a:t>
            </a:r>
            <a:r>
              <a:rPr lang="en-US" sz="5400" u="sng" dirty="0" err="1" smtClean="0">
                <a:solidFill>
                  <a:srgbClr val="7030A0"/>
                </a:solidFill>
              </a:rPr>
              <a:t>thúc</a:t>
            </a:r>
            <a:r>
              <a:rPr lang="en-US" sz="5400" u="sng" dirty="0" smtClean="0">
                <a:solidFill>
                  <a:srgbClr val="7030A0"/>
                </a:solidFill>
              </a:rPr>
              <a:t>: </a:t>
            </a:r>
            <a:r>
              <a:rPr lang="en-US" sz="5400" u="sng" dirty="0" err="1" smtClean="0">
                <a:solidFill>
                  <a:srgbClr val="7030A0"/>
                </a:solidFill>
              </a:rPr>
              <a:t>Trò</a:t>
            </a:r>
            <a:r>
              <a:rPr lang="en-US" sz="5400" u="sng" dirty="0" smtClean="0">
                <a:solidFill>
                  <a:srgbClr val="7030A0"/>
                </a:solidFill>
              </a:rPr>
              <a:t> </a:t>
            </a:r>
            <a:r>
              <a:rPr lang="en-US" sz="5400" u="sng" dirty="0" err="1" smtClean="0">
                <a:solidFill>
                  <a:srgbClr val="7030A0"/>
                </a:solidFill>
              </a:rPr>
              <a:t>chơi</a:t>
            </a:r>
            <a:endParaRPr lang="en-US" sz="5400" u="sng" dirty="0">
              <a:solidFill>
                <a:srgbClr val="7030A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85800" y="1600200"/>
            <a:ext cx="7696200" cy="19050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oubleWave1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Xếp</a:t>
            </a:r>
            <a:r>
              <a:rPr lang="en-US" sz="54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tranh</a:t>
            </a:r>
            <a:r>
              <a:rPr lang="en-US" sz="54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theo</a:t>
            </a:r>
            <a:r>
              <a:rPr lang="en-US" sz="54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nội</a:t>
            </a:r>
            <a:r>
              <a:rPr lang="en-US" sz="54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dung </a:t>
            </a:r>
            <a:r>
              <a:rPr lang="en-US" sz="5400" b="1" cap="none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bài</a:t>
            </a:r>
            <a:r>
              <a:rPr lang="en-US" sz="54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thơ</a:t>
            </a:r>
            <a:endParaRPr lang="en-US" sz="54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Explosion 1 4"/>
          <p:cNvSpPr/>
          <p:nvPr/>
        </p:nvSpPr>
        <p:spPr>
          <a:xfrm>
            <a:off x="2743200" y="3962400"/>
            <a:ext cx="4267200" cy="2133600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err="1" smtClean="0">
                <a:solidFill>
                  <a:srgbClr val="FFFF00"/>
                </a:solidFill>
              </a:rPr>
              <a:t>Hết</a:t>
            </a:r>
            <a:r>
              <a:rPr lang="en-US" sz="4000" dirty="0" smtClean="0">
                <a:solidFill>
                  <a:srgbClr val="FFFF00"/>
                </a:solidFill>
              </a:rPr>
              <a:t> </a:t>
            </a:r>
            <a:r>
              <a:rPr lang="en-US" sz="4000" dirty="0" err="1" smtClean="0">
                <a:solidFill>
                  <a:srgbClr val="FFFF00"/>
                </a:solidFill>
              </a:rPr>
              <a:t>giờ</a:t>
            </a:r>
            <a:endParaRPr lang="en-US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76600" y="3124200"/>
            <a:ext cx="568194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Cảm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ơn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các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cô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giáo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Kết quả hình ảnh cho nền p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78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extBox 4"/>
          <p:cNvSpPr txBox="1">
            <a:spLocks noChangeArrowheads="1"/>
          </p:cNvSpPr>
          <p:nvPr/>
        </p:nvSpPr>
        <p:spPr bwMode="auto">
          <a:xfrm>
            <a:off x="2133600" y="304800"/>
            <a:ext cx="35004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rgbClr val="FF0000"/>
                </a:solidFill>
              </a:rPr>
              <a:t>I. Mục đích , yêu cầu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5445" y="1228397"/>
            <a:ext cx="8916223" cy="440120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vi-VN" sz="2200" b="1" i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* Kiến thức</a:t>
            </a:r>
            <a:endParaRPr lang="vi-VN" sz="220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pPr eaLnBrk="1" hangingPunct="1">
              <a:buFontTx/>
              <a:buChar char="-"/>
              <a:defRPr/>
            </a:pPr>
            <a:r>
              <a:rPr lang="vi-VN" sz="2200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Trẻ nhớ </a:t>
            </a:r>
            <a:r>
              <a:rPr lang="vi-VN" sz="2200">
                <a:solidFill>
                  <a:schemeClr val="accent1">
                    <a:lumMod val="50000"/>
                  </a:schemeClr>
                </a:solidFill>
                <a:latin typeface="+mj-lt"/>
              </a:rPr>
              <a:t>tên </a:t>
            </a:r>
            <a:r>
              <a:rPr lang="en-US" sz="220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bài thơ, tác giả</a:t>
            </a:r>
            <a:endParaRPr lang="vi-VN" sz="220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pPr eaLnBrk="1" hangingPunct="1">
              <a:defRPr/>
            </a:pPr>
            <a:r>
              <a:rPr lang="vi-VN" sz="2200" b="1" i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* </a:t>
            </a:r>
            <a:r>
              <a:rPr lang="vi-VN" sz="2200" b="1" i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Kỹ năng</a:t>
            </a:r>
            <a:endParaRPr lang="vi-VN" sz="220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pPr eaLnBrk="1" hangingPunct="1">
              <a:defRPr/>
            </a:pPr>
            <a:r>
              <a:rPr lang="vi-VN" sz="2200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- Trẻ biết lắng nghe và và bộc lộ cảm xúc cá nhân tự nhiên.</a:t>
            </a:r>
          </a:p>
          <a:p>
            <a:pPr eaLnBrk="1" hangingPunct="1">
              <a:defRPr/>
            </a:pPr>
            <a:r>
              <a:rPr lang="vi-VN" sz="2200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- Phát triển ngôn ngữ rõ ràng, mạch lạc.</a:t>
            </a:r>
          </a:p>
          <a:p>
            <a:pPr eaLnBrk="1" hangingPunct="1">
              <a:defRPr/>
            </a:pPr>
            <a:r>
              <a:rPr lang="vi-VN" sz="2200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- Phát triển trí nhớ, tư duy, quan sát của trẻ.</a:t>
            </a:r>
          </a:p>
          <a:p>
            <a:pPr eaLnBrk="1" hangingPunct="1">
              <a:defRPr/>
            </a:pPr>
            <a:r>
              <a:rPr lang="vi-VN" sz="2200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- Rèn trẻ kỹ năng di chuột trên máy tính.</a:t>
            </a:r>
          </a:p>
          <a:p>
            <a:pPr eaLnBrk="1" hangingPunct="1">
              <a:defRPr/>
            </a:pPr>
            <a:r>
              <a:rPr lang="vi-VN" sz="2200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- Phát triển kỹ năng vận động đi chạy theo đường dích zắc</a:t>
            </a:r>
          </a:p>
          <a:p>
            <a:pPr eaLnBrk="1" hangingPunct="1">
              <a:defRPr/>
            </a:pPr>
            <a:r>
              <a:rPr lang="vi-VN" sz="2200" b="1" i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* Thái độ</a:t>
            </a:r>
            <a:endParaRPr lang="vi-VN" sz="220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pPr eaLnBrk="1" hangingPunct="1">
              <a:buFontTx/>
              <a:buChar char="-"/>
              <a:defRPr/>
            </a:pPr>
            <a:r>
              <a:rPr lang="vi-VN" sz="2200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Giáo dục trẻ biết giữ gìn, bảo vệ và phát huy phong tục tập quán tốt đẹp của </a:t>
            </a:r>
            <a:endParaRPr lang="en-US" sz="220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pPr eaLnBrk="1" hangingPunct="1">
              <a:defRPr/>
            </a:pPr>
            <a:r>
              <a:rPr lang="vi-VN" sz="2200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dân tộc Việt nam.</a:t>
            </a:r>
          </a:p>
          <a:p>
            <a:pPr eaLnBrk="1" hangingPunct="1">
              <a:defRPr/>
            </a:pPr>
            <a:r>
              <a:rPr lang="vi-VN" sz="2200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- Hứng thú tham gia vào các hoạt động.</a:t>
            </a:r>
          </a:p>
          <a:p>
            <a:pPr eaLnBrk="1" hangingPunct="1">
              <a:defRPr/>
            </a:pPr>
            <a:endParaRPr lang="en-US" sz="16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65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ết quả hình ảnh cho nền p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78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extBox 4"/>
          <p:cNvSpPr txBox="1">
            <a:spLocks noChangeArrowheads="1"/>
          </p:cNvSpPr>
          <p:nvPr/>
        </p:nvSpPr>
        <p:spPr bwMode="auto">
          <a:xfrm>
            <a:off x="3048000" y="533400"/>
            <a:ext cx="22796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rgbClr val="FF0000"/>
                </a:solidFill>
              </a:rPr>
              <a:t>II. Chuẩn bị</a:t>
            </a:r>
          </a:p>
        </p:txBody>
      </p:sp>
      <p:sp>
        <p:nvSpPr>
          <p:cNvPr id="5124" name="TextBox 5"/>
          <p:cNvSpPr txBox="1">
            <a:spLocks noChangeArrowheads="1"/>
          </p:cNvSpPr>
          <p:nvPr/>
        </p:nvSpPr>
        <p:spPr bwMode="auto">
          <a:xfrm>
            <a:off x="1044575" y="1371600"/>
            <a:ext cx="6177268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vi-VN" altLang="en-US" sz="2800">
                <a:solidFill>
                  <a:srgbClr val="00B0F0"/>
                </a:solidFill>
              </a:rPr>
              <a:t>- Giáo án điện tử có nội dung bài dạy.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vi-VN" altLang="en-US" sz="2800">
                <a:solidFill>
                  <a:srgbClr val="00B0F0"/>
                </a:solidFill>
              </a:rPr>
              <a:t>- Bảng tương tác, que chỉ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vi-VN" altLang="en-US" sz="2800">
                <a:solidFill>
                  <a:srgbClr val="00B0F0"/>
                </a:solidFill>
              </a:rPr>
              <a:t>- Giấy vẽ, bút màu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vi-VN" altLang="en-US" sz="2800">
                <a:solidFill>
                  <a:srgbClr val="00B0F0"/>
                </a:solidFill>
              </a:rPr>
              <a:t>- Video hoạt </a:t>
            </a:r>
            <a:r>
              <a:rPr lang="vi-VN" altLang="en-US" sz="2800">
                <a:solidFill>
                  <a:srgbClr val="00B0F0"/>
                </a:solidFill>
              </a:rPr>
              <a:t>hình </a:t>
            </a:r>
            <a:r>
              <a:rPr lang="en-US" altLang="en-US" sz="2800" smtClean="0">
                <a:solidFill>
                  <a:srgbClr val="00B0F0"/>
                </a:solidFill>
              </a:rPr>
              <a:t>thơ </a:t>
            </a:r>
            <a:r>
              <a:rPr lang="vi-VN" altLang="en-US" sz="2800" smtClean="0">
                <a:solidFill>
                  <a:srgbClr val="00B0F0"/>
                </a:solidFill>
              </a:rPr>
              <a:t>“</a:t>
            </a:r>
            <a:r>
              <a:rPr lang="en-US" altLang="en-US" sz="2800" smtClean="0">
                <a:solidFill>
                  <a:srgbClr val="00B0F0"/>
                </a:solidFill>
              </a:rPr>
              <a:t>ông mặt trời</a:t>
            </a:r>
            <a:r>
              <a:rPr lang="vi-VN" altLang="en-US" sz="2800" smtClean="0">
                <a:solidFill>
                  <a:srgbClr val="00B0F0"/>
                </a:solidFill>
              </a:rPr>
              <a:t>"</a:t>
            </a:r>
            <a:endParaRPr lang="vi-VN" altLang="en-US" sz="2800">
              <a:solidFill>
                <a:srgbClr val="00B0F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503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Box 4"/>
          <p:cNvSpPr txBox="1">
            <a:spLocks noChangeArrowheads="1"/>
          </p:cNvSpPr>
          <p:nvPr/>
        </p:nvSpPr>
        <p:spPr bwMode="auto">
          <a:xfrm>
            <a:off x="2819400" y="609600"/>
            <a:ext cx="31511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000">
                <a:solidFill>
                  <a:srgbClr val="FF0000"/>
                </a:solidFill>
              </a:rPr>
              <a:t>III. Tiến hành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7641" y="2209800"/>
            <a:ext cx="8072530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514350" indent="-514350" algn="ctr" eaLnBrk="1" hangingPunct="1">
              <a:buFontTx/>
              <a:buAutoNum type="arabicPeriod"/>
              <a:defRPr/>
            </a:pPr>
            <a:r>
              <a:rPr lang="en-US" sz="3200" b="1" dirty="0" err="1">
                <a:solidFill>
                  <a:srgbClr val="00B0F0"/>
                </a:solidFill>
              </a:rPr>
              <a:t>Ổn</a:t>
            </a:r>
            <a:r>
              <a:rPr lang="en-US" sz="3200" b="1" dirty="0">
                <a:solidFill>
                  <a:srgbClr val="00B0F0"/>
                </a:solidFill>
              </a:rPr>
              <a:t> </a:t>
            </a:r>
            <a:r>
              <a:rPr lang="en-US" sz="3200" b="1" dirty="0" err="1">
                <a:solidFill>
                  <a:srgbClr val="00B0F0"/>
                </a:solidFill>
              </a:rPr>
              <a:t>định</a:t>
            </a:r>
            <a:r>
              <a:rPr lang="en-US" sz="3200" b="1" dirty="0">
                <a:solidFill>
                  <a:srgbClr val="00B0F0"/>
                </a:solidFill>
              </a:rPr>
              <a:t> </a:t>
            </a:r>
            <a:r>
              <a:rPr lang="en-US" sz="3200" b="1" dirty="0" err="1">
                <a:solidFill>
                  <a:srgbClr val="00B0F0"/>
                </a:solidFill>
              </a:rPr>
              <a:t>tổ</a:t>
            </a:r>
            <a:r>
              <a:rPr lang="en-US" sz="3200" b="1" dirty="0">
                <a:solidFill>
                  <a:srgbClr val="00B0F0"/>
                </a:solidFill>
              </a:rPr>
              <a:t> </a:t>
            </a:r>
            <a:r>
              <a:rPr lang="en-US" sz="3200" b="1" dirty="0" err="1">
                <a:solidFill>
                  <a:srgbClr val="00B0F0"/>
                </a:solidFill>
              </a:rPr>
              <a:t>chức</a:t>
            </a:r>
            <a:endParaRPr lang="en-US" sz="3200" b="1" dirty="0">
              <a:solidFill>
                <a:srgbClr val="00B0F0"/>
              </a:solidFill>
            </a:endParaRPr>
          </a:p>
          <a:p>
            <a:pPr marL="514350" indent="-514350" algn="ctr" eaLnBrk="1" hangingPunct="1">
              <a:defRPr/>
            </a:pPr>
            <a:r>
              <a:rPr lang="en-US" sz="2800" dirty="0" err="1">
                <a:solidFill>
                  <a:schemeClr val="accent1">
                    <a:lumMod val="50000"/>
                  </a:schemeClr>
                </a:solidFill>
              </a:rPr>
              <a:t>Mời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1">
                    <a:lumMod val="50000"/>
                  </a:schemeClr>
                </a:solidFill>
              </a:rPr>
              <a:t>các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1">
                    <a:lumMod val="50000"/>
                  </a:schemeClr>
                </a:solidFill>
              </a:rPr>
              <a:t>bé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1">
                    <a:lumMod val="50000"/>
                  </a:schemeClr>
                </a:solidFill>
              </a:rPr>
              <a:t>hát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1">
                    <a:lumMod val="50000"/>
                  </a:schemeClr>
                </a:solidFill>
              </a:rPr>
              <a:t>cùng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1">
                    <a:lumMod val="50000"/>
                  </a:schemeClr>
                </a:solidFill>
              </a:rPr>
              <a:t>cô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1">
                    <a:lumMod val="50000"/>
                  </a:schemeClr>
                </a:solidFill>
              </a:rPr>
              <a:t>bài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err="1">
                <a:solidFill>
                  <a:schemeClr val="accent1">
                    <a:lumMod val="50000"/>
                  </a:schemeClr>
                </a:solidFill>
              </a:rPr>
              <a:t>hát</a:t>
            </a:r>
            <a:r>
              <a:rPr lang="en-US" sz="280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smtClean="0">
                <a:solidFill>
                  <a:schemeClr val="accent1">
                    <a:lumMod val="50000"/>
                  </a:schemeClr>
                </a:solidFill>
              </a:rPr>
              <a:t>“Cháu vẽ ông mặt trời”</a:t>
            </a:r>
            <a:endParaRPr lang="en-US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Bé Chúc Tết 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657600"/>
            <a:ext cx="1066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025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29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4900" y="2133600"/>
            <a:ext cx="7850675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514350" indent="-514350" algn="ctr" eaLnBrk="1" hangingPunct="1">
              <a:defRPr/>
            </a:pPr>
            <a:r>
              <a:rPr lang="en-US" sz="3200" b="1" dirty="0">
                <a:solidFill>
                  <a:srgbClr val="00B0F0"/>
                </a:solidFill>
              </a:rPr>
              <a:t>2.Phương </a:t>
            </a:r>
            <a:r>
              <a:rPr lang="en-US" sz="3200" b="1" dirty="0" err="1">
                <a:solidFill>
                  <a:srgbClr val="00B0F0"/>
                </a:solidFill>
              </a:rPr>
              <a:t>pháp</a:t>
            </a:r>
            <a:r>
              <a:rPr lang="en-US" sz="3200" b="1" dirty="0">
                <a:solidFill>
                  <a:srgbClr val="00B0F0"/>
                </a:solidFill>
              </a:rPr>
              <a:t> </a:t>
            </a:r>
            <a:r>
              <a:rPr lang="en-US" sz="3200" b="1" dirty="0" err="1">
                <a:solidFill>
                  <a:srgbClr val="00B0F0"/>
                </a:solidFill>
              </a:rPr>
              <a:t>hình</a:t>
            </a:r>
            <a:r>
              <a:rPr lang="en-US" sz="3200" b="1" dirty="0">
                <a:solidFill>
                  <a:srgbClr val="00B0F0"/>
                </a:solidFill>
              </a:rPr>
              <a:t> </a:t>
            </a:r>
            <a:r>
              <a:rPr lang="en-US" sz="3200" b="1" dirty="0" err="1">
                <a:solidFill>
                  <a:srgbClr val="00B0F0"/>
                </a:solidFill>
              </a:rPr>
              <a:t>thức</a:t>
            </a:r>
            <a:r>
              <a:rPr lang="en-US" sz="3200" b="1" dirty="0">
                <a:solidFill>
                  <a:srgbClr val="00B0F0"/>
                </a:solidFill>
              </a:rPr>
              <a:t> </a:t>
            </a:r>
            <a:r>
              <a:rPr lang="en-US" sz="3200" b="1" dirty="0" err="1">
                <a:solidFill>
                  <a:srgbClr val="00B0F0"/>
                </a:solidFill>
              </a:rPr>
              <a:t>tổ</a:t>
            </a:r>
            <a:r>
              <a:rPr lang="en-US" sz="3200" b="1" dirty="0">
                <a:solidFill>
                  <a:srgbClr val="00B0F0"/>
                </a:solidFill>
              </a:rPr>
              <a:t> </a:t>
            </a:r>
            <a:r>
              <a:rPr lang="en-US" sz="3200" b="1" dirty="0" err="1">
                <a:solidFill>
                  <a:srgbClr val="00B0F0"/>
                </a:solidFill>
              </a:rPr>
              <a:t>chức</a:t>
            </a:r>
            <a:endParaRPr lang="en-US" sz="3200" b="1" dirty="0">
              <a:solidFill>
                <a:srgbClr val="00B0F0"/>
              </a:solidFill>
            </a:endParaRPr>
          </a:p>
          <a:p>
            <a:pPr marL="514350" indent="-514350" algn="ctr" eaLnBrk="1" hangingPunct="1">
              <a:defRPr/>
            </a:pPr>
            <a:r>
              <a:rPr lang="en-US" sz="3200" err="1">
                <a:solidFill>
                  <a:schemeClr val="accent1">
                    <a:lumMod val="50000"/>
                  </a:schemeClr>
                </a:solidFill>
              </a:rPr>
              <a:t>Cô</a:t>
            </a:r>
            <a:r>
              <a:rPr lang="en-US" sz="320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200" smtClean="0">
                <a:solidFill>
                  <a:schemeClr val="accent1">
                    <a:lumMod val="50000"/>
                  </a:schemeClr>
                </a:solidFill>
              </a:rPr>
              <a:t>đọc thơ cho </a:t>
            </a:r>
            <a:r>
              <a:rPr lang="en-US" sz="3200" dirty="0" err="1">
                <a:solidFill>
                  <a:schemeClr val="accent1">
                    <a:lumMod val="50000"/>
                  </a:schemeClr>
                </a:solidFill>
              </a:rPr>
              <a:t>trẻ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accent1">
                    <a:lumMod val="50000"/>
                  </a:schemeClr>
                </a:solidFill>
              </a:rPr>
              <a:t>nghe</a:t>
            </a:r>
            <a:endParaRPr lang="en-US" sz="3200" dirty="0">
              <a:solidFill>
                <a:schemeClr val="accent1">
                  <a:lumMod val="50000"/>
                </a:schemeClr>
              </a:solidFill>
            </a:endParaRPr>
          </a:p>
          <a:p>
            <a:pPr marL="514350" indent="-514350" algn="ctr" eaLnBrk="1" hangingPunct="1">
              <a:defRPr/>
            </a:pPr>
            <a:r>
              <a:rPr lang="en-US" sz="3200" dirty="0" err="1">
                <a:solidFill>
                  <a:schemeClr val="accent1">
                    <a:lumMod val="50000"/>
                  </a:schemeClr>
                </a:solidFill>
              </a:rPr>
              <a:t>Lần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 1: </a:t>
            </a:r>
            <a:r>
              <a:rPr lang="en-US" sz="3200" err="1">
                <a:solidFill>
                  <a:schemeClr val="accent1">
                    <a:lumMod val="50000"/>
                  </a:schemeClr>
                </a:solidFill>
              </a:rPr>
              <a:t>Cô</a:t>
            </a:r>
            <a:r>
              <a:rPr lang="en-US" sz="320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200" smtClean="0">
                <a:solidFill>
                  <a:schemeClr val="accent1">
                    <a:lumMod val="50000"/>
                  </a:schemeClr>
                </a:solidFill>
              </a:rPr>
              <a:t>đọc </a:t>
            </a:r>
            <a:r>
              <a:rPr lang="en-US" sz="3200" dirty="0" err="1">
                <a:solidFill>
                  <a:schemeClr val="accent1">
                    <a:lumMod val="50000"/>
                  </a:schemeClr>
                </a:solidFill>
              </a:rPr>
              <a:t>diễn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accent1">
                    <a:lumMod val="50000"/>
                  </a:schemeClr>
                </a:solidFill>
              </a:rPr>
              <a:t>cảm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accent1">
                    <a:lumMod val="50000"/>
                  </a:schemeClr>
                </a:solidFill>
              </a:rPr>
              <a:t>kết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accent1">
                    <a:lumMod val="50000"/>
                  </a:schemeClr>
                </a:solidFill>
              </a:rPr>
              <a:t>hợp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accent1">
                    <a:lumMod val="50000"/>
                  </a:schemeClr>
                </a:solidFill>
              </a:rPr>
              <a:t>cử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accent1">
                    <a:lumMod val="50000"/>
                  </a:schemeClr>
                </a:solidFill>
              </a:rPr>
              <a:t>chỉ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accent1">
                    <a:lumMod val="50000"/>
                  </a:schemeClr>
                </a:solidFill>
              </a:rPr>
              <a:t>điệu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accent1">
                    <a:lumMod val="50000"/>
                  </a:schemeClr>
                </a:solidFill>
              </a:rPr>
              <a:t>bộ</a:t>
            </a:r>
            <a:endParaRPr lang="en-US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354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36913" y="2133600"/>
            <a:ext cx="7774949" cy="10772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514350" indent="-514350" algn="ctr" eaLnBrk="1" hangingPunct="1">
              <a:defRPr/>
            </a:pPr>
            <a:endParaRPr lang="en-US" sz="32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marL="514350" indent="-514350" algn="ctr" eaLnBrk="1" hangingPunct="1">
              <a:defRPr/>
            </a:pPr>
            <a:r>
              <a:rPr lang="en-US" sz="3200" dirty="0" err="1">
                <a:solidFill>
                  <a:schemeClr val="accent1">
                    <a:lumMod val="50000"/>
                  </a:schemeClr>
                </a:solidFill>
              </a:rPr>
              <a:t>Lần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 2: </a:t>
            </a:r>
            <a:r>
              <a:rPr lang="en-US" sz="3200" dirty="0" err="1">
                <a:solidFill>
                  <a:schemeClr val="accent1">
                    <a:lumMod val="50000"/>
                  </a:schemeClr>
                </a:solidFill>
              </a:rPr>
              <a:t>Cô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accent1">
                    <a:lumMod val="50000"/>
                  </a:schemeClr>
                </a:solidFill>
              </a:rPr>
              <a:t>kể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accent1">
                    <a:lumMod val="50000"/>
                  </a:schemeClr>
                </a:solidFill>
              </a:rPr>
              <a:t>diễn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accent1">
                    <a:lumMod val="50000"/>
                  </a:schemeClr>
                </a:solidFill>
              </a:rPr>
              <a:t>cảm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accent1">
                    <a:lumMod val="50000"/>
                  </a:schemeClr>
                </a:solidFill>
              </a:rPr>
              <a:t>kết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accent1">
                    <a:lumMod val="50000"/>
                  </a:schemeClr>
                </a:solidFill>
              </a:rPr>
              <a:t>hợp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accent1">
                    <a:lumMod val="50000"/>
                  </a:schemeClr>
                </a:solidFill>
              </a:rPr>
              <a:t>giáo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accent1">
                    <a:lumMod val="50000"/>
                  </a:schemeClr>
                </a:solidFill>
              </a:rPr>
              <a:t>án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accent1">
                    <a:lumMod val="50000"/>
                  </a:schemeClr>
                </a:solidFill>
              </a:rPr>
              <a:t>điện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accent1">
                    <a:lumMod val="50000"/>
                  </a:schemeClr>
                </a:solidFill>
              </a:rPr>
              <a:t>tử</a:t>
            </a:r>
            <a:endParaRPr lang="en-US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tranh 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10" name="Explosion 1 9"/>
          <p:cNvSpPr/>
          <p:nvPr/>
        </p:nvSpPr>
        <p:spPr>
          <a:xfrm>
            <a:off x="228600" y="-228600"/>
            <a:ext cx="2743200" cy="3733800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838200" y="990600"/>
            <a:ext cx="1371600" cy="10668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tranh 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" name="Explosion 1 6"/>
          <p:cNvSpPr/>
          <p:nvPr/>
        </p:nvSpPr>
        <p:spPr>
          <a:xfrm>
            <a:off x="152400" y="0"/>
            <a:ext cx="2895600" cy="2438400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838200" y="762000"/>
            <a:ext cx="1447800" cy="762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350</Words>
  <Application>Microsoft Office PowerPoint</Application>
  <PresentationFormat>On-screen Show (4:3)</PresentationFormat>
  <Paragraphs>52</Paragraphs>
  <Slides>16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Office Theme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Trẻ đọc thơ</vt:lpstr>
      <vt:lpstr>Hoạt động kết thúc: Trò chơi</vt:lpstr>
      <vt:lpstr>PowerPoint Presentation</vt:lpstr>
    </vt:vector>
  </TitlesOfParts>
  <Company>andongnhi.violet.vn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andongnhi</dc:creator>
  <cp:lastModifiedBy>Windows User</cp:lastModifiedBy>
  <cp:revision>14</cp:revision>
  <dcterms:created xsi:type="dcterms:W3CDTF">2017-09-08T12:36:52Z</dcterms:created>
  <dcterms:modified xsi:type="dcterms:W3CDTF">2022-06-07T19:19:45Z</dcterms:modified>
</cp:coreProperties>
</file>