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07" r:id="rId4"/>
    <p:sldId id="258" r:id="rId5"/>
    <p:sldId id="259" r:id="rId6"/>
    <p:sldId id="288" r:id="rId7"/>
    <p:sldId id="297" r:id="rId8"/>
    <p:sldId id="291" r:id="rId9"/>
    <p:sldId id="308" r:id="rId10"/>
    <p:sldId id="309" r:id="rId11"/>
    <p:sldId id="311" r:id="rId12"/>
    <p:sldId id="314" r:id="rId13"/>
    <p:sldId id="298" r:id="rId14"/>
    <p:sldId id="312" r:id="rId15"/>
    <p:sldId id="313" r:id="rId16"/>
    <p:sldId id="315" r:id="rId17"/>
    <p:sldId id="316" r:id="rId18"/>
    <p:sldId id="317" r:id="rId19"/>
    <p:sldId id="318" r:id="rId20"/>
    <p:sldId id="302" r:id="rId21"/>
    <p:sldId id="320" r:id="rId22"/>
    <p:sldId id="275"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DCF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34" autoAdjust="0"/>
    <p:restoredTop sz="94660"/>
  </p:normalViewPr>
  <p:slideViewPr>
    <p:cSldViewPr>
      <p:cViewPr>
        <p:scale>
          <a:sx n="70" d="100"/>
          <a:sy n="70" d="100"/>
        </p:scale>
        <p:origin x="-1416" y="-33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4F914E-DE05-49E5-9D5F-4C1386879DEE}"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4F914E-DE05-49E5-9D5F-4C1386879DEE}"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4F914E-DE05-49E5-9D5F-4C1386879DEE}" type="datetimeFigureOut">
              <a:rPr lang="en-US" smtClean="0"/>
              <a:pPr/>
              <a:t>08/06/2022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4F914E-DE05-49E5-9D5F-4C1386879DEE}" type="datetimeFigureOut">
              <a:rPr lang="en-US" smtClean="0"/>
              <a:pPr/>
              <a:t>08/06/2022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4F914E-DE05-49E5-9D5F-4C1386879DEE}" type="datetimeFigureOut">
              <a:rPr lang="en-US" smtClean="0"/>
              <a:pPr/>
              <a:t>08/06/2022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4F914E-DE05-49E5-9D5F-4C1386879DEE}"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4F914E-DE05-49E5-9D5F-4C1386879DEE}"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4F914E-DE05-49E5-9D5F-4C1386879DEE}" type="datetimeFigureOut">
              <a:rPr lang="en-US" smtClean="0"/>
              <a:pPr/>
              <a:t>08/06/2022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211745-1440-415F-88FD-88CD51FA104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audio" Target="file:///D:\L&#7899;p%20m&#7851;u%20gi&#225;o%20b&#233;%20C1\N&#258;M%20H&#7884;C%202018%20-%202019\B&#7843;ng%20t&#432;&#417;ng%20t&#225;c\GV%20&#272;&#7895;%20Th&#7883;%20Mai%20Li&#234;n\th&#225;ng%202\lqvh%20th&#417;%20m&#249;a%20xu&#226;n%20trong%20v&#432;&#7901;n%200219\nh&#7841;c\QuaGi-BeXuanMai_4hed5.mp3" TargetMode="Externa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audio" Target="file:///D:\L&#7899;p%20m&#7851;u%20gi&#225;o%20b&#233;%20C1\N&#258;M%20H&#7884;C%202018%20-%202019\B&#7843;ng%20t&#432;&#417;ng%20t&#225;c\GV%20&#272;&#7895;%20Th&#7883;%20Mai%20Li&#234;n\th&#225;ng%202\lqvh%20th&#417;%20m&#249;a%20xu&#226;n%20trong%20v&#432;&#7901;n%200219\nh&#7841;c\NhacNenKeChuyen-VA-4816815.mp3" TargetMode="Externa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399"/>
            <a:ext cx="7772400" cy="762001"/>
          </a:xfrm>
        </p:spPr>
        <p:txBody>
          <a:bodyPr>
            <a:normAutofit fontScale="90000"/>
          </a:bodyPr>
          <a:lstStyle/>
          <a:p>
            <a:r>
              <a:rPr lang="en-US" sz="2000" b="1" dirty="0" smtClean="0">
                <a:solidFill>
                  <a:schemeClr val="tx2"/>
                </a:solidFill>
                <a:latin typeface="Times New Roman" pitchFamily="18" charset="0"/>
                <a:cs typeface="Times New Roman" pitchFamily="18" charset="0"/>
              </a:rPr>
              <a:t/>
            </a:r>
            <a:br>
              <a:rPr lang="en-US" sz="2000" b="1" dirty="0" smtClean="0">
                <a:solidFill>
                  <a:schemeClr val="tx2"/>
                </a:solidFill>
                <a:latin typeface="Times New Roman" pitchFamily="18" charset="0"/>
                <a:cs typeface="Times New Roman" pitchFamily="18" charset="0"/>
              </a:rPr>
            </a:br>
            <a:r>
              <a:rPr lang="en-US" sz="2000" b="1" dirty="0" smtClean="0">
                <a:solidFill>
                  <a:schemeClr val="tx2"/>
                </a:solidFill>
                <a:latin typeface="Times New Roman" pitchFamily="18" charset="0"/>
                <a:cs typeface="Times New Roman" pitchFamily="18" charset="0"/>
              </a:rPr>
              <a:t>ỦY BAN NHÂN DÂN QUẬN LONG BIÊN</a:t>
            </a:r>
            <a:br>
              <a:rPr lang="en-US" sz="2000" b="1" dirty="0" smtClean="0">
                <a:solidFill>
                  <a:schemeClr val="tx2"/>
                </a:solidFill>
                <a:latin typeface="Times New Roman" pitchFamily="18" charset="0"/>
                <a:cs typeface="Times New Roman" pitchFamily="18" charset="0"/>
              </a:rPr>
            </a:br>
            <a:r>
              <a:rPr lang="en-US" sz="2000" b="1" dirty="0" smtClean="0">
                <a:solidFill>
                  <a:schemeClr val="tx2"/>
                </a:solidFill>
                <a:latin typeface="Times New Roman" pitchFamily="18" charset="0"/>
                <a:cs typeface="Times New Roman" pitchFamily="18" charset="0"/>
              </a:rPr>
              <a:t>TRƯỜNG MẦM NON GIA THƯỢNG</a:t>
            </a:r>
            <a:br>
              <a:rPr lang="en-US" sz="2000" b="1" dirty="0" smtClean="0">
                <a:solidFill>
                  <a:schemeClr val="tx2"/>
                </a:solidFill>
                <a:latin typeface="Times New Roman" pitchFamily="18" charset="0"/>
                <a:cs typeface="Times New Roman" pitchFamily="18" charset="0"/>
              </a:rPr>
            </a:b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endParaRPr lang="en-US" sz="2000" dirty="0">
              <a:latin typeface="Times New Roman" pitchFamily="18" charset="0"/>
              <a:cs typeface="Times New Roman" pitchFamily="18" charset="0"/>
            </a:endParaRPr>
          </a:p>
        </p:txBody>
      </p:sp>
      <p:sp>
        <p:nvSpPr>
          <p:cNvPr id="3" name="Subtitle 2"/>
          <p:cNvSpPr>
            <a:spLocks noGrp="1"/>
          </p:cNvSpPr>
          <p:nvPr>
            <p:ph type="subTitle" idx="1"/>
          </p:nvPr>
        </p:nvSpPr>
        <p:spPr>
          <a:xfrm>
            <a:off x="1447800" y="2123302"/>
            <a:ext cx="7391400" cy="4191000"/>
          </a:xfrm>
        </p:spPr>
        <p:txBody>
          <a:bodyPr>
            <a:normAutofit/>
          </a:bodyPr>
          <a:lstStyle/>
          <a:p>
            <a:r>
              <a:rPr lang="en-US" sz="4000" b="1" dirty="0" smtClean="0">
                <a:ln w="18000">
                  <a:solidFill>
                    <a:schemeClr val="tx2">
                      <a:lumMod val="60000"/>
                      <a:lumOff val="40000"/>
                    </a:schemeClr>
                  </a:solidFill>
                  <a:prstDash val="solid"/>
                  <a:miter lim="800000"/>
                </a:ln>
                <a:solidFill>
                  <a:srgbClr val="FF0000"/>
                </a:solidFill>
                <a:effectLst>
                  <a:outerShdw blurRad="25500" dist="23000" dir="7020000" algn="tl">
                    <a:srgbClr val="000000">
                      <a:alpha val="50000"/>
                    </a:srgbClr>
                  </a:outerShdw>
                </a:effectLst>
              </a:rPr>
              <a:t>LÀM QUEN VĂN HỌC</a:t>
            </a:r>
          </a:p>
          <a:p>
            <a:pPr algn="l"/>
            <a:r>
              <a:rPr lang="en-US" dirty="0" err="1" smtClean="0">
                <a:solidFill>
                  <a:schemeClr val="tx2"/>
                </a:solidFill>
                <a:latin typeface="Times New Roman" pitchFamily="18" charset="0"/>
                <a:cs typeface="Times New Roman" pitchFamily="18" charset="0"/>
              </a:rPr>
              <a:t>Đề</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tài</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Thơ</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Chùm</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quả</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ngọt</a:t>
            </a:r>
            <a:r>
              <a:rPr lang="en-US" dirty="0" smtClean="0">
                <a:solidFill>
                  <a:schemeClr val="tx2"/>
                </a:solidFill>
                <a:latin typeface="Times New Roman" pitchFamily="18" charset="0"/>
                <a:cs typeface="Times New Roman" pitchFamily="18" charset="0"/>
              </a:rPr>
              <a:t>”</a:t>
            </a:r>
          </a:p>
          <a:p>
            <a:pPr algn="l"/>
            <a:r>
              <a:rPr lang="en-US" dirty="0" err="1" smtClean="0">
                <a:solidFill>
                  <a:schemeClr val="tx2"/>
                </a:solidFill>
                <a:latin typeface="Times New Roman" pitchFamily="18" charset="0"/>
                <a:cs typeface="Times New Roman" pitchFamily="18" charset="0"/>
              </a:rPr>
              <a:t>Lứa</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tuổi</a:t>
            </a:r>
            <a:r>
              <a:rPr lang="en-US" dirty="0" smtClean="0">
                <a:solidFill>
                  <a:schemeClr val="tx2"/>
                </a:solidFill>
                <a:latin typeface="Times New Roman" pitchFamily="18" charset="0"/>
                <a:cs typeface="Times New Roman" pitchFamily="18" charset="0"/>
              </a:rPr>
              <a:t>: 3-4 </a:t>
            </a:r>
            <a:r>
              <a:rPr lang="en-US" dirty="0" err="1" smtClean="0">
                <a:solidFill>
                  <a:schemeClr val="tx2"/>
                </a:solidFill>
                <a:latin typeface="Times New Roman" pitchFamily="18" charset="0"/>
                <a:cs typeface="Times New Roman" pitchFamily="18" charset="0"/>
              </a:rPr>
              <a:t>tuổi</a:t>
            </a:r>
            <a:endParaRPr lang="en-US" dirty="0" smtClean="0">
              <a:solidFill>
                <a:schemeClr val="tx2"/>
              </a:solidFill>
              <a:latin typeface="Times New Roman" pitchFamily="18" charset="0"/>
              <a:cs typeface="Times New Roman" pitchFamily="18" charset="0"/>
            </a:endParaRPr>
          </a:p>
          <a:p>
            <a:pPr algn="l"/>
            <a:r>
              <a:rPr lang="en-US" dirty="0" err="1" smtClean="0">
                <a:solidFill>
                  <a:schemeClr val="tx2"/>
                </a:solidFill>
                <a:latin typeface="Times New Roman" pitchFamily="18" charset="0"/>
                <a:cs typeface="Times New Roman" pitchFamily="18" charset="0"/>
              </a:rPr>
              <a:t>Thời</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gian</a:t>
            </a:r>
            <a:r>
              <a:rPr lang="en-US" dirty="0" smtClean="0">
                <a:solidFill>
                  <a:schemeClr val="tx2"/>
                </a:solidFill>
                <a:latin typeface="Times New Roman" pitchFamily="18" charset="0"/>
                <a:cs typeface="Times New Roman" pitchFamily="18" charset="0"/>
              </a:rPr>
              <a:t>: 15-20 </a:t>
            </a:r>
            <a:r>
              <a:rPr lang="en-US" dirty="0" err="1" smtClean="0">
                <a:solidFill>
                  <a:schemeClr val="tx2"/>
                </a:solidFill>
                <a:latin typeface="Times New Roman" pitchFamily="18" charset="0"/>
                <a:cs typeface="Times New Roman" pitchFamily="18" charset="0"/>
              </a:rPr>
              <a:t>phút</a:t>
            </a:r>
            <a:endParaRPr lang="en-US" dirty="0" smtClean="0">
              <a:solidFill>
                <a:schemeClr val="tx2"/>
              </a:solidFill>
              <a:latin typeface="Times New Roman" pitchFamily="18" charset="0"/>
              <a:cs typeface="Times New Roman" pitchFamily="18" charset="0"/>
            </a:endParaRPr>
          </a:p>
          <a:p>
            <a:pPr algn="l"/>
            <a:r>
              <a:rPr lang="en-US" dirty="0" err="1" smtClean="0">
                <a:solidFill>
                  <a:schemeClr val="tx2"/>
                </a:solidFill>
                <a:latin typeface="Times New Roman" pitchFamily="18" charset="0"/>
                <a:cs typeface="Times New Roman" pitchFamily="18" charset="0"/>
              </a:rPr>
              <a:t>Số</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lượng</a:t>
            </a:r>
            <a:r>
              <a:rPr lang="en-US" dirty="0" smtClean="0">
                <a:solidFill>
                  <a:schemeClr val="tx2"/>
                </a:solidFill>
                <a:latin typeface="Times New Roman" pitchFamily="18" charset="0"/>
                <a:cs typeface="Times New Roman" pitchFamily="18" charset="0"/>
              </a:rPr>
              <a:t>: 15-20 </a:t>
            </a:r>
            <a:r>
              <a:rPr lang="en-US" dirty="0" err="1" smtClean="0">
                <a:solidFill>
                  <a:schemeClr val="tx2"/>
                </a:solidFill>
                <a:latin typeface="Times New Roman" pitchFamily="18" charset="0"/>
                <a:cs typeface="Times New Roman" pitchFamily="18" charset="0"/>
              </a:rPr>
              <a:t>trẻ</a:t>
            </a:r>
            <a:endParaRPr lang="en-US" dirty="0" smtClean="0">
              <a:solidFill>
                <a:schemeClr val="tx2"/>
              </a:solidFill>
              <a:latin typeface="Times New Roman" pitchFamily="18" charset="0"/>
              <a:cs typeface="Times New Roman" pitchFamily="18" charset="0"/>
            </a:endParaRPr>
          </a:p>
          <a:p>
            <a:pPr algn="l"/>
            <a:r>
              <a:rPr lang="en-US" dirty="0" err="1" smtClean="0">
                <a:solidFill>
                  <a:schemeClr val="tx2"/>
                </a:solidFill>
                <a:latin typeface="Times New Roman" pitchFamily="18" charset="0"/>
                <a:cs typeface="Times New Roman" pitchFamily="18" charset="0"/>
              </a:rPr>
              <a:t>Người</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thực</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hiện</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Đoàn</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Thị</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Huyền</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Trang</a:t>
            </a:r>
            <a:endParaRPr lang="en-US" dirty="0" smtClean="0">
              <a:solidFill>
                <a:schemeClr val="tx2"/>
              </a:solidFill>
              <a:latin typeface="Times New Roman" pitchFamily="18" charset="0"/>
              <a:cs typeface="Times New Roman" pitchFamily="18" charset="0"/>
            </a:endParaRPr>
          </a:p>
          <a:p>
            <a:pPr algn="l"/>
            <a:endParaRPr lang="en-US" dirty="0">
              <a:solidFill>
                <a:schemeClr val="tx2"/>
              </a:solidFill>
              <a:latin typeface="Times New Roman" pitchFamily="18" charset="0"/>
              <a:cs typeface="Times New Roman" pitchFamily="18" charset="0"/>
            </a:endParaRPr>
          </a:p>
        </p:txBody>
      </p:sp>
      <p:pic>
        <p:nvPicPr>
          <p:cNvPr id="5" name="Picture 4" descr="LOGO_final.jpg"/>
          <p:cNvPicPr>
            <a:picLocks noChangeAspect="1"/>
          </p:cNvPicPr>
          <p:nvPr/>
        </p:nvPicPr>
        <p:blipFill>
          <a:blip r:embed="rId3">
            <a:clrChange>
              <a:clrFrom>
                <a:srgbClr val="FFFFFE"/>
              </a:clrFrom>
              <a:clrTo>
                <a:srgbClr val="FFFFFE">
                  <a:alpha val="0"/>
                </a:srgbClr>
              </a:clrTo>
            </a:clrChange>
          </a:blip>
          <a:stretch>
            <a:fillRect/>
          </a:stretch>
        </p:blipFill>
        <p:spPr>
          <a:xfrm flipH="1">
            <a:off x="3886200" y="838200"/>
            <a:ext cx="1143001" cy="1097281"/>
          </a:xfrm>
          <a:prstGeom prst="rect">
            <a:avLst/>
          </a:prstGeom>
          <a:no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sp>
        <p:nvSpPr>
          <p:cNvPr id="3" name="TextBox 2"/>
          <p:cNvSpPr txBox="1"/>
          <p:nvPr/>
        </p:nvSpPr>
        <p:spPr>
          <a:xfrm>
            <a:off x="1295400" y="152400"/>
            <a:ext cx="7287572" cy="1077218"/>
          </a:xfrm>
          <a:prstGeom prst="rect">
            <a:avLst/>
          </a:prstGeom>
          <a:noFill/>
        </p:spPr>
        <p:txBody>
          <a:bodyPr wrap="none" rtlCol="0">
            <a:spAutoFit/>
          </a:bodyPr>
          <a:lstStyle/>
          <a:p>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Quả</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nào</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quả</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nấy</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tròn</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vo</a:t>
            </a:r>
            <a:endParaRPr lang="en-US" sz="3200" b="1" dirty="0" smtClean="0">
              <a:solidFill>
                <a:srgbClr val="00B0F0"/>
              </a:solidFill>
              <a:latin typeface="Times New Roman" pitchFamily="18" charset="0"/>
              <a:cs typeface="Times New Roman" pitchFamily="18" charset="0"/>
            </a:endParaRPr>
          </a:p>
          <a:p>
            <a:r>
              <a:rPr lang="en-US" sz="3200" b="1" dirty="0" err="1" smtClean="0">
                <a:solidFill>
                  <a:srgbClr val="00B0F0"/>
                </a:solidFill>
                <a:latin typeface="Times New Roman" pitchFamily="18" charset="0"/>
                <a:cs typeface="Times New Roman" pitchFamily="18" charset="0"/>
              </a:rPr>
              <a:t>Cành</a:t>
            </a:r>
            <a:r>
              <a:rPr lang="en-US" sz="3200" b="1" dirty="0" smtClean="0">
                <a:solidFill>
                  <a:srgbClr val="00B0F0"/>
                </a:solidFill>
                <a:latin typeface="Times New Roman" pitchFamily="18" charset="0"/>
                <a:cs typeface="Times New Roman" pitchFamily="18" charset="0"/>
              </a:rPr>
              <a:t> la, </a:t>
            </a:r>
            <a:r>
              <a:rPr lang="en-US" sz="3200" b="1" dirty="0" err="1" smtClean="0">
                <a:solidFill>
                  <a:srgbClr val="00B0F0"/>
                </a:solidFill>
                <a:latin typeface="Times New Roman" pitchFamily="18" charset="0"/>
                <a:cs typeface="Times New Roman" pitchFamily="18" charset="0"/>
              </a:rPr>
              <a:t>cành</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bổng</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thơm</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tho</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khắp</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vườn</a:t>
            </a:r>
            <a:endParaRPr lang="en-US" sz="3200" b="1" dirty="0">
              <a:solidFill>
                <a:srgbClr val="00B0F0"/>
              </a:solidFill>
              <a:latin typeface="Times New Roman" pitchFamily="18" charset="0"/>
              <a:cs typeface="Times New Roman" pitchFamily="18" charset="0"/>
            </a:endParaRPr>
          </a:p>
        </p:txBody>
      </p:sp>
      <p:pic>
        <p:nvPicPr>
          <p:cNvPr id="4" name="Picture 3" descr="ư.png"/>
          <p:cNvPicPr>
            <a:picLocks noChangeAspect="1"/>
          </p:cNvPicPr>
          <p:nvPr/>
        </p:nvPicPr>
        <p:blipFill>
          <a:blip r:embed="rId3"/>
          <a:stretch>
            <a:fillRect/>
          </a:stretch>
        </p:blipFill>
        <p:spPr>
          <a:xfrm>
            <a:off x="1143000" y="1447800"/>
            <a:ext cx="6934200" cy="5410200"/>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sp>
        <p:nvSpPr>
          <p:cNvPr id="3" name="TextBox 2"/>
          <p:cNvSpPr txBox="1"/>
          <p:nvPr/>
        </p:nvSpPr>
        <p:spPr>
          <a:xfrm>
            <a:off x="1295400" y="152400"/>
            <a:ext cx="6404317" cy="1569660"/>
          </a:xfrm>
          <a:prstGeom prst="rect">
            <a:avLst/>
          </a:prstGeom>
          <a:noFill/>
        </p:spPr>
        <p:txBody>
          <a:bodyPr wrap="none" rtlCol="0">
            <a:spAutoFit/>
          </a:bodyPr>
          <a:lstStyle/>
          <a:p>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Tay</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ông</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năm</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ấy</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trồng</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ươm</a:t>
            </a:r>
            <a:endParaRPr lang="en-US" sz="3200" b="1" dirty="0" smtClean="0">
              <a:solidFill>
                <a:srgbClr val="00B0F0"/>
              </a:solidFill>
              <a:latin typeface="Times New Roman" pitchFamily="18" charset="0"/>
              <a:cs typeface="Times New Roman" pitchFamily="18" charset="0"/>
            </a:endParaRPr>
          </a:p>
          <a:p>
            <a:r>
              <a:rPr lang="en-US" sz="3200" b="1" dirty="0" err="1" smtClean="0">
                <a:solidFill>
                  <a:srgbClr val="00B0F0"/>
                </a:solidFill>
                <a:latin typeface="Times New Roman" pitchFamily="18" charset="0"/>
                <a:cs typeface="Times New Roman" pitchFamily="18" charset="0"/>
              </a:rPr>
              <a:t>Bây</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giờ</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cháu</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hái</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quả</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thơm</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biếu</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bà</a:t>
            </a:r>
            <a:r>
              <a:rPr lang="en-US" sz="3200" b="1" dirty="0" smtClean="0">
                <a:solidFill>
                  <a:srgbClr val="00B0F0"/>
                </a:solidFill>
                <a:latin typeface="Times New Roman" pitchFamily="18" charset="0"/>
                <a:cs typeface="Times New Roman" pitchFamily="18" charset="0"/>
              </a:rPr>
              <a:t>.</a:t>
            </a:r>
          </a:p>
          <a:p>
            <a:endParaRPr lang="en-US" sz="3200" b="1" dirty="0">
              <a:solidFill>
                <a:srgbClr val="00B0F0"/>
              </a:solidFill>
              <a:latin typeface="Times New Roman" pitchFamily="18" charset="0"/>
              <a:cs typeface="Times New Roman" pitchFamily="18" charset="0"/>
            </a:endParaRPr>
          </a:p>
        </p:txBody>
      </p:sp>
      <p:pic>
        <p:nvPicPr>
          <p:cNvPr id="5" name="Picture 4" descr="Untitled.png"/>
          <p:cNvPicPr>
            <a:picLocks noChangeAspect="1"/>
          </p:cNvPicPr>
          <p:nvPr/>
        </p:nvPicPr>
        <p:blipFill>
          <a:blip r:embed="rId3"/>
          <a:stretch>
            <a:fillRect/>
          </a:stretch>
        </p:blipFill>
        <p:spPr>
          <a:xfrm>
            <a:off x="1143000" y="1524001"/>
            <a:ext cx="6858000" cy="5334000"/>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895600" y="2057400"/>
            <a:ext cx="4043094" cy="707886"/>
          </a:xfrm>
          <a:prstGeom prst="rect">
            <a:avLst/>
          </a:prstGeom>
          <a:noFill/>
        </p:spPr>
        <p:txBody>
          <a:bodyPr wrap="none" rtlCol="0">
            <a:spAutoFit/>
          </a:bodyPr>
          <a:lstStyle/>
          <a:p>
            <a:r>
              <a:rPr lang="en-US" sz="4000" b="1" dirty="0" err="1" smtClean="0">
                <a:solidFill>
                  <a:srgbClr val="0070C0"/>
                </a:solidFill>
                <a:latin typeface="Times New Roman" pitchFamily="18" charset="0"/>
                <a:cs typeface="Times New Roman" pitchFamily="18" charset="0"/>
              </a:rPr>
              <a:t>Giải</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nghĩa</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từ</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khó</a:t>
            </a:r>
            <a:endParaRPr lang="en-US" sz="4000" b="1" dirty="0">
              <a:solidFill>
                <a:srgbClr val="0070C0"/>
              </a:solidFill>
              <a:latin typeface="Times New Roman" pitchFamily="18" charset="0"/>
              <a:cs typeface="Times New Roman" pitchFamily="18" charset="0"/>
            </a:endParaRPr>
          </a:p>
        </p:txBody>
      </p:sp>
      <p:sp>
        <p:nvSpPr>
          <p:cNvPr id="3" name="TextBox 2"/>
          <p:cNvSpPr txBox="1"/>
          <p:nvPr/>
        </p:nvSpPr>
        <p:spPr>
          <a:xfrm>
            <a:off x="1600200" y="3581400"/>
            <a:ext cx="6609502" cy="1446550"/>
          </a:xfrm>
          <a:prstGeom prst="rect">
            <a:avLst/>
          </a:prstGeom>
          <a:noFill/>
        </p:spPr>
        <p:txBody>
          <a:bodyPr wrap="square" rtlCol="0">
            <a:spAutoFit/>
          </a:bodyPr>
          <a:lstStyle/>
          <a:p>
            <a:r>
              <a:rPr lang="en-US" sz="4400" b="1" dirty="0" err="1" smtClean="0">
                <a:solidFill>
                  <a:srgbClr val="FF0000"/>
                </a:solidFill>
                <a:latin typeface="Times New Roman" pitchFamily="18" charset="0"/>
                <a:cs typeface="Times New Roman" pitchFamily="18" charset="0"/>
              </a:rPr>
              <a:t>Cành</a:t>
            </a:r>
            <a:r>
              <a:rPr lang="en-US" sz="4400" b="1" dirty="0" smtClean="0">
                <a:solidFill>
                  <a:srgbClr val="FF0000"/>
                </a:solidFill>
                <a:latin typeface="Times New Roman" pitchFamily="18" charset="0"/>
                <a:cs typeface="Times New Roman" pitchFamily="18" charset="0"/>
              </a:rPr>
              <a:t> la: </a:t>
            </a:r>
            <a:r>
              <a:rPr lang="en-US" sz="4400" dirty="0" err="1" smtClean="0">
                <a:latin typeface="Times New Roman" pitchFamily="18" charset="0"/>
                <a:cs typeface="Times New Roman" pitchFamily="18" charset="0"/>
              </a:rPr>
              <a:t>cành</a:t>
            </a:r>
            <a:r>
              <a:rPr lang="en-US" sz="4400" dirty="0" smtClean="0">
                <a:latin typeface="Times New Roman" pitchFamily="18" charset="0"/>
                <a:cs typeface="Times New Roman" pitchFamily="18" charset="0"/>
              </a:rPr>
              <a:t> ở </a:t>
            </a:r>
            <a:r>
              <a:rPr lang="en-US" sz="4400" dirty="0" err="1" smtClean="0">
                <a:latin typeface="Times New Roman" pitchFamily="18" charset="0"/>
                <a:cs typeface="Times New Roman" pitchFamily="18" charset="0"/>
              </a:rPr>
              <a:t>dưới</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thấp</a:t>
            </a:r>
            <a:endParaRPr lang="en-US" sz="4400" dirty="0" smtClean="0">
              <a:latin typeface="Times New Roman" pitchFamily="18" charset="0"/>
              <a:cs typeface="Times New Roman" pitchFamily="18" charset="0"/>
            </a:endParaRPr>
          </a:p>
          <a:p>
            <a:r>
              <a:rPr lang="en-US" sz="4400" b="1" dirty="0" err="1" smtClean="0">
                <a:solidFill>
                  <a:srgbClr val="FF0000"/>
                </a:solidFill>
                <a:latin typeface="Times New Roman" pitchFamily="18" charset="0"/>
                <a:cs typeface="Times New Roman" pitchFamily="18" charset="0"/>
              </a:rPr>
              <a:t>Cành</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bổng</a:t>
            </a:r>
            <a:r>
              <a:rPr lang="en-US" sz="4400" b="1" dirty="0" smtClean="0">
                <a:solidFill>
                  <a:srgbClr val="FF0000"/>
                </a:solidFill>
                <a:latin typeface="Times New Roman" pitchFamily="18" charset="0"/>
                <a:cs typeface="Times New Roman" pitchFamily="18" charset="0"/>
              </a:rPr>
              <a:t>: </a:t>
            </a:r>
            <a:r>
              <a:rPr lang="en-US" sz="4400" dirty="0" err="1" smtClean="0">
                <a:latin typeface="Times New Roman" pitchFamily="18" charset="0"/>
                <a:cs typeface="Times New Roman" pitchFamily="18" charset="0"/>
              </a:rPr>
              <a:t>cành</a:t>
            </a:r>
            <a:r>
              <a:rPr lang="en-US" sz="4400" dirty="0" smtClean="0">
                <a:latin typeface="Times New Roman" pitchFamily="18" charset="0"/>
                <a:cs typeface="Times New Roman" pitchFamily="18" charset="0"/>
              </a:rPr>
              <a:t> ở </a:t>
            </a:r>
            <a:r>
              <a:rPr lang="en-US" sz="4400" dirty="0" err="1" smtClean="0">
                <a:latin typeface="Times New Roman" pitchFamily="18" charset="0"/>
                <a:cs typeface="Times New Roman" pitchFamily="18" charset="0"/>
              </a:rPr>
              <a:t>trên</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cao</a:t>
            </a:r>
            <a:endParaRPr lang="en-US" sz="44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pPr algn="l"/>
            <a:r>
              <a:rPr lang="en-US" sz="4000" b="1" i="1" dirty="0" err="1" smtClean="0">
                <a:solidFill>
                  <a:srgbClr val="0070C0"/>
                </a:solidFill>
                <a:latin typeface="Times New Roman" pitchFamily="18" charset="0"/>
                <a:cs typeface="Times New Roman" pitchFamily="18" charset="0"/>
              </a:rPr>
              <a:t>Câu</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hỏi</a:t>
            </a:r>
            <a:r>
              <a:rPr lang="en-US" sz="4000" b="1" i="1" dirty="0" smtClean="0">
                <a:solidFill>
                  <a:srgbClr val="0070C0"/>
                </a:solidFill>
                <a:latin typeface="Times New Roman" pitchFamily="18" charset="0"/>
                <a:cs typeface="Times New Roman" pitchFamily="18" charset="0"/>
              </a:rPr>
              <a:t> 1: </a:t>
            </a:r>
            <a:r>
              <a:rPr lang="en-US" sz="3600" dirty="0" err="1" smtClean="0">
                <a:solidFill>
                  <a:srgbClr val="0070C0"/>
                </a:solidFill>
                <a:latin typeface="Times New Roman" pitchFamily="18" charset="0"/>
                <a:cs typeface="Times New Roman" pitchFamily="18" charset="0"/>
              </a:rPr>
              <a:t>Các</a:t>
            </a:r>
            <a:r>
              <a:rPr lang="en-US" sz="3600" dirty="0" smtClean="0">
                <a:solidFill>
                  <a:srgbClr val="0070C0"/>
                </a:solidFill>
                <a:latin typeface="Times New Roman" pitchFamily="18" charset="0"/>
                <a:cs typeface="Times New Roman" pitchFamily="18" charset="0"/>
              </a:rPr>
              <a:t> con </a:t>
            </a:r>
            <a:r>
              <a:rPr lang="en-US" sz="3600" dirty="0" err="1" smtClean="0">
                <a:solidFill>
                  <a:srgbClr val="0070C0"/>
                </a:solidFill>
                <a:latin typeface="Times New Roman" pitchFamily="18" charset="0"/>
                <a:cs typeface="Times New Roman" pitchFamily="18" charset="0"/>
              </a:rPr>
              <a:t>vừa</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đọc</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bài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thơ</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gì</a:t>
            </a:r>
            <a:r>
              <a:rPr lang="en-US" sz="3600" dirty="0" smtClean="0">
                <a:solidFill>
                  <a:srgbClr val="0070C0"/>
                </a:solidFill>
                <a:latin typeface="Times New Roman" pitchFamily="18" charset="0"/>
                <a:cs typeface="Times New Roman" pitchFamily="18" charset="0"/>
              </a:rPr>
              <a:t>? Do </a:t>
            </a:r>
            <a:r>
              <a:rPr lang="en-US" sz="3600" dirty="0" err="1" smtClean="0">
                <a:solidFill>
                  <a:srgbClr val="0070C0"/>
                </a:solidFill>
                <a:latin typeface="Times New Roman" pitchFamily="18" charset="0"/>
                <a:cs typeface="Times New Roman" pitchFamily="18" charset="0"/>
              </a:rPr>
              <a:t>ai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sáng</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tác</a:t>
            </a:r>
            <a:r>
              <a:rPr lang="en-US" sz="3600" dirty="0" smtClean="0">
                <a:solidFill>
                  <a:srgbClr val="0070C0"/>
                </a:solidFill>
                <a:latin typeface="Times New Roman" pitchFamily="18" charset="0"/>
                <a:cs typeface="Times New Roman" pitchFamily="18" charset="0"/>
              </a:rPr>
              <a:t>?</a:t>
            </a:r>
            <a:endParaRPr lang="en-US" sz="3600" dirty="0">
              <a:solidFill>
                <a:srgbClr val="0070C0"/>
              </a:solidFill>
              <a:latin typeface="Times New Roman" pitchFamily="18" charset="0"/>
              <a:cs typeface="Times New Roman" pitchFamily="18" charset="0"/>
            </a:endParaRPr>
          </a:p>
        </p:txBody>
      </p:sp>
      <p:pic>
        <p:nvPicPr>
          <p:cNvPr id="5" name="Picture 4" descr="g.png"/>
          <p:cNvPicPr>
            <a:picLocks noChangeAspect="1"/>
          </p:cNvPicPr>
          <p:nvPr/>
        </p:nvPicPr>
        <p:blipFill>
          <a:blip r:embed="rId3"/>
          <a:stretch>
            <a:fillRect/>
          </a:stretch>
        </p:blipFill>
        <p:spPr>
          <a:xfrm>
            <a:off x="457200" y="1371600"/>
            <a:ext cx="8229600" cy="54864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a:r>
              <a:rPr lang="en-US" sz="4000" b="1" i="1" dirty="0" err="1" smtClean="0">
                <a:solidFill>
                  <a:srgbClr val="0070C0"/>
                </a:solidFill>
                <a:latin typeface="Times New Roman" pitchFamily="18" charset="0"/>
                <a:cs typeface="Times New Roman" pitchFamily="18" charset="0"/>
              </a:rPr>
              <a:t>Câu</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hỏi</a:t>
            </a:r>
            <a:r>
              <a:rPr lang="en-US" sz="4000" b="1" i="1" dirty="0" smtClean="0">
                <a:solidFill>
                  <a:srgbClr val="0070C0"/>
                </a:solidFill>
                <a:latin typeface="Times New Roman" pitchFamily="18" charset="0"/>
                <a:cs typeface="Times New Roman" pitchFamily="18" charset="0"/>
              </a:rPr>
              <a:t> 2: </a:t>
            </a:r>
            <a:r>
              <a:rPr lang="en-US" sz="3600" dirty="0" err="1" smtClean="0">
                <a:solidFill>
                  <a:srgbClr val="0070C0"/>
                </a:solidFill>
                <a:latin typeface="Times New Roman" pitchFamily="18" charset="0"/>
                <a:cs typeface="Times New Roman" pitchFamily="18" charset="0"/>
              </a:rPr>
              <a:t>Bài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thơ</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nói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về</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cái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gì</a:t>
            </a:r>
            <a:r>
              <a:rPr lang="en-US" sz="3600" dirty="0" smtClean="0">
                <a:solidFill>
                  <a:srgbClr val="0070C0"/>
                </a:solidFill>
                <a:latin typeface="Times New Roman" pitchFamily="18" charset="0"/>
                <a:cs typeface="Times New Roman" pitchFamily="18" charset="0"/>
              </a:rPr>
              <a:t>?</a:t>
            </a:r>
            <a:endParaRPr lang="en-US" sz="3600" dirty="0">
              <a:solidFill>
                <a:srgbClr val="0070C0"/>
              </a:solidFill>
              <a:latin typeface="Times New Roman" pitchFamily="18" charset="0"/>
              <a:cs typeface="Times New Roman" pitchFamily="18" charset="0"/>
            </a:endParaRPr>
          </a:p>
        </p:txBody>
      </p:sp>
      <p:pic>
        <p:nvPicPr>
          <p:cNvPr id="34818" name="Picture 2" descr="HÃ¬nh áº£nh cÃ³ liÃªn quan"/>
          <p:cNvPicPr>
            <a:picLocks noChangeAspect="1" noChangeArrowheads="1"/>
          </p:cNvPicPr>
          <p:nvPr/>
        </p:nvPicPr>
        <p:blipFill>
          <a:blip r:embed="rId3"/>
          <a:srcRect/>
          <a:stretch>
            <a:fillRect/>
          </a:stretch>
        </p:blipFill>
        <p:spPr bwMode="auto">
          <a:xfrm>
            <a:off x="476536" y="1143000"/>
            <a:ext cx="8077200" cy="57150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fade">
                                      <p:cBhvr>
                                        <p:cTn id="7" dur="20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pPr algn="l"/>
            <a:r>
              <a:rPr lang="en-US" sz="4000" b="1" i="1" dirty="0" err="1" smtClean="0">
                <a:solidFill>
                  <a:srgbClr val="0070C0"/>
                </a:solidFill>
                <a:latin typeface="Times New Roman" pitchFamily="18" charset="0"/>
                <a:cs typeface="Times New Roman" pitchFamily="18" charset="0"/>
              </a:rPr>
              <a:t>Câu</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hỏi</a:t>
            </a:r>
            <a:r>
              <a:rPr lang="en-US" sz="4000" b="1" i="1" dirty="0" smtClean="0">
                <a:solidFill>
                  <a:srgbClr val="0070C0"/>
                </a:solidFill>
                <a:latin typeface="Times New Roman" pitchFamily="18" charset="0"/>
                <a:cs typeface="Times New Roman" pitchFamily="18" charset="0"/>
              </a:rPr>
              <a:t> 3: </a:t>
            </a:r>
            <a:r>
              <a:rPr lang="en-US" sz="3600" dirty="0" err="1" smtClean="0">
                <a:solidFill>
                  <a:srgbClr val="0070C0"/>
                </a:solidFill>
                <a:latin typeface="Times New Roman" pitchFamily="18" charset="0"/>
                <a:cs typeface="Times New Roman" pitchFamily="18" charset="0"/>
              </a:rPr>
              <a:t>Chùm</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quả</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trên</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cây</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có</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hình</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dạng</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như</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thế</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nào</a:t>
            </a:r>
            <a:r>
              <a:rPr lang="en-US" sz="3600" dirty="0" smtClean="0">
                <a:solidFill>
                  <a:srgbClr val="0070C0"/>
                </a:solidFill>
                <a:latin typeface="Times New Roman" pitchFamily="18" charset="0"/>
                <a:cs typeface="Times New Roman" pitchFamily="18" charset="0"/>
              </a:rPr>
              <a:t>?</a:t>
            </a:r>
            <a:endParaRPr lang="en-US" sz="3600" dirty="0">
              <a:solidFill>
                <a:srgbClr val="0070C0"/>
              </a:solidFill>
              <a:latin typeface="Times New Roman" pitchFamily="18" charset="0"/>
              <a:cs typeface="Times New Roman" pitchFamily="18" charset="0"/>
            </a:endParaRPr>
          </a:p>
        </p:txBody>
      </p:sp>
      <p:pic>
        <p:nvPicPr>
          <p:cNvPr id="33794" name="Picture 2" descr="HÃ¬nh áº£nh cÃ³ liÃªn quan"/>
          <p:cNvPicPr>
            <a:picLocks noChangeAspect="1" noChangeArrowheads="1"/>
          </p:cNvPicPr>
          <p:nvPr/>
        </p:nvPicPr>
        <p:blipFill>
          <a:blip r:embed="rId3"/>
          <a:srcRect/>
          <a:stretch>
            <a:fillRect/>
          </a:stretch>
        </p:blipFill>
        <p:spPr bwMode="auto">
          <a:xfrm>
            <a:off x="476250" y="1295400"/>
            <a:ext cx="8077200" cy="55626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fade">
                                      <p:cBhvr>
                                        <p:cTn id="7" dur="20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pPr algn="l"/>
            <a:r>
              <a:rPr lang="en-US" sz="4000" b="1" i="1" dirty="0" err="1" smtClean="0">
                <a:solidFill>
                  <a:srgbClr val="0070C0"/>
                </a:solidFill>
                <a:latin typeface="Times New Roman" pitchFamily="18" charset="0"/>
                <a:cs typeface="Times New Roman" pitchFamily="18" charset="0"/>
              </a:rPr>
              <a:t>Câu</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hỏi</a:t>
            </a:r>
            <a:r>
              <a:rPr lang="en-US" sz="4000" b="1" i="1" dirty="0" smtClean="0">
                <a:solidFill>
                  <a:srgbClr val="0070C0"/>
                </a:solidFill>
                <a:latin typeface="Times New Roman" pitchFamily="18" charset="0"/>
                <a:cs typeface="Times New Roman" pitchFamily="18" charset="0"/>
              </a:rPr>
              <a:t> 4: </a:t>
            </a:r>
            <a:r>
              <a:rPr lang="en-US" sz="3600" dirty="0" smtClean="0">
                <a:solidFill>
                  <a:srgbClr val="0070C0"/>
                </a:solidFill>
                <a:latin typeface="Times New Roman" pitchFamily="18" charset="0"/>
                <a:cs typeface="Times New Roman" pitchFamily="18" charset="0"/>
              </a:rPr>
              <a:t>Ai </a:t>
            </a:r>
            <a:r>
              <a:rPr lang="en-US" sz="3600" dirty="0" err="1" smtClean="0">
                <a:solidFill>
                  <a:srgbClr val="0070C0"/>
                </a:solidFill>
                <a:latin typeface="Times New Roman" pitchFamily="18" charset="0"/>
                <a:cs typeface="Times New Roman" pitchFamily="18" charset="0"/>
              </a:rPr>
              <a:t>là</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người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trồng</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cây</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chăm</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sóc</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cây</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để</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có</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chùm</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quả</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ngọt</a:t>
            </a:r>
            <a:r>
              <a:rPr lang="en-US" sz="3600" dirty="0" smtClean="0">
                <a:solidFill>
                  <a:srgbClr val="0070C0"/>
                </a:solidFill>
                <a:latin typeface="Times New Roman" pitchFamily="18" charset="0"/>
                <a:cs typeface="Times New Roman" pitchFamily="18" charset="0"/>
              </a:rPr>
              <a:t>?</a:t>
            </a:r>
            <a:endParaRPr lang="en-US" sz="3600" dirty="0">
              <a:solidFill>
                <a:srgbClr val="0070C0"/>
              </a:solidFill>
              <a:latin typeface="Times New Roman" pitchFamily="18" charset="0"/>
              <a:cs typeface="Times New Roman" pitchFamily="18" charset="0"/>
            </a:endParaRPr>
          </a:p>
        </p:txBody>
      </p:sp>
      <p:pic>
        <p:nvPicPr>
          <p:cNvPr id="4" name="Picture 3" descr="Untitled.png"/>
          <p:cNvPicPr>
            <a:picLocks noChangeAspect="1"/>
          </p:cNvPicPr>
          <p:nvPr/>
        </p:nvPicPr>
        <p:blipFill>
          <a:blip r:embed="rId3"/>
          <a:stretch>
            <a:fillRect/>
          </a:stretch>
        </p:blipFill>
        <p:spPr>
          <a:xfrm>
            <a:off x="609600" y="1366549"/>
            <a:ext cx="7848600" cy="549145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pPr algn="l"/>
            <a:r>
              <a:rPr lang="en-US" sz="4000" b="1" i="1" dirty="0" err="1" smtClean="0">
                <a:solidFill>
                  <a:srgbClr val="0070C0"/>
                </a:solidFill>
                <a:latin typeface="Times New Roman" pitchFamily="18" charset="0"/>
                <a:cs typeface="Times New Roman" pitchFamily="18" charset="0"/>
              </a:rPr>
              <a:t>Câu</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hỏi</a:t>
            </a:r>
            <a:r>
              <a:rPr lang="en-US" sz="4000" b="1" i="1" dirty="0" smtClean="0">
                <a:solidFill>
                  <a:srgbClr val="0070C0"/>
                </a:solidFill>
                <a:latin typeface="Times New Roman" pitchFamily="18" charset="0"/>
                <a:cs typeface="Times New Roman" pitchFamily="18" charset="0"/>
              </a:rPr>
              <a:t> 5: </a:t>
            </a:r>
            <a:r>
              <a:rPr lang="en-US" sz="3600" dirty="0" err="1" smtClean="0">
                <a:solidFill>
                  <a:srgbClr val="0070C0"/>
                </a:solidFill>
                <a:latin typeface="Times New Roman" pitchFamily="18" charset="0"/>
                <a:cs typeface="Times New Roman" pitchFamily="18" charset="0"/>
              </a:rPr>
              <a:t>Bạn</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nhỏ</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hái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quả</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biếu</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ai</a:t>
            </a:r>
            <a:r>
              <a:rPr lang="en-US" sz="3600" dirty="0" smtClean="0">
                <a:solidFill>
                  <a:srgbClr val="0070C0"/>
                </a:solidFill>
                <a:latin typeface="Times New Roman" pitchFamily="18" charset="0"/>
                <a:cs typeface="Times New Roman" pitchFamily="18" charset="0"/>
              </a:rPr>
              <a:t>?</a:t>
            </a:r>
            <a:endParaRPr lang="en-US" sz="3600" dirty="0">
              <a:solidFill>
                <a:srgbClr val="0070C0"/>
              </a:solidFill>
              <a:latin typeface="Times New Roman" pitchFamily="18" charset="0"/>
              <a:cs typeface="Times New Roman" pitchFamily="18" charset="0"/>
            </a:endParaRPr>
          </a:p>
        </p:txBody>
      </p:sp>
      <p:pic>
        <p:nvPicPr>
          <p:cNvPr id="4" name="Picture 3" descr="Untitled.png"/>
          <p:cNvPicPr>
            <a:picLocks noChangeAspect="1"/>
          </p:cNvPicPr>
          <p:nvPr/>
        </p:nvPicPr>
        <p:blipFill>
          <a:blip r:embed="rId3"/>
          <a:stretch>
            <a:fillRect/>
          </a:stretch>
        </p:blipFill>
        <p:spPr>
          <a:xfrm>
            <a:off x="609600" y="1366549"/>
            <a:ext cx="7848600" cy="549145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1371600"/>
            <a:ext cx="8229600" cy="3200400"/>
          </a:xfrm>
        </p:spPr>
        <p:txBody>
          <a:bodyPr>
            <a:normAutofit/>
          </a:bodyPr>
          <a:lstStyle/>
          <a:p>
            <a:pPr algn="l"/>
            <a:r>
              <a:rPr lang="en-US" sz="4000" b="1" i="1" dirty="0" err="1" smtClean="0">
                <a:solidFill>
                  <a:srgbClr val="0070C0"/>
                </a:solidFill>
                <a:latin typeface="Times New Roman" pitchFamily="18" charset="0"/>
                <a:cs typeface="Times New Roman" pitchFamily="18" charset="0"/>
              </a:rPr>
              <a:t>Câu</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hỏi</a:t>
            </a:r>
            <a:r>
              <a:rPr lang="en-US" sz="4000" b="1" i="1" dirty="0" smtClean="0">
                <a:solidFill>
                  <a:srgbClr val="0070C0"/>
                </a:solidFill>
                <a:latin typeface="Times New Roman" pitchFamily="18" charset="0"/>
                <a:cs typeface="Times New Roman" pitchFamily="18" charset="0"/>
              </a:rPr>
              <a:t> 6: </a:t>
            </a:r>
            <a:r>
              <a:rPr lang="en-US" sz="3600" dirty="0" err="1" smtClean="0">
                <a:solidFill>
                  <a:srgbClr val="0070C0"/>
                </a:solidFill>
                <a:latin typeface="Times New Roman" pitchFamily="18" charset="0"/>
                <a:cs typeface="Times New Roman" pitchFamily="18" charset="0"/>
              </a:rPr>
              <a:t>Nhà</a:t>
            </a:r>
            <a:r>
              <a:rPr lang="en-US" sz="3600" dirty="0" smtClean="0">
                <a:solidFill>
                  <a:srgbClr val="0070C0"/>
                </a:solidFill>
                <a:latin typeface="Times New Roman" pitchFamily="18" charset="0"/>
                <a:cs typeface="Times New Roman" pitchFamily="18" charset="0"/>
              </a:rPr>
              <a:t> con </a:t>
            </a:r>
            <a:r>
              <a:rPr lang="en-US" sz="3600" dirty="0" err="1" smtClean="0">
                <a:solidFill>
                  <a:srgbClr val="0070C0"/>
                </a:solidFill>
                <a:latin typeface="Times New Roman" pitchFamily="18" charset="0"/>
                <a:cs typeface="Times New Roman" pitchFamily="18" charset="0"/>
              </a:rPr>
              <a:t>có</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ông</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bà</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không</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Khi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ăn</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quả</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chúng</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mình</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có</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nhớ</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tới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và</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mời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ông</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bà</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không</a:t>
            </a:r>
            <a:r>
              <a:rPr lang="en-US" sz="3600" dirty="0" smtClean="0">
                <a:solidFill>
                  <a:srgbClr val="0070C0"/>
                </a:solidFill>
                <a:latin typeface="Times New Roman" pitchFamily="18" charset="0"/>
                <a:cs typeface="Times New Roman" pitchFamily="18" charset="0"/>
              </a:rPr>
              <a:t>?</a:t>
            </a:r>
            <a:endParaRPr lang="en-US" sz="3600" dirty="0">
              <a:solidFill>
                <a:srgbClr val="0070C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839200" cy="2438400"/>
          </a:xfrm>
        </p:spPr>
        <p:txBody>
          <a:bodyPr>
            <a:normAutofit fontScale="90000"/>
          </a:bodyPr>
          <a:lstStyle/>
          <a:p>
            <a:pPr algn="l"/>
            <a:r>
              <a:rPr lang="en-US" b="1" i="1" dirty="0" err="1" smtClean="0">
                <a:solidFill>
                  <a:srgbClr val="0070C0"/>
                </a:solidFill>
                <a:latin typeface="Times New Roman" pitchFamily="18" charset="0"/>
                <a:cs typeface="Times New Roman" pitchFamily="18" charset="0"/>
              </a:rPr>
              <a:t>Câu</a:t>
            </a:r>
            <a:r>
              <a:rPr lang="en-US" b="1" i="1" dirty="0" smtClean="0">
                <a:solidFill>
                  <a:srgbClr val="0070C0"/>
                </a:solidFill>
                <a:latin typeface="Times New Roman" pitchFamily="18" charset="0"/>
                <a:cs typeface="Times New Roman" pitchFamily="18" charset="0"/>
              </a:rPr>
              <a:t> </a:t>
            </a:r>
            <a:r>
              <a:rPr lang="en-US" b="1" i="1" dirty="0" err="1" smtClean="0">
                <a:solidFill>
                  <a:srgbClr val="0070C0"/>
                </a:solidFill>
                <a:latin typeface="Times New Roman" pitchFamily="18" charset="0"/>
                <a:cs typeface="Times New Roman" pitchFamily="18" charset="0"/>
              </a:rPr>
              <a:t>hỏi</a:t>
            </a:r>
            <a:r>
              <a:rPr lang="en-US" b="1" i="1" dirty="0" smtClean="0">
                <a:solidFill>
                  <a:srgbClr val="0070C0"/>
                </a:solidFill>
                <a:latin typeface="Times New Roman" pitchFamily="18" charset="0"/>
                <a:cs typeface="Times New Roman" pitchFamily="18" charset="0"/>
              </a:rPr>
              <a:t> 7: </a:t>
            </a:r>
            <a:r>
              <a:rPr lang="vi-VN" sz="4000" dirty="0" smtClean="0">
                <a:solidFill>
                  <a:srgbClr val="0070C0"/>
                </a:solidFill>
              </a:rPr>
              <a:t>Những người trồng cây, chăm sóc cây lớn cây cho ta quả ngọt, </a:t>
            </a:r>
            <a:r>
              <a:rPr lang="en-US" sz="4000" dirty="0" smtClean="0">
                <a:solidFill>
                  <a:srgbClr val="0070C0"/>
                </a:solidFill>
                <a:latin typeface="Times New Roman" pitchFamily="18" charset="0"/>
                <a:cs typeface="Times New Roman" pitchFamily="18" charset="0"/>
              </a:rPr>
              <a:t>v</a:t>
            </a:r>
            <a:r>
              <a:rPr lang="vi-VN" sz="4000" dirty="0" smtClean="0">
                <a:solidFill>
                  <a:srgbClr val="0070C0"/>
                </a:solidFill>
              </a:rPr>
              <a:t>ậy muốn cây có nhiều quả ngọt chúng ta phải làm gì?</a:t>
            </a:r>
            <a:br>
              <a:rPr lang="vi-VN" sz="4000" dirty="0" smtClean="0">
                <a:solidFill>
                  <a:srgbClr val="0070C0"/>
                </a:solidFill>
              </a:rPr>
            </a:br>
            <a:r>
              <a:rPr lang="vi-VN" sz="3600" dirty="0" smtClean="0"/>
              <a:t/>
            </a:r>
            <a:br>
              <a:rPr lang="vi-VN" sz="3600" dirty="0" smtClean="0"/>
            </a:br>
            <a:endParaRPr lang="en-US" sz="3600" dirty="0">
              <a:solidFill>
                <a:srgbClr val="0070C0"/>
              </a:solidFill>
              <a:latin typeface="Times New Roman" pitchFamily="18" charset="0"/>
              <a:cs typeface="Times New Roman" pitchFamily="18" charset="0"/>
            </a:endParaRPr>
          </a:p>
        </p:txBody>
      </p:sp>
      <p:pic>
        <p:nvPicPr>
          <p:cNvPr id="36866" name="Picture 2" descr="HÃ¬nh áº£nh cÃ³ liÃªn quan"/>
          <p:cNvPicPr>
            <a:picLocks noChangeAspect="1" noChangeArrowheads="1"/>
          </p:cNvPicPr>
          <p:nvPr/>
        </p:nvPicPr>
        <p:blipFill>
          <a:blip r:embed="rId3"/>
          <a:srcRect/>
          <a:stretch>
            <a:fillRect/>
          </a:stretch>
        </p:blipFill>
        <p:spPr bwMode="auto">
          <a:xfrm>
            <a:off x="533400" y="2667000"/>
            <a:ext cx="3733800" cy="3200400"/>
          </a:xfrm>
          <a:prstGeom prst="rect">
            <a:avLst/>
          </a:prstGeom>
          <a:noFill/>
        </p:spPr>
      </p:pic>
      <p:pic>
        <p:nvPicPr>
          <p:cNvPr id="36868" name="Picture 4" descr="HÃ¬nh áº£nh cÃ³ liÃªn quan"/>
          <p:cNvPicPr>
            <a:picLocks noChangeAspect="1" noChangeArrowheads="1"/>
          </p:cNvPicPr>
          <p:nvPr/>
        </p:nvPicPr>
        <p:blipFill>
          <a:blip r:embed="rId4"/>
          <a:srcRect/>
          <a:stretch>
            <a:fillRect/>
          </a:stretch>
        </p:blipFill>
        <p:spPr bwMode="auto">
          <a:xfrm>
            <a:off x="4724400" y="2667000"/>
            <a:ext cx="3733800" cy="32004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additive="base">
                                        <p:cTn id="7" dur="500" fill="hold"/>
                                        <p:tgtEl>
                                          <p:spTgt spid="36866"/>
                                        </p:tgtEl>
                                        <p:attrNameLst>
                                          <p:attrName>ppt_x</p:attrName>
                                        </p:attrNameLst>
                                      </p:cBhvr>
                                      <p:tavLst>
                                        <p:tav tm="0">
                                          <p:val>
                                            <p:strVal val="#ppt_x"/>
                                          </p:val>
                                        </p:tav>
                                        <p:tav tm="100000">
                                          <p:val>
                                            <p:strVal val="#ppt_x"/>
                                          </p:val>
                                        </p:tav>
                                      </p:tavLst>
                                    </p:anim>
                                    <p:anim calcmode="lin" valueType="num">
                                      <p:cBhvr additive="base">
                                        <p:cTn id="8" dur="500" fill="hold"/>
                                        <p:tgtEl>
                                          <p:spTgt spid="368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6868"/>
                                        </p:tgtEl>
                                        <p:attrNameLst>
                                          <p:attrName>style.visibility</p:attrName>
                                        </p:attrNameLst>
                                      </p:cBhvr>
                                      <p:to>
                                        <p:strVal val="visible"/>
                                      </p:to>
                                    </p:set>
                                    <p:anim calcmode="lin" valueType="num">
                                      <p:cBhvr additive="base">
                                        <p:cTn id="13" dur="500" fill="hold"/>
                                        <p:tgtEl>
                                          <p:spTgt spid="36868"/>
                                        </p:tgtEl>
                                        <p:attrNameLst>
                                          <p:attrName>ppt_x</p:attrName>
                                        </p:attrNameLst>
                                      </p:cBhvr>
                                      <p:tavLst>
                                        <p:tav tm="0">
                                          <p:val>
                                            <p:strVal val="#ppt_x"/>
                                          </p:val>
                                        </p:tav>
                                        <p:tav tm="100000">
                                          <p:val>
                                            <p:strVal val="#ppt_x"/>
                                          </p:val>
                                        </p:tav>
                                      </p:tavLst>
                                    </p:anim>
                                    <p:anim calcmode="lin" valueType="num">
                                      <p:cBhvr additive="base">
                                        <p:cTn id="14" dur="500" fill="hold"/>
                                        <p:tgtEl>
                                          <p:spTgt spid="368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 r="-1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04800" y="0"/>
            <a:ext cx="7772400" cy="2362200"/>
          </a:xfrm>
        </p:spPr>
        <p:txBody>
          <a:bodyPr>
            <a:noAutofit/>
          </a:bodyPr>
          <a:lstStyle/>
          <a:p>
            <a:pPr algn="l"/>
            <a:r>
              <a:rPr lang="en-US" sz="2800" b="1" dirty="0" smtClean="0">
                <a:solidFill>
                  <a:srgbClr val="FF0000"/>
                </a:solidFill>
                <a:latin typeface="Times New Roman" pitchFamily="18" charset="0"/>
                <a:cs typeface="Times New Roman" pitchFamily="18" charset="0"/>
              </a:rPr>
              <a:t>I. </a:t>
            </a:r>
            <a:r>
              <a:rPr lang="en-US" sz="2800" b="1" dirty="0" err="1" smtClean="0">
                <a:solidFill>
                  <a:srgbClr val="FF0000"/>
                </a:solidFill>
                <a:latin typeface="Times New Roman" pitchFamily="18" charset="0"/>
                <a:cs typeface="Times New Roman" pitchFamily="18" charset="0"/>
              </a:rPr>
              <a:t>Mục</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đích</a:t>
            </a:r>
            <a:r>
              <a:rPr lang="en-US" sz="2800" b="1" dirty="0" smtClean="0">
                <a:solidFill>
                  <a:srgbClr val="FF0000"/>
                </a:solidFill>
                <a:latin typeface="Times New Roman" pitchFamily="18" charset="0"/>
                <a:cs typeface="Times New Roman" pitchFamily="18" charset="0"/>
              </a:rPr>
              <a:t> – </a:t>
            </a:r>
            <a:r>
              <a:rPr lang="en-US" sz="2800" b="1" dirty="0" err="1" smtClean="0">
                <a:solidFill>
                  <a:srgbClr val="FF0000"/>
                </a:solidFill>
                <a:latin typeface="Times New Roman" pitchFamily="18" charset="0"/>
                <a:cs typeface="Times New Roman" pitchFamily="18" charset="0"/>
              </a:rPr>
              <a:t>Yêu</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cầu</a:t>
            </a:r>
            <a:r>
              <a:rPr lang="en-US" sz="1800" dirty="0" smtClean="0">
                <a:latin typeface="Times New Roman" pitchFamily="18" charset="0"/>
                <a:cs typeface="Times New Roman" pitchFamily="18" charset="0"/>
              </a:rPr>
              <a:t/>
            </a:r>
            <a:br>
              <a:rPr lang="en-US" sz="1800" dirty="0" smtClean="0">
                <a:latin typeface="Times New Roman" pitchFamily="18" charset="0"/>
                <a:cs typeface="Times New Roman" pitchFamily="18" charset="0"/>
              </a:rPr>
            </a:br>
            <a:r>
              <a:rPr lang="en-US" sz="2400" b="1" dirty="0">
                <a:latin typeface="Times New Roman" pitchFamily="18" charset="0"/>
                <a:cs typeface="Times New Roman" pitchFamily="18" charset="0"/>
              </a:rPr>
              <a:t>1. </a:t>
            </a:r>
            <a:r>
              <a:rPr lang="en-US" sz="2400" b="1" dirty="0" err="1">
                <a:latin typeface="Times New Roman" pitchFamily="18" charset="0"/>
                <a:cs typeface="Times New Roman" pitchFamily="18" charset="0"/>
              </a:rPr>
              <a:t>Kiến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thức</a:t>
            </a:r>
            <a:r>
              <a:rPr lang="en-US" sz="2400" b="1" dirty="0">
                <a:latin typeface="Times New Roman" pitchFamily="18" charset="0"/>
                <a:cs typeface="Times New Roman" pitchFamily="18" charset="0"/>
              </a:rPr>
              <a:t>: </a:t>
            </a:r>
            <a:r>
              <a:rPr lang="en-US" sz="2000" dirty="0">
                <a:latin typeface="Times New Roman" pitchFamily="18" charset="0"/>
                <a:cs typeface="Times New Roman" pitchFamily="18" charset="0"/>
              </a:rPr>
              <a:t/>
            </a:r>
            <a:br>
              <a:rPr lang="en-US" sz="2000" dirty="0">
                <a:latin typeface="Times New Roman" pitchFamily="18" charset="0"/>
                <a:cs typeface="Times New Roman" pitchFamily="18" charset="0"/>
              </a:rPr>
            </a:br>
            <a:r>
              <a:rPr lang="pt-BR" sz="2000" dirty="0" smtClean="0">
                <a:latin typeface="Times New Roman" pitchFamily="18" charset="0"/>
                <a:cs typeface="Times New Roman" pitchFamily="18" charset="0"/>
              </a:rPr>
              <a:t>- Trẻ biết tên bài thơ, cảm nhận được âm điệu nhẹ nhàng, vui tươi của bài thơ</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pt-BR" sz="2000" dirty="0" smtClean="0">
                <a:latin typeface="Times New Roman" pitchFamily="18" charset="0"/>
                <a:cs typeface="Times New Roman" pitchFamily="18" charset="0"/>
              </a:rPr>
              <a:t>- Trẻ hiểu nội dung bài thơ.</a:t>
            </a:r>
            <a:r>
              <a:rPr lang="en-US" sz="1800" dirty="0" smtClean="0">
                <a:latin typeface="Times New Roman" pitchFamily="18" charset="0"/>
                <a:cs typeface="Times New Roman" pitchFamily="18" charset="0"/>
              </a:rPr>
              <a:t/>
            </a:r>
            <a:br>
              <a:rPr lang="en-US" sz="1800" dirty="0" smtClean="0">
                <a:latin typeface="Times New Roman" pitchFamily="18" charset="0"/>
                <a:cs typeface="Times New Roman" pitchFamily="18" charset="0"/>
              </a:rPr>
            </a:br>
            <a:endParaRPr lang="en-US" sz="1800" dirty="0">
              <a:latin typeface="Times New Roman" pitchFamily="18" charset="0"/>
              <a:cs typeface="Times New Roman" pitchFamily="18" charset="0"/>
            </a:endParaRPr>
          </a:p>
        </p:txBody>
      </p:sp>
      <p:sp>
        <p:nvSpPr>
          <p:cNvPr id="3" name="Subtitle 2"/>
          <p:cNvSpPr>
            <a:spLocks noGrp="1"/>
          </p:cNvSpPr>
          <p:nvPr>
            <p:ph type="subTitle" idx="1"/>
          </p:nvPr>
        </p:nvSpPr>
        <p:spPr>
          <a:xfrm>
            <a:off x="304800" y="2133600"/>
            <a:ext cx="8001000" cy="914400"/>
          </a:xfrm>
        </p:spPr>
        <p:txBody>
          <a:bodyPr>
            <a:normAutofit/>
          </a:bodyPr>
          <a:lstStyle/>
          <a:p>
            <a:pPr algn="l"/>
            <a:r>
              <a:rPr lang="en-US" sz="2400" b="1" dirty="0">
                <a:solidFill>
                  <a:schemeClr val="tx1"/>
                </a:solidFill>
                <a:latin typeface="Times New Roman" pitchFamily="18" charset="0"/>
                <a:cs typeface="Times New Roman" pitchFamily="18" charset="0"/>
              </a:rPr>
              <a:t>2. </a:t>
            </a:r>
            <a:r>
              <a:rPr lang="en-US" sz="2400" b="1" dirty="0" err="1">
                <a:solidFill>
                  <a:schemeClr val="tx1"/>
                </a:solidFill>
                <a:latin typeface="Times New Roman" pitchFamily="18" charset="0"/>
                <a:cs typeface="Times New Roman" pitchFamily="18" charset="0"/>
              </a:rPr>
              <a:t>Kỹ</a:t>
            </a:r>
            <a:r>
              <a:rPr lang="en-US" sz="2400" b="1" dirty="0">
                <a:solidFill>
                  <a:schemeClr val="tx1"/>
                </a:solidFill>
                <a:latin typeface="Times New Roman" pitchFamily="18" charset="0"/>
                <a:cs typeface="Times New Roman" pitchFamily="18" charset="0"/>
              </a:rPr>
              <a:t> </a:t>
            </a:r>
            <a:r>
              <a:rPr lang="en-US" sz="2400" b="1" dirty="0" err="1">
                <a:solidFill>
                  <a:schemeClr val="tx1"/>
                </a:solidFill>
                <a:latin typeface="Times New Roman" pitchFamily="18" charset="0"/>
                <a:cs typeface="Times New Roman" pitchFamily="18" charset="0"/>
              </a:rPr>
              <a:t>năng</a:t>
            </a:r>
            <a:r>
              <a:rPr lang="en-US" sz="2400" b="1" dirty="0">
                <a:solidFill>
                  <a:schemeClr val="tx1"/>
                </a:solidFill>
                <a:latin typeface="Times New Roman" pitchFamily="18" charset="0"/>
                <a:cs typeface="Times New Roman" pitchFamily="18" charset="0"/>
              </a:rPr>
              <a:t>: </a:t>
            </a:r>
            <a:r>
              <a:rPr lang="en-US" sz="2000" dirty="0">
                <a:solidFill>
                  <a:schemeClr val="tx1"/>
                </a:solidFill>
                <a:latin typeface="Times New Roman" pitchFamily="18" charset="0"/>
                <a:cs typeface="Times New Roman" pitchFamily="18" charset="0"/>
              </a:rPr>
              <a:t/>
            </a:r>
            <a:br>
              <a:rPr lang="en-US" sz="2000" dirty="0">
                <a:solidFill>
                  <a:schemeClr val="tx1"/>
                </a:solidFill>
                <a:latin typeface="Times New Roman" pitchFamily="18" charset="0"/>
                <a:cs typeface="Times New Roman" pitchFamily="18" charset="0"/>
              </a:rPr>
            </a:br>
            <a:r>
              <a:rPr lang="pt-BR" sz="2000" dirty="0" smtClean="0">
                <a:solidFill>
                  <a:schemeClr val="tx1"/>
                </a:solidFill>
                <a:latin typeface="Times New Roman" pitchFamily="18" charset="0"/>
                <a:cs typeface="Times New Roman" pitchFamily="18" charset="0"/>
              </a:rPr>
              <a:t>- Trẻ trả lời được câu hỏi của cô, bước đầu </a:t>
            </a:r>
            <a:r>
              <a:rPr lang="en-US" sz="2000" dirty="0" err="1" smtClean="0">
                <a:solidFill>
                  <a:schemeClr val="tx1"/>
                </a:solidFill>
                <a:latin typeface="Times New Roman" pitchFamily="18" charset="0"/>
                <a:cs typeface="Times New Roman" pitchFamily="18" charset="0"/>
              </a:rPr>
              <a:t>biết</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đọc</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thơ</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diễn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cảm</a:t>
            </a:r>
            <a:r>
              <a:rPr lang="en-US" sz="2000" dirty="0" smtClean="0">
                <a:solidFill>
                  <a:schemeClr val="tx1"/>
                </a:solidFill>
                <a:latin typeface="Times New Roman" pitchFamily="18" charset="0"/>
                <a:cs typeface="Times New Roman" pitchFamily="18" charset="0"/>
              </a:rPr>
              <a:t>.</a:t>
            </a:r>
          </a:p>
          <a:p>
            <a:pPr algn="l"/>
            <a:endParaRPr lang="en-US" sz="1800" dirty="0" smtClean="0">
              <a:solidFill>
                <a:schemeClr val="tx1"/>
              </a:solidFill>
              <a:latin typeface="Times New Roman" pitchFamily="18" charset="0"/>
              <a:cs typeface="Times New Roman" pitchFamily="18" charset="0"/>
            </a:endParaRPr>
          </a:p>
          <a:p>
            <a:pPr algn="l"/>
            <a:endParaRPr lang="en-US" sz="1800" dirty="0">
              <a:solidFill>
                <a:schemeClr val="tx1"/>
              </a:solidFill>
              <a:latin typeface="Times New Roman" pitchFamily="18" charset="0"/>
              <a:cs typeface="Times New Roman" pitchFamily="18" charset="0"/>
            </a:endParaRPr>
          </a:p>
        </p:txBody>
      </p:sp>
      <p:sp>
        <p:nvSpPr>
          <p:cNvPr id="4" name="TextBox 3"/>
          <p:cNvSpPr txBox="1"/>
          <p:nvPr/>
        </p:nvSpPr>
        <p:spPr>
          <a:xfrm>
            <a:off x="304800" y="3124200"/>
            <a:ext cx="7924800" cy="2831544"/>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3. </a:t>
            </a:r>
            <a:r>
              <a:rPr lang="en-US" sz="2400" b="1" dirty="0" err="1" smtClean="0">
                <a:latin typeface="Times New Roman" pitchFamily="18" charset="0"/>
                <a:cs typeface="Times New Roman" pitchFamily="18" charset="0"/>
              </a:rPr>
              <a:t>Thái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độ</a:t>
            </a:r>
            <a:r>
              <a:rPr lang="en-US" sz="2400" b="1"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hứng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thú</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tham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hoạt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học</a:t>
            </a:r>
            <a:r>
              <a:rPr lang="en-US" sz="2000" dirty="0" smtClean="0">
                <a:latin typeface="Times New Roman" pitchFamily="18" charset="0"/>
                <a:cs typeface="Times New Roman" pitchFamily="18" charset="0"/>
              </a:rPr>
              <a:t>.</a:t>
            </a:r>
          </a:p>
          <a:p>
            <a:r>
              <a:rPr lang="en-US" sz="2000" dirty="0" smtClean="0">
                <a:latin typeface="Times New Roman" pitchFamily="18" charset="0"/>
                <a:cs typeface="Times New Roman" pitchFamily="18" charset="0"/>
              </a:rPr>
              <a:t>- </a:t>
            </a:r>
            <a:r>
              <a:rPr lang="vi-VN" sz="2000" dirty="0" smtClean="0">
                <a:latin typeface="+mj-lt"/>
              </a:rPr>
              <a:t>Qua nội dung bài thơ trẻ cảm nhận vẻ đẹp của những chùm quả mùa xuân. Trẻ biết được ích lợi của các loai quả đối với cơ thể</a:t>
            </a:r>
            <a:r>
              <a:rPr lang="en-US" sz="2000" dirty="0" smtClean="0">
                <a:latin typeface="+mj-lt"/>
              </a:rPr>
              <a:t>, b</a:t>
            </a:r>
            <a:r>
              <a:rPr lang="vi-VN" sz="2000" dirty="0" smtClean="0">
                <a:latin typeface="+mj-lt"/>
              </a:rPr>
              <a:t>iết ơn người trồng cây. Giáo dục trẻ thích ăn các loại quả chín, biết bảo vệ cây, biết giữ vệ sinh môi trường, khi ăn quả phải bỏ vỏ, bỏ hạt vào sọt r</a:t>
            </a:r>
            <a:r>
              <a:rPr lang="en-US" sz="2000" dirty="0" err="1" smtClean="0">
                <a:latin typeface="+mj-lt"/>
              </a:rPr>
              <a:t>ác</a:t>
            </a:r>
            <a:r>
              <a:rPr lang="en-US" sz="2000" dirty="0" smtClean="0">
                <a:latin typeface="+mj-lt"/>
              </a:rPr>
              <a:t>..</a:t>
            </a:r>
            <a:endParaRPr lang="en-US" sz="2000" dirty="0" smtClean="0">
              <a:latin typeface="+mj-lt"/>
              <a:cs typeface="Times New Roman" pitchFamily="18" charset="0"/>
            </a:endParaRPr>
          </a:p>
          <a:p>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 calcmode="lin" valueType="num">
                                      <p:cBhvr additive="base">
                                        <p:cTn id="2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 calcmode="lin" valueType="num">
                                      <p:cBhvr additive="base">
                                        <p:cTn id="2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P spid="4"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1066800"/>
            <a:ext cx="8229600" cy="3657600"/>
          </a:xfrm>
        </p:spPr>
        <p:txBody>
          <a:bodyPr>
            <a:normAutofit fontScale="90000"/>
          </a:bodyPr>
          <a:lstStyle/>
          <a:p>
            <a:pPr algn="l"/>
            <a:r>
              <a:rPr lang="en-US" sz="3600" b="1" i="1" dirty="0" smtClean="0">
                <a:solidFill>
                  <a:srgbClr val="002060"/>
                </a:solidFill>
                <a:latin typeface="Times New Roman" pitchFamily="18" charset="0"/>
                <a:cs typeface="Times New Roman" pitchFamily="18" charset="0"/>
              </a:rPr>
              <a:t/>
            </a:r>
            <a:br>
              <a:rPr lang="en-US" sz="3600" b="1" i="1" dirty="0" smtClean="0">
                <a:solidFill>
                  <a:srgbClr val="002060"/>
                </a:solidFill>
                <a:latin typeface="Times New Roman" pitchFamily="18" charset="0"/>
                <a:cs typeface="Times New Roman" pitchFamily="18" charset="0"/>
              </a:rPr>
            </a:br>
            <a:r>
              <a:rPr lang="en-US" sz="3600" b="1" i="1" dirty="0" smtClean="0">
                <a:solidFill>
                  <a:srgbClr val="002060"/>
                </a:solidFill>
                <a:latin typeface="Times New Roman" pitchFamily="18" charset="0"/>
                <a:cs typeface="Times New Roman" pitchFamily="18" charset="0"/>
              </a:rPr>
              <a:t/>
            </a:r>
            <a:br>
              <a:rPr lang="en-US" sz="3600" b="1" i="1" dirty="0" smtClean="0">
                <a:solidFill>
                  <a:srgbClr val="002060"/>
                </a:solidFill>
                <a:latin typeface="Times New Roman" pitchFamily="18" charset="0"/>
                <a:cs typeface="Times New Roman" pitchFamily="18" charset="0"/>
              </a:rPr>
            </a:br>
            <a:r>
              <a:rPr lang="en-US" sz="2400" i="1" dirty="0" smtClean="0">
                <a:solidFill>
                  <a:srgbClr val="002060"/>
                </a:solidFill>
                <a:latin typeface="Times New Roman" pitchFamily="18" charset="0"/>
                <a:cs typeface="Times New Roman" pitchFamily="18" charset="0"/>
                <a:sym typeface="Wingdings"/>
              </a:rPr>
              <a:t> </a:t>
            </a:r>
            <a:r>
              <a:rPr lang="vi-VN" sz="3600" b="1" dirty="0" smtClean="0">
                <a:solidFill>
                  <a:srgbClr val="0070C0"/>
                </a:solidFill>
              </a:rPr>
              <a:t>Để có những trái ngọt cho chúng ta ăn</a:t>
            </a:r>
            <a:r>
              <a:rPr lang="en-US" sz="3600" b="1" dirty="0" smtClean="0">
                <a:solidFill>
                  <a:srgbClr val="0070C0"/>
                </a:solidFill>
              </a:rPr>
              <a:t>,</a:t>
            </a:r>
            <a:r>
              <a:rPr lang="vi-VN" sz="3600" b="1" dirty="0" smtClean="0">
                <a:solidFill>
                  <a:srgbClr val="0070C0"/>
                </a:solidFill>
              </a:rPr>
              <a:t> những người trồng cây</a:t>
            </a:r>
            <a:r>
              <a:rPr lang="en-US" sz="3600" b="1" dirty="0" smtClean="0">
                <a:solidFill>
                  <a:srgbClr val="0070C0"/>
                </a:solidFill>
              </a:rPr>
              <a:t> </a:t>
            </a:r>
            <a:r>
              <a:rPr lang="en-US" sz="3600" b="1" dirty="0" err="1" smtClean="0">
                <a:solidFill>
                  <a:srgbClr val="0070C0"/>
                </a:solidFill>
                <a:latin typeface="Times New Roman" pitchFamily="18" charset="0"/>
                <a:cs typeface="Times New Roman" pitchFamily="18" charset="0"/>
              </a:rPr>
              <a:t>đã</a:t>
            </a:r>
            <a:r>
              <a:rPr lang="vi-VN" sz="3600" b="1" dirty="0" smtClean="0">
                <a:solidFill>
                  <a:srgbClr val="0070C0"/>
                </a:solidFill>
              </a:rPr>
              <a:t> phải rất vất vả để chăm sóc cây cho cây đơm hoa kết trái</a:t>
            </a:r>
            <a:r>
              <a:rPr lang="en-US" sz="3600" b="1" dirty="0" smtClean="0">
                <a:solidFill>
                  <a:srgbClr val="0070C0"/>
                </a:solidFill>
              </a:rPr>
              <a:t>. </a:t>
            </a:r>
            <a:r>
              <a:rPr lang="en-US" sz="3600" b="1" dirty="0" err="1" smtClean="0">
                <a:solidFill>
                  <a:srgbClr val="0070C0"/>
                </a:solidFill>
                <a:latin typeface="Times New Roman" pitchFamily="18" charset="0"/>
                <a:cs typeface="Times New Roman" pitchFamily="18" charset="0"/>
              </a:rPr>
              <a:t>Vì</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vậy</a:t>
            </a:r>
            <a:r>
              <a:rPr lang="en-US" sz="3600" b="1" dirty="0" smtClean="0">
                <a:solidFill>
                  <a:srgbClr val="0070C0"/>
                </a:solidFill>
                <a:latin typeface="Times New Roman" pitchFamily="18" charset="0"/>
                <a:cs typeface="Times New Roman" pitchFamily="18" charset="0"/>
              </a:rPr>
              <a:t>, </a:t>
            </a:r>
            <a:r>
              <a:rPr lang="vi-VN" sz="3600" b="1" dirty="0" smtClean="0">
                <a:solidFill>
                  <a:srgbClr val="0070C0"/>
                </a:solidFill>
              </a:rPr>
              <a:t>các con </a:t>
            </a:r>
            <a:r>
              <a:rPr lang="en-US" sz="3600" b="1" dirty="0" err="1" smtClean="0">
                <a:solidFill>
                  <a:srgbClr val="0070C0"/>
                </a:solidFill>
                <a:latin typeface="Times New Roman" pitchFamily="18" charset="0"/>
                <a:cs typeface="Times New Roman" pitchFamily="18" charset="0"/>
              </a:rPr>
              <a:t>phải</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biết</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bảo</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vệ</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cây</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không</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hái</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lá</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bẻ</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cành</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và</a:t>
            </a:r>
            <a:r>
              <a:rPr lang="vi-VN" sz="3600" b="1" dirty="0" smtClean="0">
                <a:solidFill>
                  <a:srgbClr val="0070C0"/>
                </a:solidFill>
                <a:latin typeface="Times New Roman" pitchFamily="18" charset="0"/>
                <a:cs typeface="Times New Roman" pitchFamily="18" charset="0"/>
              </a:rPr>
              <a:t> </a:t>
            </a:r>
            <a:r>
              <a:rPr lang="vi-VN" sz="3600" b="1" dirty="0" smtClean="0">
                <a:solidFill>
                  <a:srgbClr val="0070C0"/>
                </a:solidFill>
              </a:rPr>
              <a:t>ăn nhiều quả chín vì quả chín cung cấp</a:t>
            </a:r>
            <a:r>
              <a:rPr lang="en-US" sz="3600" b="1" dirty="0" smtClean="0">
                <a:solidFill>
                  <a:srgbClr val="0070C0"/>
                </a:solidFill>
              </a:rPr>
              <a:t> </a:t>
            </a:r>
            <a:r>
              <a:rPr lang="vi-VN" sz="3600" b="1" dirty="0" smtClean="0">
                <a:solidFill>
                  <a:srgbClr val="0070C0"/>
                </a:solidFill>
              </a:rPr>
              <a:t>nhiều vitamin, chất khoáng rất tốt cho sức khỏe</a:t>
            </a:r>
            <a:r>
              <a:rPr lang="en-US" sz="3600" b="1" dirty="0" smtClean="0">
                <a:solidFill>
                  <a:srgbClr val="0070C0"/>
                </a:solidFill>
              </a:rPr>
              <a:t> </a:t>
            </a:r>
            <a:r>
              <a:rPr lang="en-US" sz="3600" b="1" dirty="0" err="1" smtClean="0">
                <a:solidFill>
                  <a:srgbClr val="0070C0"/>
                </a:solidFill>
                <a:latin typeface="Times New Roman" pitchFamily="18" charset="0"/>
                <a:cs typeface="Times New Roman" pitchFamily="18" charset="0"/>
              </a:rPr>
              <a:t>đấy</a:t>
            </a:r>
            <a:r>
              <a:rPr lang="en-US" sz="3600" b="1" dirty="0" smtClean="0">
                <a:solidFill>
                  <a:srgbClr val="0070C0"/>
                </a:solidFill>
                <a:latin typeface="Times New Roman" pitchFamily="18" charset="0"/>
                <a:cs typeface="Times New Roman" pitchFamily="18" charset="0"/>
              </a:rPr>
              <a:t>!</a:t>
            </a:r>
            <a:r>
              <a:rPr lang="vi-VN" sz="3600" b="1" dirty="0" smtClean="0">
                <a:solidFill>
                  <a:srgbClr val="00B0F0"/>
                </a:solidFill>
              </a:rPr>
              <a:t/>
            </a:r>
            <a:br>
              <a:rPr lang="vi-VN" sz="3600" b="1" dirty="0" smtClean="0">
                <a:solidFill>
                  <a:srgbClr val="00B0F0"/>
                </a:solidFill>
              </a:rPr>
            </a:br>
            <a:r>
              <a:rPr lang="vi-VN" sz="3600" dirty="0" smtClean="0"/>
              <a:t/>
            </a:r>
            <a:br>
              <a:rPr lang="vi-VN" sz="3600" dirty="0" smtClean="0"/>
            </a:br>
            <a:endParaRPr lang="en-US" sz="3600" b="1" i="1" dirty="0">
              <a:solidFill>
                <a:srgbClr val="002060"/>
              </a:solidFill>
              <a:latin typeface="Times New Roman" pitchFamily="18" charset="0"/>
              <a:cs typeface="Times New Roman" pitchFamily="18"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Káº¿t quáº£ hÃ¬nh áº£nh cho hÃ¬nh ná»n powerpoint Äáº¹p"/>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extBox 1"/>
          <p:cNvSpPr txBox="1"/>
          <p:nvPr/>
        </p:nvSpPr>
        <p:spPr>
          <a:xfrm>
            <a:off x="1211144" y="2286000"/>
            <a:ext cx="7172156" cy="2492990"/>
          </a:xfrm>
          <a:prstGeom prst="rect">
            <a:avLst/>
          </a:prstGeom>
          <a:noFill/>
        </p:spPr>
        <p:txBody>
          <a:bodyPr wrap="none">
            <a:spAutoFit/>
          </a:bodyPr>
          <a:lstStyle/>
          <a:p>
            <a:pPr>
              <a:lnSpc>
                <a:spcPct val="150000"/>
              </a:lnSpc>
              <a:defRPr/>
            </a:pPr>
            <a:r>
              <a:rPr lang="vi-VN" sz="2800" b="1" dirty="0">
                <a:ln w="18000">
                  <a:solidFill>
                    <a:schemeClr val="accent2">
                      <a:satMod val="140000"/>
                    </a:schemeClr>
                  </a:solidFill>
                  <a:prstDash val="solid"/>
                  <a:miter lim="800000"/>
                </a:ln>
                <a:solidFill>
                  <a:schemeClr val="accent2">
                    <a:lumMod val="75000"/>
                  </a:schemeClr>
                </a:solidFill>
                <a:effectLst>
                  <a:outerShdw blurRad="25500" dist="23000" dir="7020000" algn="tl">
                    <a:srgbClr val="000000">
                      <a:alpha val="50000"/>
                    </a:srgbClr>
                  </a:outerShdw>
                  <a:reflection blurRad="6350" stA="60000" endA="900" endPos="60000" dist="29997" dir="5400000" sy="-100000" algn="bl" rotWithShape="0"/>
                </a:effectLst>
                <a:latin typeface="Times New Roman" pitchFamily="18" charset="0"/>
                <a:cs typeface="Times New Roman" pitchFamily="18" charset="0"/>
              </a:rPr>
              <a:t>*</a:t>
            </a:r>
            <a:r>
              <a:rPr lang="vi-VN" sz="3200" b="1" dirty="0">
                <a:ln w="18000">
                  <a:solidFill>
                    <a:schemeClr val="accent2">
                      <a:satMod val="140000"/>
                    </a:schemeClr>
                  </a:solidFill>
                  <a:prstDash val="solid"/>
                  <a:miter lim="800000"/>
                </a:ln>
                <a:solidFill>
                  <a:schemeClr val="accent2">
                    <a:lumMod val="75000"/>
                  </a:schemeClr>
                </a:solidFill>
                <a:effectLst>
                  <a:outerShdw blurRad="25500" dist="23000" dir="7020000" algn="tl">
                    <a:srgbClr val="000000">
                      <a:alpha val="50000"/>
                    </a:srgbClr>
                  </a:outerShdw>
                  <a:reflection blurRad="6350" stA="60000" endA="900" endPos="60000" dist="29997" dir="5400000" sy="-100000" algn="bl" rotWithShape="0"/>
                </a:effectLst>
                <a:latin typeface="Times New Roman" pitchFamily="18" charset="0"/>
                <a:cs typeface="Times New Roman" pitchFamily="18" charset="0"/>
              </a:rPr>
              <a:t>Trẻ đọc thơ</a:t>
            </a:r>
          </a:p>
          <a:p>
            <a:pPr marL="285750" indent="-285750">
              <a:lnSpc>
                <a:spcPct val="150000"/>
              </a:lnSpc>
              <a:buFontTx/>
              <a:buChar char="-"/>
              <a:defRPr/>
            </a:pPr>
            <a:r>
              <a:rPr lang="vi-VN" sz="24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Times New Roman" pitchFamily="18" charset="0"/>
                <a:cs typeface="Times New Roman" pitchFamily="18" charset="0"/>
              </a:rPr>
              <a:t>Cô cho cả lớp đọc cùng nhau 3 – 4  lần</a:t>
            </a:r>
          </a:p>
          <a:p>
            <a:pPr marL="285750" indent="-285750">
              <a:lnSpc>
                <a:spcPct val="150000"/>
              </a:lnSpc>
              <a:buFontTx/>
              <a:buChar char="-"/>
              <a:defRPr/>
            </a:pPr>
            <a:r>
              <a:rPr lang="vi-VN" sz="24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Times New Roman" pitchFamily="18" charset="0"/>
                <a:cs typeface="Times New Roman" pitchFamily="18" charset="0"/>
              </a:rPr>
              <a:t>Thi đua đọc theo tổ, nhóm, cá </a:t>
            </a:r>
            <a:r>
              <a:rPr lang="vi-VN" sz="2400" b="1" dirty="0" smtClean="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Times New Roman" pitchFamily="18" charset="0"/>
                <a:cs typeface="Times New Roman" pitchFamily="18" charset="0"/>
              </a:rPr>
              <a:t>nhân</a:t>
            </a:r>
            <a:r>
              <a:rPr lang="en-US" sz="2400" b="1" dirty="0" smtClean="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Times New Roman" pitchFamily="18" charset="0"/>
                <a:cs typeface="Times New Roman" pitchFamily="18" charset="0"/>
              </a:rPr>
              <a:t>.</a:t>
            </a:r>
            <a:endParaRPr lang="vi-VN" sz="24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Times New Roman" pitchFamily="18" charset="0"/>
              <a:cs typeface="Times New Roman" pitchFamily="18" charset="0"/>
            </a:endParaRPr>
          </a:p>
          <a:p>
            <a:pPr marL="285750" indent="-285750">
              <a:lnSpc>
                <a:spcPct val="150000"/>
              </a:lnSpc>
              <a:buFontTx/>
              <a:buChar char="-"/>
              <a:defRPr/>
            </a:pPr>
            <a:r>
              <a:rPr lang="vi-VN" sz="24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Times New Roman" pitchFamily="18" charset="0"/>
                <a:cs typeface="Times New Roman" pitchFamily="18" charset="0"/>
              </a:rPr>
              <a:t>Cho trẻ đọc thơ theo hình thức trẻ đọc thơ to – nhỏ</a:t>
            </a:r>
            <a:endParaRPr lang="en-US" sz="24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500"/>
                                        <p:tgtEl>
                                          <p:spTgt spid="2">
                                            <p:txEl>
                                              <p:pRg st="3" end="3"/>
                                            </p:txEl>
                                          </p:spTgt>
                                        </p:tgtEl>
                                      </p:cBhvr>
                                    </p:animEffect>
                                    <p:anim calcmode="lin" valueType="num">
                                      <p:cBhvr>
                                        <p:cTn id="23" dur="15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5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lstStyle/>
          <a:p>
            <a:r>
              <a:rPr lang="en-US" b="1" dirty="0" err="1" smtClean="0">
                <a:solidFill>
                  <a:srgbClr val="FF0000"/>
                </a:solidFill>
                <a:latin typeface="Times New Roman" pitchFamily="18" charset="0"/>
                <a:cs typeface="Times New Roman" pitchFamily="18" charset="0"/>
              </a:rPr>
              <a:t>Kết</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thúc</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533400" y="2057401"/>
            <a:ext cx="8077200" cy="1295400"/>
          </a:xfrm>
        </p:spPr>
        <p:txBody>
          <a:bodyPr/>
          <a:lstStyle/>
          <a:p>
            <a:pPr algn="ctr">
              <a:buNone/>
            </a:pPr>
            <a:r>
              <a:rPr lang="en-US" dirty="0" err="1" smtClean="0">
                <a:latin typeface="Times New Roman" pitchFamily="18" charset="0"/>
                <a:cs typeface="Times New Roman" pitchFamily="18" charset="0"/>
              </a:rPr>
              <a:t>Cô</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trẻ</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cùng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trò</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Gieo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hạt</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5791200"/>
          </a:xfrm>
        </p:spPr>
        <p:txBody>
          <a:bodyPr>
            <a:noAutofit/>
          </a:bodyPr>
          <a:lstStyle/>
          <a:p>
            <a:pPr algn="l"/>
            <a:r>
              <a:rPr lang="en-US" sz="3600" b="1" dirty="0" smtClean="0">
                <a:solidFill>
                  <a:srgbClr val="0070C0"/>
                </a:solidFill>
                <a:latin typeface="Times New Roman" pitchFamily="18" charset="0"/>
                <a:cs typeface="Times New Roman" pitchFamily="18" charset="0"/>
              </a:rPr>
              <a:t>II. </a:t>
            </a:r>
            <a:r>
              <a:rPr lang="en-US" sz="3600" b="1" dirty="0" err="1" smtClean="0">
                <a:solidFill>
                  <a:srgbClr val="0070C0"/>
                </a:solidFill>
                <a:latin typeface="Times New Roman" pitchFamily="18" charset="0"/>
                <a:cs typeface="Times New Roman" pitchFamily="18" charset="0"/>
              </a:rPr>
              <a:t>Chuẩn</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bị</a:t>
            </a:r>
            <a:r>
              <a:rPr lang="en-US" sz="3600" b="1" dirty="0" smtClean="0">
                <a:solidFill>
                  <a:srgbClr val="0070C0"/>
                </a:solidFill>
                <a:latin typeface="Times New Roman" pitchFamily="18" charset="0"/>
                <a:cs typeface="Times New Roman" pitchFamily="18" charset="0"/>
              </a:rPr>
              <a:t>:</a:t>
            </a:r>
            <a:r>
              <a:rPr lang="en-US" sz="3200" dirty="0" smtClean="0">
                <a:solidFill>
                  <a:srgbClr val="FF0000"/>
                </a:solidFill>
                <a:latin typeface="Times New Roman" pitchFamily="18" charset="0"/>
                <a:cs typeface="Times New Roman" pitchFamily="18" charset="0"/>
              </a:rPr>
              <a:t/>
            </a:r>
            <a:br>
              <a:rPr lang="en-US" sz="3200" dirty="0" smtClean="0">
                <a:solidFill>
                  <a:srgbClr val="FF0000"/>
                </a:solidFill>
                <a:latin typeface="Times New Roman" pitchFamily="18" charset="0"/>
                <a:cs typeface="Times New Roman" pitchFamily="18" charset="0"/>
              </a:rPr>
            </a:br>
            <a:r>
              <a:rPr lang="en-US" sz="3200" dirty="0" smtClean="0">
                <a:solidFill>
                  <a:srgbClr val="FF0000"/>
                </a:solidFill>
                <a:latin typeface="Times New Roman" pitchFamily="18" charset="0"/>
                <a:cs typeface="Times New Roman" pitchFamily="18" charset="0"/>
              </a:rPr>
              <a:t/>
            </a:r>
            <a:br>
              <a:rPr lang="en-US" sz="3200" dirty="0" smtClean="0">
                <a:solidFill>
                  <a:srgbClr val="FF0000"/>
                </a:solidFill>
                <a:latin typeface="Times New Roman" pitchFamily="18" charset="0"/>
                <a:cs typeface="Times New Roman" pitchFamily="18" charset="0"/>
              </a:rPr>
            </a:br>
            <a:r>
              <a:rPr lang="en-US" sz="3200" dirty="0" smtClean="0">
                <a:solidFill>
                  <a:srgbClr val="FF0000"/>
                </a:solidFill>
                <a:latin typeface="Times New Roman" pitchFamily="18" charset="0"/>
                <a:cs typeface="Times New Roman" pitchFamily="18" charset="0"/>
              </a:rPr>
              <a:t>1. </a:t>
            </a:r>
            <a:r>
              <a:rPr lang="en-US" sz="3200" b="1" dirty="0" err="1" smtClean="0">
                <a:solidFill>
                  <a:srgbClr val="FF0000"/>
                </a:solidFill>
                <a:latin typeface="Times New Roman" pitchFamily="18" charset="0"/>
                <a:cs typeface="Times New Roman" pitchFamily="18" charset="0"/>
              </a:rPr>
              <a:t>Chuẩn</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bị</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của</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cô</a:t>
            </a: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fr-FR" sz="3200" dirty="0" smtClean="0">
                <a:latin typeface="Times New Roman" pitchFamily="18" charset="0"/>
                <a:cs typeface="Times New Roman" pitchFamily="18" charset="0"/>
              </a:rPr>
              <a:t>- </a:t>
            </a:r>
            <a:r>
              <a:rPr lang="fr-FR" sz="3200" dirty="0" err="1" smtClean="0">
                <a:latin typeface="Times New Roman" pitchFamily="18" charset="0"/>
                <a:cs typeface="Times New Roman" pitchFamily="18" charset="0"/>
              </a:rPr>
              <a:t>Tranh</a:t>
            </a:r>
            <a:r>
              <a:rPr lang="fr-FR" sz="3200" dirty="0" smtClean="0">
                <a:latin typeface="Times New Roman" pitchFamily="18" charset="0"/>
                <a:cs typeface="Times New Roman" pitchFamily="18" charset="0"/>
              </a:rPr>
              <a:t> </a:t>
            </a:r>
            <a:r>
              <a:rPr lang="fr-FR" sz="3200" dirty="0" err="1" smtClean="0">
                <a:latin typeface="Times New Roman" pitchFamily="18" charset="0"/>
                <a:cs typeface="Times New Roman" pitchFamily="18" charset="0"/>
              </a:rPr>
              <a:t>minh</a:t>
            </a:r>
            <a:r>
              <a:rPr lang="fr-FR" sz="3200" dirty="0" smtClean="0">
                <a:latin typeface="Times New Roman" pitchFamily="18" charset="0"/>
                <a:cs typeface="Times New Roman" pitchFamily="18" charset="0"/>
              </a:rPr>
              <a:t> </a:t>
            </a:r>
            <a:r>
              <a:rPr lang="fr-FR" sz="3200" dirty="0" err="1" smtClean="0">
                <a:latin typeface="Times New Roman" pitchFamily="18" charset="0"/>
                <a:cs typeface="Times New Roman" pitchFamily="18" charset="0"/>
              </a:rPr>
              <a:t>họa</a:t>
            </a:r>
            <a:r>
              <a:rPr lang="fr-FR" sz="3200" dirty="0" smtClean="0">
                <a:latin typeface="Times New Roman" pitchFamily="18" charset="0"/>
                <a:cs typeface="Times New Roman" pitchFamily="18" charset="0"/>
              </a:rPr>
              <a:t> </a:t>
            </a:r>
            <a:r>
              <a:rPr lang="fr-FR" sz="3200" dirty="0" err="1" smtClean="0">
                <a:latin typeface="Times New Roman" pitchFamily="18" charset="0"/>
                <a:cs typeface="Times New Roman" pitchFamily="18" charset="0"/>
              </a:rPr>
              <a:t>bài</a:t>
            </a:r>
            <a:r>
              <a:rPr lang="fr-FR" sz="3200" dirty="0" smtClean="0">
                <a:latin typeface="Times New Roman" pitchFamily="18" charset="0"/>
                <a:cs typeface="Times New Roman" pitchFamily="18" charset="0"/>
              </a:rPr>
              <a:t> </a:t>
            </a:r>
            <a:r>
              <a:rPr lang="fr-FR" sz="3200" dirty="0" err="1" smtClean="0">
                <a:latin typeface="Times New Roman" pitchFamily="18" charset="0"/>
                <a:cs typeface="Times New Roman" pitchFamily="18" charset="0"/>
              </a:rPr>
              <a:t>thơ</a:t>
            </a:r>
            <a:r>
              <a:rPr lang="fr-FR" sz="3200" dirty="0" smtClean="0">
                <a:latin typeface="Times New Roman" pitchFamily="18" charset="0"/>
                <a:cs typeface="Times New Roman" pitchFamily="18" charset="0"/>
              </a:rPr>
              <a:t>.</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pt-BR" sz="3200" dirty="0" smtClean="0">
                <a:latin typeface="Times New Roman" pitchFamily="18" charset="0"/>
                <a:cs typeface="Times New Roman" pitchFamily="18" charset="0"/>
              </a:rPr>
              <a:t>- Đàn </a:t>
            </a:r>
            <a:r>
              <a:rPr lang="en-US" sz="3200" dirty="0" err="1" smtClean="0">
                <a:latin typeface="Times New Roman" pitchFamily="18" charset="0"/>
                <a:cs typeface="Times New Roman" pitchFamily="18" charset="0"/>
              </a:rPr>
              <a:t>nhạc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bài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Quả</a:t>
            </a:r>
            <a:r>
              <a:rPr lang="en-US" sz="3200" dirty="0" smtClean="0">
                <a:latin typeface="Times New Roman" pitchFamily="18" charset="0"/>
                <a:cs typeface="Times New Roman" pitchFamily="18" charset="0"/>
              </a:rPr>
              <a:t>”.</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Giáo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án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điện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tử</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thơ</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Chùm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ngọt</a:t>
            </a:r>
            <a:r>
              <a:rPr lang="en-US" sz="3200" dirty="0" smtClean="0">
                <a:latin typeface="Times New Roman" pitchFamily="18" charset="0"/>
                <a:cs typeface="Times New Roman" pitchFamily="18" charset="0"/>
              </a:rPr>
              <a:t>”.</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b="1" dirty="0" smtClean="0">
                <a:solidFill>
                  <a:srgbClr val="FF0000"/>
                </a:solidFill>
                <a:latin typeface="Times New Roman" pitchFamily="18" charset="0"/>
                <a:cs typeface="Times New Roman" pitchFamily="18" charset="0"/>
              </a:rPr>
              <a:t>2. </a:t>
            </a:r>
            <a:r>
              <a:rPr lang="en-US" sz="3200" b="1" dirty="0" err="1" smtClean="0">
                <a:solidFill>
                  <a:srgbClr val="FF0000"/>
                </a:solidFill>
                <a:latin typeface="Times New Roman" pitchFamily="18" charset="0"/>
                <a:cs typeface="Times New Roman" pitchFamily="18" charset="0"/>
              </a:rPr>
              <a:t>Chuẩn</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bị</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của</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trẻ</a:t>
            </a: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pt-BR" sz="3200" dirty="0" smtClean="0">
                <a:latin typeface="Times New Roman" pitchFamily="18" charset="0"/>
                <a:cs typeface="Times New Roman" pitchFamily="18" charset="0"/>
              </a:rPr>
              <a:t>- Chỗ ngồi cho trẻ.</a:t>
            </a:r>
            <a:br>
              <a:rPr lang="pt-BR" sz="3200" dirty="0" smtClean="0">
                <a:latin typeface="Times New Roman" pitchFamily="18" charset="0"/>
                <a:cs typeface="Times New Roman" pitchFamily="18" charset="0"/>
              </a:rPr>
            </a:br>
            <a:r>
              <a:rPr lang="pt-BR" sz="3200" dirty="0" smtClean="0">
                <a:latin typeface="Times New Roman" pitchFamily="18" charset="0"/>
                <a:cs typeface="Times New Roman" pitchFamily="18" charset="0"/>
              </a:rPr>
              <a:t>- Trang phục, đầu tóc gọn gàng, sạch sẽ.</a:t>
            </a:r>
            <a:br>
              <a:rPr lang="pt-BR" sz="3200" dirty="0" smtClean="0">
                <a:latin typeface="Times New Roman" pitchFamily="18" charset="0"/>
                <a:cs typeface="Times New Roman" pitchFamily="18" charset="0"/>
              </a:rPr>
            </a:br>
            <a:endParaRPr lang="en-US" sz="3200"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1143000"/>
          </a:xfrm>
        </p:spPr>
        <p:txBody>
          <a:bodyPr/>
          <a:lstStyle/>
          <a:p>
            <a:r>
              <a:rPr lang="en-US" b="1" dirty="0" err="1" smtClean="0">
                <a:solidFill>
                  <a:srgbClr val="FF0000"/>
                </a:solidFill>
                <a:latin typeface="Times New Roman" pitchFamily="18" charset="0"/>
                <a:cs typeface="Times New Roman" pitchFamily="18" charset="0"/>
              </a:rPr>
              <a:t>Ổn</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định</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tổ</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chức</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2362201"/>
            <a:ext cx="8991600" cy="762000"/>
          </a:xfrm>
        </p:spPr>
        <p:txBody>
          <a:bodyPr>
            <a:normAutofit/>
          </a:bodyPr>
          <a:lstStyle/>
          <a:p>
            <a:pPr algn="ctr">
              <a:buNone/>
            </a:pPr>
            <a:r>
              <a:rPr lang="en-US" sz="3000" dirty="0" err="1" smtClean="0">
                <a:solidFill>
                  <a:schemeClr val="tx2">
                    <a:lumMod val="75000"/>
                  </a:schemeClr>
                </a:solidFill>
                <a:latin typeface="Times New Roman" pitchFamily="18" charset="0"/>
                <a:cs typeface="Times New Roman" pitchFamily="18" charset="0"/>
              </a:rPr>
              <a:t>Cô</a:t>
            </a:r>
            <a:r>
              <a:rPr lang="en-US" sz="3000" dirty="0" smtClean="0">
                <a:solidFill>
                  <a:schemeClr val="tx2">
                    <a:lumMod val="75000"/>
                  </a:schemeClr>
                </a:solidFill>
                <a:latin typeface="Times New Roman" pitchFamily="18" charset="0"/>
                <a:cs typeface="Times New Roman" pitchFamily="18" charset="0"/>
              </a:rPr>
              <a:t> </a:t>
            </a:r>
            <a:r>
              <a:rPr lang="en-US" sz="3000" dirty="0" err="1" smtClean="0">
                <a:solidFill>
                  <a:schemeClr val="tx2">
                    <a:lumMod val="75000"/>
                  </a:schemeClr>
                </a:solidFill>
                <a:latin typeface="Times New Roman" pitchFamily="18" charset="0"/>
                <a:cs typeface="Times New Roman" pitchFamily="18" charset="0"/>
              </a:rPr>
              <a:t>và</a:t>
            </a:r>
            <a:r>
              <a:rPr lang="en-US" sz="3000" dirty="0" smtClean="0">
                <a:solidFill>
                  <a:schemeClr val="tx2">
                    <a:lumMod val="75000"/>
                  </a:schemeClr>
                </a:solidFill>
                <a:latin typeface="Times New Roman" pitchFamily="18" charset="0"/>
                <a:cs typeface="Times New Roman" pitchFamily="18" charset="0"/>
              </a:rPr>
              <a:t> </a:t>
            </a:r>
            <a:r>
              <a:rPr lang="en-US" sz="3000" dirty="0" err="1" smtClean="0">
                <a:solidFill>
                  <a:schemeClr val="tx2">
                    <a:lumMod val="75000"/>
                  </a:schemeClr>
                </a:solidFill>
                <a:latin typeface="Times New Roman" pitchFamily="18" charset="0"/>
                <a:cs typeface="Times New Roman" pitchFamily="18" charset="0"/>
              </a:rPr>
              <a:t>trẻ</a:t>
            </a:r>
            <a:r>
              <a:rPr lang="en-US" sz="3000" dirty="0" smtClean="0">
                <a:solidFill>
                  <a:schemeClr val="tx2">
                    <a:lumMod val="75000"/>
                  </a:schemeClr>
                </a:solidFill>
                <a:latin typeface="Times New Roman" pitchFamily="18" charset="0"/>
                <a:cs typeface="Times New Roman" pitchFamily="18" charset="0"/>
              </a:rPr>
              <a:t> </a:t>
            </a:r>
            <a:r>
              <a:rPr lang="en-US" sz="3000" dirty="0" err="1" smtClean="0">
                <a:solidFill>
                  <a:schemeClr val="tx2">
                    <a:lumMod val="75000"/>
                  </a:schemeClr>
                </a:solidFill>
                <a:latin typeface="Times New Roman" pitchFamily="18" charset="0"/>
                <a:cs typeface="Times New Roman" pitchFamily="18" charset="0"/>
              </a:rPr>
              <a:t>cùng</a:t>
            </a:r>
            <a:r>
              <a:rPr lang="en-US" sz="3000" dirty="0" smtClean="0">
                <a:solidFill>
                  <a:schemeClr val="tx2">
                    <a:lumMod val="75000"/>
                  </a:schemeClr>
                </a:solidFill>
                <a:latin typeface="Times New Roman" pitchFamily="18" charset="0"/>
                <a:cs typeface="Times New Roman" pitchFamily="18" charset="0"/>
              </a:rPr>
              <a:t> </a:t>
            </a:r>
            <a:r>
              <a:rPr lang="en-US" sz="3000" dirty="0" err="1" smtClean="0">
                <a:solidFill>
                  <a:schemeClr val="tx2">
                    <a:lumMod val="75000"/>
                  </a:schemeClr>
                </a:solidFill>
                <a:latin typeface="Times New Roman" pitchFamily="18" charset="0"/>
                <a:cs typeface="Times New Roman" pitchFamily="18" charset="0"/>
              </a:rPr>
              <a:t>hát</a:t>
            </a:r>
            <a:r>
              <a:rPr lang="en-US" sz="3000" dirty="0" smtClean="0">
                <a:solidFill>
                  <a:schemeClr val="tx2">
                    <a:lumMod val="75000"/>
                  </a:schemeClr>
                </a:solidFill>
                <a:latin typeface="Times New Roman" pitchFamily="18" charset="0"/>
                <a:cs typeface="Times New Roman" pitchFamily="18" charset="0"/>
              </a:rPr>
              <a:t> </a:t>
            </a:r>
            <a:r>
              <a:rPr lang="en-US" sz="3000" dirty="0" err="1" smtClean="0">
                <a:solidFill>
                  <a:schemeClr val="tx2">
                    <a:lumMod val="75000"/>
                  </a:schemeClr>
                </a:solidFill>
                <a:latin typeface="Times New Roman" pitchFamily="18" charset="0"/>
                <a:cs typeface="Times New Roman" pitchFamily="18" charset="0"/>
              </a:rPr>
              <a:t>múa</a:t>
            </a:r>
            <a:r>
              <a:rPr lang="en-US" sz="3000" dirty="0" smtClean="0">
                <a:solidFill>
                  <a:schemeClr val="tx2">
                    <a:lumMod val="75000"/>
                  </a:schemeClr>
                </a:solidFill>
                <a:latin typeface="Times New Roman" pitchFamily="18" charset="0"/>
                <a:cs typeface="Times New Roman" pitchFamily="18" charset="0"/>
              </a:rPr>
              <a:t> </a:t>
            </a:r>
            <a:r>
              <a:rPr lang="en-US" sz="3000" dirty="0" err="1" smtClean="0">
                <a:solidFill>
                  <a:schemeClr val="tx2">
                    <a:lumMod val="75000"/>
                  </a:schemeClr>
                </a:solidFill>
                <a:latin typeface="Times New Roman" pitchFamily="18" charset="0"/>
                <a:cs typeface="Times New Roman" pitchFamily="18" charset="0"/>
              </a:rPr>
              <a:t>bài</a:t>
            </a:r>
            <a:r>
              <a:rPr lang="en-US" sz="3000" dirty="0" smtClean="0">
                <a:solidFill>
                  <a:schemeClr val="tx2">
                    <a:lumMod val="75000"/>
                  </a:schemeClr>
                </a:solidFill>
                <a:latin typeface="Times New Roman" pitchFamily="18" charset="0"/>
                <a:cs typeface="Times New Roman" pitchFamily="18" charset="0"/>
              </a:rPr>
              <a:t> “</a:t>
            </a:r>
            <a:r>
              <a:rPr lang="en-US" sz="3000" dirty="0" err="1" smtClean="0">
                <a:solidFill>
                  <a:schemeClr val="tx2">
                    <a:lumMod val="75000"/>
                  </a:schemeClr>
                </a:solidFill>
                <a:latin typeface="Times New Roman" pitchFamily="18" charset="0"/>
                <a:cs typeface="Times New Roman" pitchFamily="18" charset="0"/>
              </a:rPr>
              <a:t>Quả</a:t>
            </a:r>
            <a:r>
              <a:rPr lang="en-US" sz="3000" dirty="0" smtClean="0">
                <a:latin typeface="Times New Roman" pitchFamily="18" charset="0"/>
                <a:cs typeface="Times New Roman" pitchFamily="18" charset="0"/>
              </a:rPr>
              <a:t>”</a:t>
            </a:r>
            <a:endParaRPr lang="en-US" sz="3000" dirty="0">
              <a:latin typeface="Times New Roman" pitchFamily="18" charset="0"/>
              <a:cs typeface="Times New Roman" pitchFamily="18" charset="0"/>
            </a:endParaRPr>
          </a:p>
        </p:txBody>
      </p:sp>
      <p:pic>
        <p:nvPicPr>
          <p:cNvPr id="7" name="QuaGi-BeXuanMai_4hed5.mp3">
            <a:hlinkClick r:id="" action="ppaction://media"/>
          </p:cNvPr>
          <p:cNvPicPr>
            <a:picLocks noRot="1" noChangeAspect="1"/>
          </p:cNvPicPr>
          <p:nvPr>
            <a:audioFile r:link="rId1"/>
          </p:nvPr>
        </p:nvPicPr>
        <p:blipFill>
          <a:blip r:embed="rId4"/>
          <a:stretch>
            <a:fillRect/>
          </a:stretch>
        </p:blipFill>
        <p:spPr>
          <a:xfrm>
            <a:off x="304800" y="6172200"/>
            <a:ext cx="457200" cy="4572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54934"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00"/>
            <a:ext cx="8229600" cy="1143000"/>
          </a:xfrm>
        </p:spPr>
        <p:txBody>
          <a:bodyPr/>
          <a:lstStyle/>
          <a:p>
            <a:r>
              <a:rPr lang="en-US" b="1" dirty="0" err="1" smtClean="0">
                <a:solidFill>
                  <a:srgbClr val="FF0000"/>
                </a:solidFill>
                <a:latin typeface="Times New Roman" pitchFamily="18" charset="0"/>
                <a:cs typeface="Times New Roman" pitchFamily="18" charset="0"/>
              </a:rPr>
              <a:t>Phương</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pháp</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hình</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thức</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tổ</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chức</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3352800"/>
            <a:ext cx="8229600" cy="1752600"/>
          </a:xfrm>
        </p:spPr>
        <p:txBody>
          <a:bodyPr>
            <a:normAutofit/>
          </a:bodyPr>
          <a:lstStyle/>
          <a:p>
            <a:pPr>
              <a:buNone/>
            </a:pPr>
            <a:r>
              <a:rPr lang="en-US" b="1" i="1" dirty="0" smtClean="0">
                <a:latin typeface="Times New Roman" pitchFamily="18" charset="0"/>
                <a:cs typeface="Times New Roman" pitchFamily="18" charset="0"/>
              </a:rPr>
              <a:t> </a:t>
            </a:r>
            <a:r>
              <a:rPr lang="en-US" sz="4000" b="1" i="1" dirty="0" smtClean="0">
                <a:latin typeface="Times New Roman" pitchFamily="18" charset="0"/>
                <a:cs typeface="Times New Roman" pitchFamily="18" charset="0"/>
              </a:rPr>
              <a:t>*</a:t>
            </a:r>
            <a:r>
              <a:rPr lang="en-US" sz="4000" b="1" i="1" dirty="0" err="1" smtClean="0">
                <a:latin typeface="Times New Roman" pitchFamily="18" charset="0"/>
                <a:cs typeface="Times New Roman" pitchFamily="18" charset="0"/>
              </a:rPr>
              <a:t>Cô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đọc</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thơ</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lần</a:t>
            </a:r>
            <a:r>
              <a:rPr lang="en-US" sz="4000" b="1" i="1" dirty="0" smtClean="0">
                <a:latin typeface="Times New Roman" pitchFamily="18" charset="0"/>
                <a:cs typeface="Times New Roman" pitchFamily="18" charset="0"/>
              </a:rPr>
              <a:t> 1 – </a:t>
            </a:r>
            <a:r>
              <a:rPr lang="en-US" sz="4000" b="1" i="1" dirty="0" err="1" smtClean="0">
                <a:latin typeface="Times New Roman" pitchFamily="18" charset="0"/>
                <a:cs typeface="Times New Roman" pitchFamily="18" charset="0"/>
              </a:rPr>
              <a:t>đọc</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diễn</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cảm</a:t>
            </a:r>
            <a:endParaRPr lang="en-US" sz="4000" b="1" i="1" dirty="0" smtClean="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vi-VN" b="1" dirty="0"/>
              <a:t> </a:t>
            </a:r>
            <a:endParaRPr lang="en-US" dirty="0"/>
          </a:p>
        </p:txBody>
      </p:sp>
      <p:sp>
        <p:nvSpPr>
          <p:cNvPr id="4" name="TextBox 3"/>
          <p:cNvSpPr txBox="1"/>
          <p:nvPr/>
        </p:nvSpPr>
        <p:spPr>
          <a:xfrm>
            <a:off x="5181600" y="5943600"/>
            <a:ext cx="2855269" cy="523220"/>
          </a:xfrm>
          <a:prstGeom prst="rect">
            <a:avLst/>
          </a:prstGeom>
          <a:noFill/>
        </p:spPr>
        <p:txBody>
          <a:bodyPr wrap="none" rtlCol="0">
            <a:spAutoFit/>
          </a:bodyPr>
          <a:lstStyle/>
          <a:p>
            <a:r>
              <a:rPr lang="en-US" sz="2800" b="1" i="1" dirty="0" smtClean="0">
                <a:solidFill>
                  <a:srgbClr val="0070C0"/>
                </a:solidFill>
                <a:latin typeface="Times New Roman" pitchFamily="18" charset="0"/>
                <a:cs typeface="Times New Roman" pitchFamily="18" charset="0"/>
              </a:rPr>
              <a:t>-</a:t>
            </a:r>
            <a:r>
              <a:rPr lang="en-US" sz="2800" b="1" i="1" dirty="0" err="1" smtClean="0">
                <a:solidFill>
                  <a:srgbClr val="0070C0"/>
                </a:solidFill>
                <a:latin typeface="Times New Roman" pitchFamily="18" charset="0"/>
                <a:cs typeface="Times New Roman" pitchFamily="18" charset="0"/>
              </a:rPr>
              <a:t>Tạ</a:t>
            </a:r>
            <a:r>
              <a:rPr lang="en-US" sz="2800" b="1" i="1" dirty="0" smtClean="0">
                <a:solidFill>
                  <a:srgbClr val="0070C0"/>
                </a:solidFill>
                <a:latin typeface="Times New Roman" pitchFamily="18" charset="0"/>
                <a:cs typeface="Times New Roman" pitchFamily="18" charset="0"/>
              </a:rPr>
              <a:t> </a:t>
            </a:r>
            <a:r>
              <a:rPr lang="en-US" sz="2800" b="1" i="1" dirty="0" err="1" smtClean="0">
                <a:solidFill>
                  <a:srgbClr val="0070C0"/>
                </a:solidFill>
                <a:latin typeface="Times New Roman" pitchFamily="18" charset="0"/>
                <a:cs typeface="Times New Roman" pitchFamily="18" charset="0"/>
              </a:rPr>
              <a:t>Hữu</a:t>
            </a:r>
            <a:r>
              <a:rPr lang="en-US" sz="2800" b="1" i="1" dirty="0" smtClean="0">
                <a:solidFill>
                  <a:srgbClr val="0070C0"/>
                </a:solidFill>
                <a:latin typeface="Times New Roman" pitchFamily="18" charset="0"/>
                <a:cs typeface="Times New Roman" pitchFamily="18" charset="0"/>
              </a:rPr>
              <a:t> </a:t>
            </a:r>
            <a:r>
              <a:rPr lang="en-US" sz="2800" b="1" i="1" dirty="0" err="1" smtClean="0">
                <a:solidFill>
                  <a:srgbClr val="0070C0"/>
                </a:solidFill>
                <a:latin typeface="Times New Roman" pitchFamily="18" charset="0"/>
                <a:cs typeface="Times New Roman" pitchFamily="18" charset="0"/>
              </a:rPr>
              <a:t>Nguyên</a:t>
            </a:r>
            <a:r>
              <a:rPr lang="en-US" sz="2800" b="1" i="1" dirty="0" smtClean="0">
                <a:solidFill>
                  <a:srgbClr val="0070C0"/>
                </a:solidFill>
                <a:latin typeface="Times New Roman" pitchFamily="18" charset="0"/>
                <a:cs typeface="Times New Roman" pitchFamily="18" charset="0"/>
              </a:rPr>
              <a:t>-</a:t>
            </a:r>
            <a:endParaRPr lang="en-US" sz="2800" b="1" i="1" dirty="0">
              <a:solidFill>
                <a:srgbClr val="0070C0"/>
              </a:solidFill>
              <a:latin typeface="Times New Roman" pitchFamily="18" charset="0"/>
              <a:cs typeface="Times New Roman" pitchFamily="18" charset="0"/>
            </a:endParaRPr>
          </a:p>
        </p:txBody>
      </p:sp>
      <p:sp>
        <p:nvSpPr>
          <p:cNvPr id="5" name="Rectangle 4"/>
          <p:cNvSpPr/>
          <p:nvPr/>
        </p:nvSpPr>
        <p:spPr>
          <a:xfrm>
            <a:off x="2209800" y="228600"/>
            <a:ext cx="456375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Chùm</a:t>
            </a: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5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quả</a:t>
            </a: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5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ngọt</a:t>
            </a:r>
            <a:endPar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Content Placeholder 5"/>
          <p:cNvSpPr>
            <a:spLocks noGrp="1"/>
          </p:cNvSpPr>
          <p:nvPr>
            <p:ph idx="1"/>
          </p:nvPr>
        </p:nvSpPr>
        <p:spPr/>
        <p:txBody>
          <a:bodyPr/>
          <a:lstStyle/>
          <a:p>
            <a:pPr>
              <a:buNone/>
            </a:pPr>
            <a:r>
              <a:rPr lang="en-US" dirty="0" smtClean="0"/>
              <a:t>			</a:t>
            </a:r>
            <a:r>
              <a:rPr lang="en-US" dirty="0" smtClean="0">
                <a:solidFill>
                  <a:srgbClr val="0070C0"/>
                </a:solidFill>
                <a:latin typeface="Times New Roman" pitchFamily="18" charset="0"/>
                <a:cs typeface="Times New Roman" pitchFamily="18" charset="0"/>
              </a:rPr>
              <a:t>Rung </a:t>
            </a:r>
            <a:r>
              <a:rPr lang="en-US" dirty="0" err="1" smtClean="0">
                <a:solidFill>
                  <a:srgbClr val="0070C0"/>
                </a:solidFill>
                <a:latin typeface="Times New Roman" pitchFamily="18" charset="0"/>
                <a:cs typeface="Times New Roman" pitchFamily="18" charset="0"/>
              </a:rPr>
              <a:t>rinh</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chùm</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quả</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mùa</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xuân</a:t>
            </a:r>
            <a:endParaRPr lang="en-US" dirty="0" smtClean="0">
              <a:solidFill>
                <a:srgbClr val="0070C0"/>
              </a:solidFill>
              <a:latin typeface="Times New Roman" pitchFamily="18" charset="0"/>
              <a:cs typeface="Times New Roman" pitchFamily="18" charset="0"/>
            </a:endParaRPr>
          </a:p>
          <a:p>
            <a:pPr>
              <a:buNone/>
            </a:pP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Nhìn</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xa</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thì</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ấm</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nhìn</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gần</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thì</a:t>
            </a:r>
            <a:r>
              <a:rPr lang="en-US" dirty="0" smtClean="0">
                <a:solidFill>
                  <a:srgbClr val="0070C0"/>
                </a:solidFill>
                <a:latin typeface="Times New Roman" pitchFamily="18" charset="0"/>
                <a:cs typeface="Times New Roman" pitchFamily="18" charset="0"/>
              </a:rPr>
              <a:t> no</a:t>
            </a:r>
          </a:p>
          <a:p>
            <a:pPr>
              <a:buNone/>
            </a:pP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Quả</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nào</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quả</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nấy</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tròn</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vo</a:t>
            </a:r>
            <a:endParaRPr lang="en-US" dirty="0" smtClean="0">
              <a:solidFill>
                <a:srgbClr val="0070C0"/>
              </a:solidFill>
              <a:latin typeface="Times New Roman" pitchFamily="18" charset="0"/>
              <a:cs typeface="Times New Roman" pitchFamily="18" charset="0"/>
            </a:endParaRPr>
          </a:p>
          <a:p>
            <a:pPr>
              <a:buNone/>
            </a:pP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Cành</a:t>
            </a:r>
            <a:r>
              <a:rPr lang="en-US" dirty="0" smtClean="0">
                <a:solidFill>
                  <a:srgbClr val="0070C0"/>
                </a:solidFill>
                <a:latin typeface="Times New Roman" pitchFamily="18" charset="0"/>
                <a:cs typeface="Times New Roman" pitchFamily="18" charset="0"/>
              </a:rPr>
              <a:t> la, </a:t>
            </a:r>
            <a:r>
              <a:rPr lang="en-US" dirty="0" err="1" smtClean="0">
                <a:solidFill>
                  <a:srgbClr val="0070C0"/>
                </a:solidFill>
                <a:latin typeface="Times New Roman" pitchFamily="18" charset="0"/>
                <a:cs typeface="Times New Roman" pitchFamily="18" charset="0"/>
              </a:rPr>
              <a:t>cành</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bổng</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thơm</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tho</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khắp</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vườn</a:t>
            </a:r>
            <a:endParaRPr lang="en-US" dirty="0" smtClean="0">
              <a:solidFill>
                <a:srgbClr val="0070C0"/>
              </a:solidFill>
              <a:latin typeface="Times New Roman" pitchFamily="18" charset="0"/>
              <a:cs typeface="Times New Roman" pitchFamily="18" charset="0"/>
            </a:endParaRPr>
          </a:p>
          <a:p>
            <a:pPr>
              <a:buNone/>
            </a:pP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Tay</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ông</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năm</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ấy</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trồng</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ươm</a:t>
            </a:r>
            <a:endParaRPr lang="en-US" dirty="0" smtClean="0">
              <a:solidFill>
                <a:srgbClr val="0070C0"/>
              </a:solidFill>
              <a:latin typeface="Times New Roman" pitchFamily="18" charset="0"/>
              <a:cs typeface="Times New Roman" pitchFamily="18" charset="0"/>
            </a:endParaRPr>
          </a:p>
          <a:p>
            <a:pPr>
              <a:buNone/>
            </a:pP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Bây</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giờ</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cháu</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hái</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quả</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thơm</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biếu</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bà</a:t>
            </a:r>
            <a:r>
              <a:rPr lang="en-US" dirty="0" smtClean="0">
                <a:solidFill>
                  <a:srgbClr val="0070C0"/>
                </a:solidFill>
                <a:latin typeface="Times New Roman" pitchFamily="18" charset="0"/>
                <a:cs typeface="Times New Roman" pitchFamily="18" charset="0"/>
              </a:rPr>
              <a:t>.</a:t>
            </a:r>
            <a:endParaRPr lang="en-US" dirty="0">
              <a:solidFill>
                <a:srgbClr val="0070C0"/>
              </a:solidFill>
              <a:latin typeface="Times New Roman" pitchFamily="18" charset="0"/>
              <a:cs typeface="Times New Roman" pitchFamily="18" charset="0"/>
            </a:endParaRPr>
          </a:p>
        </p:txBody>
      </p:sp>
      <p:pic>
        <p:nvPicPr>
          <p:cNvPr id="7" name="NhacNenKeChuyen-VA-4816815.mp3">
            <a:hlinkClick r:id="" action="ppaction://media"/>
          </p:cNvPr>
          <p:cNvPicPr>
            <a:picLocks noRot="1" noChangeAspect="1"/>
          </p:cNvPicPr>
          <p:nvPr>
            <a:audioFile r:link="rId1"/>
          </p:nvPr>
        </p:nvPicPr>
        <p:blipFill>
          <a:blip r:embed="rId4"/>
          <a:stretch>
            <a:fillRect/>
          </a:stretch>
        </p:blipFill>
        <p:spPr>
          <a:xfrm>
            <a:off x="304800" y="6172200"/>
            <a:ext cx="457200" cy="457200"/>
          </a:xfrm>
          <a:prstGeom prst="rect">
            <a:avLst/>
          </a:prstGeom>
        </p:spPr>
      </p:pic>
    </p:spTree>
    <p:extLst>
      <p:ext uri="{BB962C8B-B14F-4D97-AF65-F5344CB8AC3E}">
        <p14:creationId xmlns:p14="http://schemas.microsoft.com/office/powerpoint/2010/main" val="26865867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948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0"/>
            <a:ext cx="8686800" cy="3124200"/>
          </a:xfrm>
        </p:spPr>
        <p:txBody>
          <a:bodyPr>
            <a:normAutofit/>
          </a:bodyPr>
          <a:lstStyle/>
          <a:p>
            <a:r>
              <a:rPr lang="en-US" sz="3600" b="1" dirty="0" err="1" smtClean="0">
                <a:solidFill>
                  <a:srgbClr val="0070C0"/>
                </a:solidFill>
                <a:latin typeface="Times New Roman" pitchFamily="18" charset="0"/>
                <a:cs typeface="Times New Roman" pitchFamily="18" charset="0"/>
              </a:rPr>
              <a:t>Cô</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vừa</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đọc</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cho</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các</a:t>
            </a:r>
            <a:r>
              <a:rPr lang="en-US" sz="3600" b="1" dirty="0" smtClean="0">
                <a:solidFill>
                  <a:srgbClr val="0070C0"/>
                </a:solidFill>
                <a:latin typeface="Times New Roman" pitchFamily="18" charset="0"/>
                <a:cs typeface="Times New Roman" pitchFamily="18" charset="0"/>
              </a:rPr>
              <a:t> con </a:t>
            </a:r>
            <a:r>
              <a:rPr lang="en-US" sz="3600" b="1" dirty="0" err="1" smtClean="0">
                <a:solidFill>
                  <a:srgbClr val="0070C0"/>
                </a:solidFill>
                <a:latin typeface="Times New Roman" pitchFamily="18" charset="0"/>
                <a:cs typeface="Times New Roman" pitchFamily="18" charset="0"/>
              </a:rPr>
              <a:t>nghe</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bài</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thơ</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gì</a:t>
            </a:r>
            <a:r>
              <a:rPr lang="en-US" sz="3600" b="1" dirty="0" smtClean="0">
                <a:solidFill>
                  <a:srgbClr val="0070C0"/>
                </a:solidFill>
                <a:latin typeface="Times New Roman" pitchFamily="18" charset="0"/>
                <a:cs typeface="Times New Roman" pitchFamily="18" charset="0"/>
              </a:rPr>
              <a:t>?</a:t>
            </a:r>
          </a:p>
          <a:p>
            <a:endParaRPr lang="en-US" sz="3600" b="1" dirty="0" smtClean="0">
              <a:solidFill>
                <a:srgbClr val="0070C0"/>
              </a:solidFill>
              <a:latin typeface="Times New Roman" pitchFamily="18" charset="0"/>
              <a:cs typeface="Times New Roman" pitchFamily="18" charset="0"/>
            </a:endParaRPr>
          </a:p>
          <a:p>
            <a:r>
              <a:rPr lang="en-US" sz="3600" b="1" dirty="0" err="1" smtClean="0">
                <a:solidFill>
                  <a:srgbClr val="0070C0"/>
                </a:solidFill>
                <a:latin typeface="Times New Roman" pitchFamily="18" charset="0"/>
                <a:cs typeface="Times New Roman" pitchFamily="18" charset="0"/>
              </a:rPr>
              <a:t>Tác</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giả</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của</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bài</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thơ</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là</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ai</a:t>
            </a:r>
            <a:r>
              <a:rPr lang="en-US" sz="3600" b="1" dirty="0" smtClean="0">
                <a:solidFill>
                  <a:srgbClr val="0070C0"/>
                </a:solidFill>
                <a:latin typeface="Times New Roman" pitchFamily="18" charset="0"/>
                <a:cs typeface="Times New Roman" pitchFamily="18" charset="0"/>
              </a:rPr>
              <a:t>?</a:t>
            </a:r>
            <a:endParaRPr lang="en-US" sz="3600" b="1" dirty="0">
              <a:solidFill>
                <a:srgbClr val="0070C0"/>
              </a:solidFill>
              <a:latin typeface="Times New Roman" pitchFamily="18" charset="0"/>
              <a:cs typeface="Times New Roman" pitchFamily="18"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81200" y="2133600"/>
            <a:ext cx="4953000" cy="1752600"/>
          </a:xfrm>
        </p:spPr>
        <p:txBody>
          <a:bodyPr>
            <a:normAutofit/>
          </a:bodyPr>
          <a:lstStyle/>
          <a:p>
            <a:r>
              <a:rPr lang="en-US" sz="4900" b="1" i="1" dirty="0" smtClean="0">
                <a:solidFill>
                  <a:srgbClr val="0070C0"/>
                </a:solidFill>
                <a:latin typeface="Times New Roman" pitchFamily="18" charset="0"/>
                <a:cs typeface="Times New Roman" pitchFamily="18" charset="0"/>
              </a:rPr>
              <a:t>*</a:t>
            </a:r>
            <a:r>
              <a:rPr lang="en-US" sz="4900" b="1" i="1" dirty="0" err="1" smtClean="0">
                <a:solidFill>
                  <a:srgbClr val="0070C0"/>
                </a:solidFill>
                <a:latin typeface="Times New Roman" pitchFamily="18" charset="0"/>
                <a:cs typeface="Times New Roman" pitchFamily="18" charset="0"/>
              </a:rPr>
              <a:t>Cô</a:t>
            </a:r>
            <a:r>
              <a:rPr lang="en-US" sz="4900" b="1" i="1" dirty="0" smtClean="0">
                <a:solidFill>
                  <a:srgbClr val="0070C0"/>
                </a:solidFill>
                <a:latin typeface="Times New Roman" pitchFamily="18" charset="0"/>
                <a:cs typeface="Times New Roman" pitchFamily="18" charset="0"/>
              </a:rPr>
              <a:t> </a:t>
            </a:r>
            <a:r>
              <a:rPr lang="en-US" sz="4900" b="1" i="1" dirty="0" err="1" smtClean="0">
                <a:solidFill>
                  <a:srgbClr val="0070C0"/>
                </a:solidFill>
                <a:latin typeface="Times New Roman" pitchFamily="18" charset="0"/>
                <a:cs typeface="Times New Roman" pitchFamily="18" charset="0"/>
              </a:rPr>
              <a:t>đọc</a:t>
            </a:r>
            <a:r>
              <a:rPr lang="en-US" sz="4900" b="1" i="1" dirty="0" smtClean="0">
                <a:solidFill>
                  <a:srgbClr val="0070C0"/>
                </a:solidFill>
                <a:latin typeface="Times New Roman" pitchFamily="18" charset="0"/>
                <a:cs typeface="Times New Roman" pitchFamily="18" charset="0"/>
              </a:rPr>
              <a:t> </a:t>
            </a:r>
            <a:r>
              <a:rPr lang="en-US" sz="4900" b="1" i="1" dirty="0" err="1" smtClean="0">
                <a:solidFill>
                  <a:srgbClr val="0070C0"/>
                </a:solidFill>
                <a:latin typeface="Times New Roman" pitchFamily="18" charset="0"/>
                <a:cs typeface="Times New Roman" pitchFamily="18" charset="0"/>
              </a:rPr>
              <a:t>lần</a:t>
            </a:r>
            <a:r>
              <a:rPr lang="en-US" sz="4900" b="1" i="1" dirty="0" smtClean="0">
                <a:solidFill>
                  <a:srgbClr val="0070C0"/>
                </a:solidFill>
                <a:latin typeface="Times New Roman" pitchFamily="18" charset="0"/>
                <a:cs typeface="Times New Roman" pitchFamily="18" charset="0"/>
              </a:rPr>
              <a:t> 2:</a:t>
            </a:r>
            <a:r>
              <a:rPr lang="en-US" sz="4900" dirty="0" smtClean="0">
                <a:solidFill>
                  <a:srgbClr val="0070C0"/>
                </a:solidFill>
                <a:latin typeface="Times New Roman" pitchFamily="18" charset="0"/>
                <a:cs typeface="Times New Roman" pitchFamily="18" charset="0"/>
              </a:rPr>
              <a:t> </a:t>
            </a:r>
            <a:br>
              <a:rPr lang="en-US" sz="4900" dirty="0" smtClean="0">
                <a:solidFill>
                  <a:srgbClr val="0070C0"/>
                </a:solidFill>
                <a:latin typeface="Times New Roman" pitchFamily="18" charset="0"/>
                <a:cs typeface="Times New Roman" pitchFamily="18" charset="0"/>
              </a:rPr>
            </a:br>
            <a:r>
              <a:rPr lang="en-US" dirty="0" err="1" smtClean="0">
                <a:solidFill>
                  <a:srgbClr val="0070C0"/>
                </a:solidFill>
                <a:latin typeface="Times New Roman" pitchFamily="18" charset="0"/>
                <a:cs typeface="Times New Roman" pitchFamily="18" charset="0"/>
              </a:rPr>
              <a:t>Kết</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hợp</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tranh</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thơ</a:t>
            </a:r>
            <a:endParaRPr lang="en-US" b="1" i="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412267773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2" name="Picture 1" descr="o.png"/>
          <p:cNvPicPr>
            <a:picLocks noChangeAspect="1"/>
          </p:cNvPicPr>
          <p:nvPr/>
        </p:nvPicPr>
        <p:blipFill>
          <a:blip r:embed="rId3"/>
          <a:stretch>
            <a:fillRect/>
          </a:stretch>
        </p:blipFill>
        <p:spPr>
          <a:xfrm>
            <a:off x="1143000" y="1524000"/>
            <a:ext cx="6934200" cy="5334000"/>
          </a:xfrm>
          <a:prstGeom prst="rect">
            <a:avLst/>
          </a:prstGeom>
        </p:spPr>
      </p:pic>
      <p:sp>
        <p:nvSpPr>
          <p:cNvPr id="3" name="TextBox 2"/>
          <p:cNvSpPr txBox="1"/>
          <p:nvPr/>
        </p:nvSpPr>
        <p:spPr>
          <a:xfrm>
            <a:off x="1905000" y="152400"/>
            <a:ext cx="5686172" cy="1077218"/>
          </a:xfrm>
          <a:prstGeom prst="rect">
            <a:avLst/>
          </a:prstGeom>
          <a:noFill/>
        </p:spPr>
        <p:txBody>
          <a:bodyPr wrap="none" rtlCol="0">
            <a:spAutoFit/>
          </a:bodyPr>
          <a:lstStyle/>
          <a:p>
            <a:r>
              <a:rPr lang="en-US" sz="3200" b="1" dirty="0" smtClean="0">
                <a:solidFill>
                  <a:srgbClr val="00B0F0"/>
                </a:solidFill>
                <a:latin typeface="Times New Roman" pitchFamily="18" charset="0"/>
                <a:cs typeface="Times New Roman" pitchFamily="18" charset="0"/>
              </a:rPr>
              <a:t>Rung </a:t>
            </a:r>
            <a:r>
              <a:rPr lang="en-US" sz="3200" b="1" dirty="0" err="1" smtClean="0">
                <a:solidFill>
                  <a:srgbClr val="00B0F0"/>
                </a:solidFill>
                <a:latin typeface="Times New Roman" pitchFamily="18" charset="0"/>
                <a:cs typeface="Times New Roman" pitchFamily="18" charset="0"/>
              </a:rPr>
              <a:t>rinh</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chùm</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quả</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mùa</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xuân</a:t>
            </a:r>
            <a:endParaRPr lang="en-US" sz="3200" b="1" dirty="0" smtClean="0">
              <a:solidFill>
                <a:srgbClr val="00B0F0"/>
              </a:solidFill>
              <a:latin typeface="Times New Roman" pitchFamily="18" charset="0"/>
              <a:cs typeface="Times New Roman" pitchFamily="18" charset="0"/>
            </a:endParaRPr>
          </a:p>
          <a:p>
            <a:r>
              <a:rPr lang="en-US" sz="3200" b="1" dirty="0" err="1" smtClean="0">
                <a:solidFill>
                  <a:srgbClr val="00B0F0"/>
                </a:solidFill>
                <a:latin typeface="Times New Roman" pitchFamily="18" charset="0"/>
                <a:cs typeface="Times New Roman" pitchFamily="18" charset="0"/>
              </a:rPr>
              <a:t>Nhìn</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xa</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thì</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ấm</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nhìn</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gần</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thì</a:t>
            </a:r>
            <a:r>
              <a:rPr lang="en-US" sz="3200" b="1" dirty="0" smtClean="0">
                <a:solidFill>
                  <a:srgbClr val="00B0F0"/>
                </a:solidFill>
                <a:latin typeface="Times New Roman" pitchFamily="18" charset="0"/>
                <a:cs typeface="Times New Roman" pitchFamily="18" charset="0"/>
              </a:rPr>
              <a:t> no</a:t>
            </a:r>
            <a:endParaRPr lang="en-US" sz="3200" b="1" dirty="0">
              <a:solidFill>
                <a:srgbClr val="00B0F0"/>
              </a:solidFill>
              <a:latin typeface="Times New Roman" pitchFamily="18" charset="0"/>
              <a:cs typeface="Times New Roman" pitchFamily="18" charset="0"/>
            </a:endParaRPr>
          </a:p>
        </p:txBody>
      </p:sp>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976</TotalTime>
  <Words>338</Words>
  <Application>Microsoft Office PowerPoint</Application>
  <PresentationFormat>On-screen Show (4:3)</PresentationFormat>
  <Paragraphs>54</Paragraphs>
  <Slides>22</Slides>
  <Notes>0</Notes>
  <HiddenSlides>0</HiddenSlides>
  <MMClips>2</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 ỦY BAN NHÂN DÂN QUẬN LONG BIÊN TRƯỜNG MẦM NON GIA THƯỢNG  </vt:lpstr>
      <vt:lpstr>I. Mục đích – Yêu cầu 1. Kiến thức:  - Trẻ biết tên bài thơ, cảm nhận được âm điệu nhẹ nhàng, vui tươi của bài thơ - Trẻ hiểu nội dung bài thơ. </vt:lpstr>
      <vt:lpstr>II. Chuẩn bị:  1. Chuẩn bị của cô - Tranh minh họa bài thơ. - Đàn nhạc bài “Quả”. - Giáo án điện tử thơ “Chùm quả ngọt”.  2. Chuẩn bị của trẻ - Chỗ ngồi cho trẻ. - Trang phục, đầu tóc gọn gàng, sạch sẽ. </vt:lpstr>
      <vt:lpstr>Ổn định tổ chức</vt:lpstr>
      <vt:lpstr>Phương pháp, hình thức tổ chức</vt:lpstr>
      <vt:lpstr> </vt:lpstr>
      <vt:lpstr>PowerPoint Presentation</vt:lpstr>
      <vt:lpstr>*Cô đọc lần 2:  Kết hợp tranh thơ</vt:lpstr>
      <vt:lpstr>PowerPoint Presentation</vt:lpstr>
      <vt:lpstr>PowerPoint Presentation</vt:lpstr>
      <vt:lpstr>PowerPoint Presentation</vt:lpstr>
      <vt:lpstr>PowerPoint Presentation</vt:lpstr>
      <vt:lpstr>Câu hỏi 1: Các con vừa đọc bài thơ gì? Do ai sáng tác?</vt:lpstr>
      <vt:lpstr>Câu hỏi 2: Bài thơ nói về cái gì?</vt:lpstr>
      <vt:lpstr>Câu hỏi 3: Chùm quả trên cây có hình dạng như thế nào?</vt:lpstr>
      <vt:lpstr>Câu hỏi 4: Ai là người trồng cây, chăm sóc cây để có chùm quả ngọt?</vt:lpstr>
      <vt:lpstr>Câu hỏi 5: Bạn nhỏ hái quả biếu ai?</vt:lpstr>
      <vt:lpstr>Câu hỏi 6: Nhà con có ông bà không? Khi ăn quả chúng mình có nhớ tới và mời ông bà không?</vt:lpstr>
      <vt:lpstr>Câu hỏi 7: Những người trồng cây, chăm sóc cây lớn cây cho ta quả ngọt, vậy muốn cây có nhiều quả ngọt chúng ta phải làm gì?  </vt:lpstr>
      <vt:lpstr>   Để có những trái ngọt cho chúng ta ăn, những người trồng cây đã phải rất vất vả để chăm sóc cây cho cây đơm hoa kết trái. Vì vậy, các con phải biết bảo vệ cây, không hái lá bẻ cành và ăn nhiều quả chín vì quả chín cung cấp nhiều vitamin, chất khoáng rất tốt cho sức khỏe đấy!  </vt:lpstr>
      <vt:lpstr>PowerPoint Presentation</vt:lpstr>
      <vt:lpstr>Kết thúc</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ỦY BAN NHÂN DÂN QUẬN LONG BIÊN TRƯỜNG MẦM NON GIA THƯỢNG</dc:title>
  <dc:creator>Welcome</dc:creator>
  <cp:lastModifiedBy>TRAN MINH TUAN</cp:lastModifiedBy>
  <cp:revision>57</cp:revision>
  <dcterms:created xsi:type="dcterms:W3CDTF">2018-10-11T05:44:24Z</dcterms:created>
  <dcterms:modified xsi:type="dcterms:W3CDTF">2022-06-08T15:50:25Z</dcterms:modified>
</cp:coreProperties>
</file>