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7" r:id="rId2"/>
    <p:sldId id="289" r:id="rId3"/>
    <p:sldId id="288" r:id="rId4"/>
    <p:sldId id="275" r:id="rId5"/>
    <p:sldId id="277" r:id="rId6"/>
    <p:sldId id="290" r:id="rId7"/>
    <p:sldId id="282" r:id="rId8"/>
    <p:sldId id="279" r:id="rId9"/>
    <p:sldId id="280" r:id="rId10"/>
    <p:sldId id="283" r:id="rId11"/>
    <p:sldId id="273" r:id="rId12"/>
    <p:sldId id="278" r:id="rId13"/>
    <p:sldId id="28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104"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70B4A0-7F05-415F-9A63-808C39DA3E7D}" type="datetimeFigureOut">
              <a:rPr lang="en-US" smtClean="0"/>
              <a:pPr/>
              <a:t>5/16/2019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EF30F6-55EA-49A8-AAA0-B259D3C81DC9}" type="slidenum">
              <a:rPr lang="en-US" smtClean="0"/>
              <a:pPr/>
              <a:t>‹#›</a:t>
            </a:fld>
            <a:endParaRPr lang="en-US"/>
          </a:p>
        </p:txBody>
      </p:sp>
    </p:spTree>
    <p:extLst>
      <p:ext uri="{BB962C8B-B14F-4D97-AF65-F5344CB8AC3E}">
        <p14:creationId xmlns:p14="http://schemas.microsoft.com/office/powerpoint/2010/main" val="2535495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EF30F6-55EA-49A8-AAA0-B259D3C81DC9}" type="slidenum">
              <a:rPr lang="en-US" smtClean="0"/>
              <a:pPr/>
              <a:t>1</a:t>
            </a:fld>
            <a:endParaRPr lang="en-US"/>
          </a:p>
        </p:txBody>
      </p:sp>
    </p:spTree>
    <p:extLst>
      <p:ext uri="{BB962C8B-B14F-4D97-AF65-F5344CB8AC3E}">
        <p14:creationId xmlns:p14="http://schemas.microsoft.com/office/powerpoint/2010/main" val="1649853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EF30F6-55EA-49A8-AAA0-B259D3C81DC9}" type="slidenum">
              <a:rPr lang="en-US" smtClean="0"/>
              <a:pPr/>
              <a:t>4</a:t>
            </a:fld>
            <a:endParaRPr lang="en-US"/>
          </a:p>
        </p:txBody>
      </p:sp>
    </p:spTree>
    <p:extLst>
      <p:ext uri="{BB962C8B-B14F-4D97-AF65-F5344CB8AC3E}">
        <p14:creationId xmlns:p14="http://schemas.microsoft.com/office/powerpoint/2010/main" val="1649853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4ECCE4-128A-49F7-9A5B-14DA24A36A6D}" type="datetimeFigureOut">
              <a:rPr lang="en-US" smtClean="0"/>
              <a:pPr/>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547B7-F431-4A55-BEAC-84C531A7A5B3}" type="slidenum">
              <a:rPr lang="en-US" smtClean="0"/>
              <a:pPr/>
              <a:t>‹#›</a:t>
            </a:fld>
            <a:endParaRPr lang="en-US"/>
          </a:p>
        </p:txBody>
      </p:sp>
    </p:spTree>
    <p:extLst>
      <p:ext uri="{BB962C8B-B14F-4D97-AF65-F5344CB8AC3E}">
        <p14:creationId xmlns:p14="http://schemas.microsoft.com/office/powerpoint/2010/main" val="69231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4ECCE4-128A-49F7-9A5B-14DA24A36A6D}" type="datetimeFigureOut">
              <a:rPr lang="en-US" smtClean="0"/>
              <a:pPr/>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547B7-F431-4A55-BEAC-84C531A7A5B3}" type="slidenum">
              <a:rPr lang="en-US" smtClean="0"/>
              <a:pPr/>
              <a:t>‹#›</a:t>
            </a:fld>
            <a:endParaRPr lang="en-US"/>
          </a:p>
        </p:txBody>
      </p:sp>
    </p:spTree>
    <p:extLst>
      <p:ext uri="{BB962C8B-B14F-4D97-AF65-F5344CB8AC3E}">
        <p14:creationId xmlns:p14="http://schemas.microsoft.com/office/powerpoint/2010/main" val="2486081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4ECCE4-128A-49F7-9A5B-14DA24A36A6D}" type="datetimeFigureOut">
              <a:rPr lang="en-US" smtClean="0"/>
              <a:pPr/>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547B7-F431-4A55-BEAC-84C531A7A5B3}" type="slidenum">
              <a:rPr lang="en-US" smtClean="0"/>
              <a:pPr/>
              <a:t>‹#›</a:t>
            </a:fld>
            <a:endParaRPr lang="en-US"/>
          </a:p>
        </p:txBody>
      </p:sp>
    </p:spTree>
    <p:extLst>
      <p:ext uri="{BB962C8B-B14F-4D97-AF65-F5344CB8AC3E}">
        <p14:creationId xmlns:p14="http://schemas.microsoft.com/office/powerpoint/2010/main" val="3663192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4ECCE4-128A-49F7-9A5B-14DA24A36A6D}" type="datetimeFigureOut">
              <a:rPr lang="en-US" smtClean="0"/>
              <a:pPr/>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547B7-F431-4A55-BEAC-84C531A7A5B3}" type="slidenum">
              <a:rPr lang="en-US" smtClean="0"/>
              <a:pPr/>
              <a:t>‹#›</a:t>
            </a:fld>
            <a:endParaRPr lang="en-US"/>
          </a:p>
        </p:txBody>
      </p:sp>
    </p:spTree>
    <p:extLst>
      <p:ext uri="{BB962C8B-B14F-4D97-AF65-F5344CB8AC3E}">
        <p14:creationId xmlns:p14="http://schemas.microsoft.com/office/powerpoint/2010/main" val="614285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4ECCE4-128A-49F7-9A5B-14DA24A36A6D}" type="datetimeFigureOut">
              <a:rPr lang="en-US" smtClean="0"/>
              <a:pPr/>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547B7-F431-4A55-BEAC-84C531A7A5B3}" type="slidenum">
              <a:rPr lang="en-US" smtClean="0"/>
              <a:pPr/>
              <a:t>‹#›</a:t>
            </a:fld>
            <a:endParaRPr lang="en-US"/>
          </a:p>
        </p:txBody>
      </p:sp>
    </p:spTree>
    <p:extLst>
      <p:ext uri="{BB962C8B-B14F-4D97-AF65-F5344CB8AC3E}">
        <p14:creationId xmlns:p14="http://schemas.microsoft.com/office/powerpoint/2010/main" val="184258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4ECCE4-128A-49F7-9A5B-14DA24A36A6D}" type="datetimeFigureOut">
              <a:rPr lang="en-US" smtClean="0"/>
              <a:pPr/>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547B7-F431-4A55-BEAC-84C531A7A5B3}" type="slidenum">
              <a:rPr lang="en-US" smtClean="0"/>
              <a:pPr/>
              <a:t>‹#›</a:t>
            </a:fld>
            <a:endParaRPr lang="en-US"/>
          </a:p>
        </p:txBody>
      </p:sp>
    </p:spTree>
    <p:extLst>
      <p:ext uri="{BB962C8B-B14F-4D97-AF65-F5344CB8AC3E}">
        <p14:creationId xmlns:p14="http://schemas.microsoft.com/office/powerpoint/2010/main" val="150114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4ECCE4-128A-49F7-9A5B-14DA24A36A6D}" type="datetimeFigureOut">
              <a:rPr lang="en-US" smtClean="0"/>
              <a:pPr/>
              <a:t>5/16/2019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D547B7-F431-4A55-BEAC-84C531A7A5B3}" type="slidenum">
              <a:rPr lang="en-US" smtClean="0"/>
              <a:pPr/>
              <a:t>‹#›</a:t>
            </a:fld>
            <a:endParaRPr lang="en-US"/>
          </a:p>
        </p:txBody>
      </p:sp>
    </p:spTree>
    <p:extLst>
      <p:ext uri="{BB962C8B-B14F-4D97-AF65-F5344CB8AC3E}">
        <p14:creationId xmlns:p14="http://schemas.microsoft.com/office/powerpoint/2010/main" val="622057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4ECCE4-128A-49F7-9A5B-14DA24A36A6D}" type="datetimeFigureOut">
              <a:rPr lang="en-US" smtClean="0"/>
              <a:pPr/>
              <a:t>5/16/2019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D547B7-F431-4A55-BEAC-84C531A7A5B3}" type="slidenum">
              <a:rPr lang="en-US" smtClean="0"/>
              <a:pPr/>
              <a:t>‹#›</a:t>
            </a:fld>
            <a:endParaRPr lang="en-US"/>
          </a:p>
        </p:txBody>
      </p:sp>
    </p:spTree>
    <p:extLst>
      <p:ext uri="{BB962C8B-B14F-4D97-AF65-F5344CB8AC3E}">
        <p14:creationId xmlns:p14="http://schemas.microsoft.com/office/powerpoint/2010/main" val="405858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4ECCE4-128A-49F7-9A5B-14DA24A36A6D}" type="datetimeFigureOut">
              <a:rPr lang="en-US" smtClean="0"/>
              <a:pPr/>
              <a:t>5/16/2019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D547B7-F431-4A55-BEAC-84C531A7A5B3}" type="slidenum">
              <a:rPr lang="en-US" smtClean="0"/>
              <a:pPr/>
              <a:t>‹#›</a:t>
            </a:fld>
            <a:endParaRPr lang="en-US"/>
          </a:p>
        </p:txBody>
      </p:sp>
    </p:spTree>
    <p:extLst>
      <p:ext uri="{BB962C8B-B14F-4D97-AF65-F5344CB8AC3E}">
        <p14:creationId xmlns:p14="http://schemas.microsoft.com/office/powerpoint/2010/main" val="85017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4ECCE4-128A-49F7-9A5B-14DA24A36A6D}" type="datetimeFigureOut">
              <a:rPr lang="en-US" smtClean="0"/>
              <a:pPr/>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547B7-F431-4A55-BEAC-84C531A7A5B3}" type="slidenum">
              <a:rPr lang="en-US" smtClean="0"/>
              <a:pPr/>
              <a:t>‹#›</a:t>
            </a:fld>
            <a:endParaRPr lang="en-US"/>
          </a:p>
        </p:txBody>
      </p:sp>
    </p:spTree>
    <p:extLst>
      <p:ext uri="{BB962C8B-B14F-4D97-AF65-F5344CB8AC3E}">
        <p14:creationId xmlns:p14="http://schemas.microsoft.com/office/powerpoint/2010/main" val="2371381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4ECCE4-128A-49F7-9A5B-14DA24A36A6D}" type="datetimeFigureOut">
              <a:rPr lang="en-US" smtClean="0"/>
              <a:pPr/>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547B7-F431-4A55-BEAC-84C531A7A5B3}" type="slidenum">
              <a:rPr lang="en-US" smtClean="0"/>
              <a:pPr/>
              <a:t>‹#›</a:t>
            </a:fld>
            <a:endParaRPr lang="en-US"/>
          </a:p>
        </p:txBody>
      </p:sp>
    </p:spTree>
    <p:extLst>
      <p:ext uri="{BB962C8B-B14F-4D97-AF65-F5344CB8AC3E}">
        <p14:creationId xmlns:p14="http://schemas.microsoft.com/office/powerpoint/2010/main" val="223260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ECCE4-128A-49F7-9A5B-14DA24A36A6D}" type="datetimeFigureOut">
              <a:rPr lang="en-US" smtClean="0"/>
              <a:pPr/>
              <a:t>5/16/2019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D547B7-F431-4A55-BEAC-84C531A7A5B3}" type="slidenum">
              <a:rPr lang="en-US" smtClean="0"/>
              <a:pPr/>
              <a:t>‹#›</a:t>
            </a:fld>
            <a:endParaRPr lang="en-US"/>
          </a:p>
        </p:txBody>
      </p:sp>
    </p:spTree>
    <p:extLst>
      <p:ext uri="{BB962C8B-B14F-4D97-AF65-F5344CB8AC3E}">
        <p14:creationId xmlns:p14="http://schemas.microsoft.com/office/powerpoint/2010/main" val="2113645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1400" y="1828800"/>
            <a:ext cx="184731" cy="369332"/>
          </a:xfrm>
          <a:prstGeom prst="rect">
            <a:avLst/>
          </a:prstGeom>
          <a:noFill/>
        </p:spPr>
        <p:txBody>
          <a:bodyPr wrap="none" rtlCol="0">
            <a:spAutoFit/>
          </a:bodyPr>
          <a:lstStyle/>
          <a:p>
            <a:endParaRPr lang="en-US" dirty="0">
              <a:solidFill>
                <a:prstClr val="black"/>
              </a:solidFill>
            </a:endParaRPr>
          </a:p>
        </p:txBody>
      </p:sp>
      <p:pic>
        <p:nvPicPr>
          <p:cNvPr id="6" name="Picture 4" descr="Kết quả hình ảnh cho hinh nen power point d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4"/>
          <p:cNvSpPr>
            <a:spLocks noChangeArrowheads="1" noChangeShapeType="1" noTextEdit="1"/>
          </p:cNvSpPr>
          <p:nvPr/>
        </p:nvSpPr>
        <p:spPr bwMode="auto">
          <a:xfrm>
            <a:off x="457200" y="304800"/>
            <a:ext cx="8323263" cy="3189753"/>
          </a:xfrm>
          <a:prstGeom prst="rect">
            <a:avLst/>
          </a:prstGeom>
        </p:spPr>
        <p:txBody>
          <a:bodyPr spcFirstLastPara="1" wrap="none" numCol="1" fromWordArt="1">
            <a:prstTxWarp prst="textArchUp">
              <a:avLst>
                <a:gd name="adj" fmla="val 10800004"/>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kern="10" dirty="0" err="1">
                <a:ln w="9525">
                  <a:solidFill>
                    <a:srgbClr val="CC99FF"/>
                  </a:solidFill>
                  <a:round/>
                  <a:headEnd/>
                  <a:tailEnd/>
                </a:ln>
                <a:solidFill>
                  <a:srgbClr val="0000FF"/>
                </a:solidFill>
                <a:effectLst>
                  <a:outerShdw dist="53882" dir="2700000" algn="ctr" rotWithShape="0">
                    <a:srgbClr val="9999FF">
                      <a:alpha val="79999"/>
                    </a:srgbClr>
                  </a:outerShdw>
                </a:effectLst>
                <a:latin typeface="Times New Roman"/>
                <a:cs typeface="Times New Roman"/>
              </a:rPr>
              <a:t>Phòng</a:t>
            </a:r>
            <a:r>
              <a:rPr lang="en-US" sz="1600" kern="10" dirty="0">
                <a:ln w="9525">
                  <a:solidFill>
                    <a:srgbClr val="CC99FF"/>
                  </a:solidFill>
                  <a:round/>
                  <a:headEnd/>
                  <a:tailEnd/>
                </a:ln>
                <a:solidFill>
                  <a:srgbClr val="0000FF"/>
                </a:solidFill>
                <a:effectLst>
                  <a:outerShdw dist="53882" dir="2700000" algn="ctr" rotWithShape="0">
                    <a:srgbClr val="9999FF">
                      <a:alpha val="79999"/>
                    </a:srgbClr>
                  </a:outerShdw>
                </a:effectLst>
                <a:latin typeface="Times New Roman"/>
                <a:cs typeface="Times New Roman"/>
              </a:rPr>
              <a:t> GT&amp;ĐT  </a:t>
            </a:r>
            <a:r>
              <a:rPr lang="en-US" sz="1600" kern="10" dirty="0" err="1">
                <a:ln w="9525">
                  <a:solidFill>
                    <a:srgbClr val="CC99FF"/>
                  </a:solidFill>
                  <a:round/>
                  <a:headEnd/>
                  <a:tailEnd/>
                </a:ln>
                <a:solidFill>
                  <a:srgbClr val="0000FF"/>
                </a:solidFill>
                <a:effectLst>
                  <a:outerShdw dist="53882" dir="2700000" algn="ctr" rotWithShape="0">
                    <a:srgbClr val="9999FF">
                      <a:alpha val="79999"/>
                    </a:srgbClr>
                  </a:outerShdw>
                </a:effectLst>
                <a:latin typeface="Times New Roman"/>
                <a:cs typeface="Times New Roman"/>
              </a:rPr>
              <a:t>Quận</a:t>
            </a:r>
            <a:r>
              <a:rPr lang="en-US" sz="1600" kern="10" dirty="0">
                <a:ln w="9525">
                  <a:solidFill>
                    <a:srgbClr val="CC99FF"/>
                  </a:solidFill>
                  <a:round/>
                  <a:headEnd/>
                  <a:tailEnd/>
                </a:ln>
                <a:solidFill>
                  <a:srgbClr val="0000FF"/>
                </a:solidFill>
                <a:effectLst>
                  <a:outerShdw dist="53882" dir="2700000" algn="ctr" rotWithShape="0">
                    <a:srgbClr val="9999FF">
                      <a:alpha val="79999"/>
                    </a:srgbClr>
                  </a:outerShdw>
                </a:effectLst>
                <a:latin typeface="Times New Roman"/>
                <a:cs typeface="Times New Roman"/>
              </a:rPr>
              <a:t> Long </a:t>
            </a:r>
            <a:r>
              <a:rPr lang="en-US" sz="1600" kern="10" dirty="0" err="1">
                <a:ln w="9525">
                  <a:solidFill>
                    <a:srgbClr val="CC99FF"/>
                  </a:solidFill>
                  <a:round/>
                  <a:headEnd/>
                  <a:tailEnd/>
                </a:ln>
                <a:solidFill>
                  <a:srgbClr val="0000FF"/>
                </a:solidFill>
                <a:effectLst>
                  <a:outerShdw dist="53882" dir="2700000" algn="ctr" rotWithShape="0">
                    <a:srgbClr val="9999FF">
                      <a:alpha val="79999"/>
                    </a:srgbClr>
                  </a:outerShdw>
                </a:effectLst>
                <a:latin typeface="Times New Roman"/>
                <a:cs typeface="Times New Roman"/>
              </a:rPr>
              <a:t>Biên</a:t>
            </a:r>
            <a:endParaRPr lang="en-US" sz="1600" kern="10" dirty="0">
              <a:ln w="9525">
                <a:solidFill>
                  <a:srgbClr val="CC99FF"/>
                </a:solidFill>
                <a:round/>
                <a:headEnd/>
                <a:tailEnd/>
              </a:ln>
              <a:solidFill>
                <a:srgbClr val="0000FF"/>
              </a:solidFill>
              <a:effectLst>
                <a:outerShdw dist="53882" dir="2700000" algn="ctr" rotWithShape="0">
                  <a:srgbClr val="9999FF">
                    <a:alpha val="79999"/>
                  </a:srgbClr>
                </a:outerShdw>
              </a:effectLst>
              <a:latin typeface="Times New Roman"/>
              <a:cs typeface="Times New Roman"/>
            </a:endParaRPr>
          </a:p>
        </p:txBody>
      </p:sp>
      <p:sp>
        <p:nvSpPr>
          <p:cNvPr id="11" name="TextBox 10"/>
          <p:cNvSpPr txBox="1"/>
          <p:nvPr/>
        </p:nvSpPr>
        <p:spPr>
          <a:xfrm>
            <a:off x="2895600" y="3322674"/>
            <a:ext cx="4697953" cy="2308324"/>
          </a:xfrm>
          <a:prstGeom prst="rect">
            <a:avLst/>
          </a:prstGeom>
          <a:noFill/>
        </p:spPr>
        <p:txBody>
          <a:bodyPr wrap="none" rtlCol="0">
            <a:spAutoFit/>
          </a:bodyPr>
          <a:lstStyle/>
          <a:p>
            <a:r>
              <a:rPr lang="en-US" sz="2400" b="1" dirty="0">
                <a:solidFill>
                  <a:srgbClr val="0000FF"/>
                </a:solidFill>
                <a:latin typeface="Times New Roman" pitchFamily="18" charset="0"/>
                <a:cs typeface="Times New Roman" pitchFamily="18" charset="0"/>
              </a:rPr>
              <a:t>Chủ đề: Những con vật đáng yêu</a:t>
            </a:r>
          </a:p>
          <a:p>
            <a:r>
              <a:rPr lang="en-US" sz="2400" b="1" dirty="0">
                <a:solidFill>
                  <a:srgbClr val="0000FF"/>
                </a:solidFill>
                <a:latin typeface="Times New Roman" pitchFamily="18" charset="0"/>
                <a:cs typeface="Times New Roman" pitchFamily="18" charset="0"/>
              </a:rPr>
              <a:t>Đề tài</a:t>
            </a:r>
            <a:r>
              <a:rPr lang="en-US" sz="2400" b="1" dirty="0" smtClean="0">
                <a:solidFill>
                  <a:srgbClr val="0000FF"/>
                </a:solidFill>
                <a:latin typeface="Times New Roman" pitchFamily="18" charset="0"/>
                <a:cs typeface="Times New Roman" pitchFamily="18" charset="0"/>
              </a:rPr>
              <a:t>:   </a:t>
            </a:r>
            <a:r>
              <a:rPr lang="en-US" sz="2400" b="1" dirty="0">
                <a:solidFill>
                  <a:srgbClr val="0000FF"/>
                </a:solidFill>
                <a:latin typeface="Times New Roman" pitchFamily="18" charset="0"/>
                <a:cs typeface="Times New Roman" pitchFamily="18" charset="0"/>
              </a:rPr>
              <a:t>Truyện </a:t>
            </a:r>
            <a:r>
              <a:rPr lang="en-US" sz="2400" b="1" dirty="0" smtClean="0">
                <a:solidFill>
                  <a:srgbClr val="0000FF"/>
                </a:solidFill>
                <a:latin typeface="Times New Roman" pitchFamily="18" charset="0"/>
                <a:cs typeface="Times New Roman" pitchFamily="18" charset="0"/>
              </a:rPr>
              <a:t>“Đôi bạn nhỏ”</a:t>
            </a:r>
            <a:endParaRPr lang="en-US" sz="2400" b="1" dirty="0">
              <a:solidFill>
                <a:srgbClr val="0000FF"/>
              </a:solidFill>
              <a:latin typeface="Times New Roman" pitchFamily="18" charset="0"/>
              <a:cs typeface="Times New Roman" pitchFamily="18" charset="0"/>
            </a:endParaRPr>
          </a:p>
          <a:p>
            <a:r>
              <a:rPr lang="en-US" sz="2400" b="1" dirty="0">
                <a:solidFill>
                  <a:srgbClr val="0000FF"/>
                </a:solidFill>
                <a:latin typeface="Times New Roman" pitchFamily="18" charset="0"/>
                <a:cs typeface="Times New Roman" pitchFamily="18" charset="0"/>
              </a:rPr>
              <a:t>Lứa tuổi:    24-36 tháng.</a:t>
            </a:r>
          </a:p>
          <a:p>
            <a:r>
              <a:rPr lang="en-US" sz="2400" b="1" dirty="0">
                <a:solidFill>
                  <a:srgbClr val="0000FF"/>
                </a:solidFill>
                <a:latin typeface="Times New Roman" pitchFamily="18" charset="0"/>
                <a:cs typeface="Times New Roman" pitchFamily="18" charset="0"/>
              </a:rPr>
              <a:t>Số lượng:   </a:t>
            </a:r>
            <a:r>
              <a:rPr lang="en-US" sz="2400" b="1" dirty="0" smtClean="0">
                <a:solidFill>
                  <a:srgbClr val="0000FF"/>
                </a:solidFill>
                <a:latin typeface="Times New Roman" pitchFamily="18" charset="0"/>
                <a:cs typeface="Times New Roman" pitchFamily="18" charset="0"/>
              </a:rPr>
              <a:t>15-18 </a:t>
            </a:r>
            <a:r>
              <a:rPr lang="en-US" sz="2400" b="1" dirty="0">
                <a:solidFill>
                  <a:srgbClr val="0000FF"/>
                </a:solidFill>
                <a:latin typeface="Times New Roman" pitchFamily="18" charset="0"/>
                <a:cs typeface="Times New Roman" pitchFamily="18" charset="0"/>
              </a:rPr>
              <a:t>trẻ.</a:t>
            </a:r>
          </a:p>
          <a:p>
            <a:r>
              <a:rPr lang="en-US" sz="2400" b="1" dirty="0">
                <a:solidFill>
                  <a:srgbClr val="0000FF"/>
                </a:solidFill>
                <a:latin typeface="Times New Roman" pitchFamily="18" charset="0"/>
                <a:cs typeface="Times New Roman" pitchFamily="18" charset="0"/>
              </a:rPr>
              <a:t>Thời gian:  15-20 phút.</a:t>
            </a:r>
          </a:p>
          <a:p>
            <a:r>
              <a:rPr lang="en-US" sz="2400" b="1" dirty="0">
                <a:solidFill>
                  <a:srgbClr val="0000FF"/>
                </a:solidFill>
                <a:latin typeface="Times New Roman" pitchFamily="18" charset="0"/>
                <a:cs typeface="Times New Roman" pitchFamily="18" charset="0"/>
              </a:rPr>
              <a:t>Người dạy: </a:t>
            </a:r>
            <a:r>
              <a:rPr lang="en-US" sz="2400" b="1" dirty="0" smtClean="0">
                <a:solidFill>
                  <a:srgbClr val="0000FF"/>
                </a:solidFill>
                <a:latin typeface="Times New Roman" pitchFamily="18" charset="0"/>
                <a:cs typeface="Times New Roman" pitchFamily="18" charset="0"/>
              </a:rPr>
              <a:t>Nguyễn Thị Hồng Hoa</a:t>
            </a:r>
            <a:endParaRPr lang="en-US" sz="2400" b="1" dirty="0">
              <a:solidFill>
                <a:srgbClr val="0000FF"/>
              </a:solidFill>
              <a:latin typeface="Times New Roman" pitchFamily="18" charset="0"/>
              <a:cs typeface="Times New Roman" pitchFamily="18" charset="0"/>
            </a:endParaRPr>
          </a:p>
        </p:txBody>
      </p:sp>
      <p:sp>
        <p:nvSpPr>
          <p:cNvPr id="12" name="TextBox 11"/>
          <p:cNvSpPr txBox="1"/>
          <p:nvPr/>
        </p:nvSpPr>
        <p:spPr>
          <a:xfrm>
            <a:off x="2169439" y="2657977"/>
            <a:ext cx="5961888" cy="646331"/>
          </a:xfrm>
          <a:prstGeom prst="rect">
            <a:avLst/>
          </a:prstGeom>
          <a:noFill/>
        </p:spPr>
        <p:txBody>
          <a:bodyPr wrap="none" rtlCol="0">
            <a:spAutoFit/>
          </a:bodyPr>
          <a:lstStyle/>
          <a:p>
            <a:r>
              <a:rPr lang="en-US" sz="3600" b="1" dirty="0" err="1" smtClean="0">
                <a:solidFill>
                  <a:srgbClr val="FF0000"/>
                </a:solidFill>
                <a:latin typeface="Times New Roman" pitchFamily="18" charset="0"/>
                <a:cs typeface="Times New Roman" pitchFamily="18" charset="0"/>
              </a:rPr>
              <a:t>Giờ</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học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Phát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triển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ngôn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ngữ</a:t>
            </a:r>
            <a:endParaRPr lang="en-US" sz="3600" b="1" dirty="0">
              <a:solidFill>
                <a:srgbClr val="FF0000"/>
              </a:solidFill>
              <a:latin typeface="Times New Roman" pitchFamily="18" charset="0"/>
              <a:cs typeface="Times New Roman" pitchFamily="18" charset="0"/>
            </a:endParaRPr>
          </a:p>
        </p:txBody>
      </p:sp>
      <p:sp>
        <p:nvSpPr>
          <p:cNvPr id="13" name="TextBox 12"/>
          <p:cNvSpPr txBox="1"/>
          <p:nvPr/>
        </p:nvSpPr>
        <p:spPr>
          <a:xfrm>
            <a:off x="3262988" y="5814536"/>
            <a:ext cx="2767104" cy="461665"/>
          </a:xfrm>
          <a:prstGeom prst="rect">
            <a:avLst/>
          </a:prstGeom>
          <a:noFill/>
        </p:spPr>
        <p:txBody>
          <a:bodyPr wrap="none" rtlCol="0">
            <a:spAutoFit/>
          </a:bodyPr>
          <a:lstStyle/>
          <a:p>
            <a:r>
              <a:rPr lang="en-US" sz="2400" b="1" dirty="0">
                <a:solidFill>
                  <a:prstClr val="black"/>
                </a:solidFill>
                <a:latin typeface="Times New Roman" pitchFamily="18" charset="0"/>
                <a:cs typeface="Times New Roman" pitchFamily="18" charset="0"/>
              </a:rPr>
              <a:t>Năm học </a:t>
            </a:r>
            <a:r>
              <a:rPr lang="en-US" sz="2400" b="1" dirty="0" smtClean="0">
                <a:solidFill>
                  <a:prstClr val="black"/>
                </a:solidFill>
                <a:latin typeface="Times New Roman" pitchFamily="18" charset="0"/>
                <a:cs typeface="Times New Roman" pitchFamily="18" charset="0"/>
              </a:rPr>
              <a:t>2018-2019</a:t>
            </a:r>
            <a:endParaRPr lang="en-US" sz="2400" b="1" dirty="0">
              <a:solidFill>
                <a:prstClr val="black"/>
              </a:solidFill>
              <a:latin typeface="Times New Roman" pitchFamily="18" charset="0"/>
              <a:cs typeface="Times New Roman" pitchFamily="18" charset="0"/>
            </a:endParaRPr>
          </a:p>
        </p:txBody>
      </p:sp>
      <p:pic>
        <p:nvPicPr>
          <p:cNvPr id="14" name="Picture 13" descr="logook.png"/>
          <p:cNvPicPr>
            <a:picLocks noChangeAspect="1"/>
          </p:cNvPicPr>
          <p:nvPr/>
        </p:nvPicPr>
        <p:blipFill>
          <a:blip r:embed="rId4"/>
          <a:stretch>
            <a:fillRect/>
          </a:stretch>
        </p:blipFill>
        <p:spPr>
          <a:xfrm>
            <a:off x="3429000" y="685800"/>
            <a:ext cx="2195868" cy="1996244"/>
          </a:xfrm>
          <a:prstGeom prst="rect">
            <a:avLst/>
          </a:prstGeom>
        </p:spPr>
      </p:pic>
    </p:spTree>
    <p:extLst>
      <p:ext uri="{BB962C8B-B14F-4D97-AF65-F5344CB8AC3E}">
        <p14:creationId xmlns:p14="http://schemas.microsoft.com/office/powerpoint/2010/main" val="8896684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doi ban nho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1434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tải xuố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 name="ChickenDance-Dangcapnhat_n86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810000" y="1745226"/>
            <a:ext cx="609600" cy="609600"/>
          </a:xfrm>
          <a:prstGeom prst="rect">
            <a:avLst/>
          </a:prstGeom>
        </p:spPr>
      </p:pic>
    </p:spTree>
    <p:extLst>
      <p:ext uri="{BB962C8B-B14F-4D97-AF65-F5344CB8AC3E}">
        <p14:creationId xmlns:p14="http://schemas.microsoft.com/office/powerpoint/2010/main" val="24141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ranh ga va vit\g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ainy-Day-Sungha-J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267200" y="3116826"/>
            <a:ext cx="609600" cy="609600"/>
          </a:xfrm>
          <a:prstGeom prst="rect">
            <a:avLst/>
          </a:prstGeom>
        </p:spPr>
      </p:pic>
    </p:spTree>
    <p:extLst>
      <p:ext uri="{BB962C8B-B14F-4D97-AF65-F5344CB8AC3E}">
        <p14:creationId xmlns:p14="http://schemas.microsoft.com/office/powerpoint/2010/main" val="303477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bai1_GOLDENKID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6" y="15240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DanVitCon-HopCa co loi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76106" y="3276600"/>
            <a:ext cx="609600" cy="609600"/>
          </a:xfrm>
          <a:prstGeom prst="rect">
            <a:avLst/>
          </a:prstGeom>
        </p:spPr>
      </p:pic>
      <p:sp>
        <p:nvSpPr>
          <p:cNvPr id="4" name="Rectangle 3"/>
          <p:cNvSpPr/>
          <p:nvPr/>
        </p:nvSpPr>
        <p:spPr>
          <a:xfrm>
            <a:off x="2318657" y="520512"/>
            <a:ext cx="6324600" cy="1754326"/>
          </a:xfrm>
          <a:prstGeom prst="rect">
            <a:avLst/>
          </a:prstGeom>
        </p:spPr>
        <p:txBody>
          <a:bodyPr wrap="square">
            <a:spAutoFit/>
          </a:bodyPr>
          <a:lstStyle/>
          <a:p>
            <a:pPr lvl="0" algn="ctr"/>
            <a:r>
              <a:rPr lang="en-US" sz="3600" b="1" dirty="0">
                <a:ln w="10541" cmpd="sng">
                  <a:solidFill>
                    <a:srgbClr val="4F81BD">
                      <a:shade val="88000"/>
                      <a:satMod val="110000"/>
                    </a:srgbClr>
                  </a:solidFill>
                  <a:prstDash val="solid"/>
                </a:ln>
                <a:solidFill>
                  <a:srgbClr val="FF0000"/>
                </a:solidFill>
              </a:rPr>
              <a:t>Kết thúc:</a:t>
            </a:r>
          </a:p>
          <a:p>
            <a:pPr lvl="0" algn="ctr"/>
            <a:r>
              <a:rPr lang="en-US" sz="3600" b="1" dirty="0">
                <a:ln w="10541" cmpd="sng">
                  <a:solidFill>
                    <a:srgbClr val="4F81BD">
                      <a:shade val="88000"/>
                      <a:satMod val="110000"/>
                    </a:srgbClr>
                  </a:solidFill>
                  <a:prstDash val="solid"/>
                </a:ln>
                <a:solidFill>
                  <a:srgbClr val="FF0000"/>
                </a:solidFill>
              </a:rPr>
              <a:t>Cô và trẻ hát bài hát: “Đàn vịt con”</a:t>
            </a:r>
          </a:p>
        </p:txBody>
      </p:sp>
    </p:spTree>
    <p:extLst>
      <p:ext uri="{BB962C8B-B14F-4D97-AF65-F5344CB8AC3E}">
        <p14:creationId xmlns:p14="http://schemas.microsoft.com/office/powerpoint/2010/main" val="403397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7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5" name="Rectangle 4"/>
          <p:cNvSpPr/>
          <p:nvPr/>
        </p:nvSpPr>
        <p:spPr>
          <a:xfrm>
            <a:off x="838200" y="356621"/>
            <a:ext cx="8077200" cy="6038576"/>
          </a:xfrm>
          <a:prstGeom prst="rect">
            <a:avLst/>
          </a:prstGeom>
        </p:spPr>
        <p:txBody>
          <a:bodyPr wrap="square">
            <a:spAutoFit/>
          </a:bodyPr>
          <a:lstStyle/>
          <a:p>
            <a:pPr lvl="0" algn="ctr">
              <a:lnSpc>
                <a:spcPct val="115000"/>
              </a:lnSpc>
            </a:pPr>
            <a:r>
              <a:rPr lang="en-US" sz="2400" b="1" dirty="0">
                <a:solidFill>
                  <a:srgbClr val="FF0000"/>
                </a:solidFill>
                <a:latin typeface="Times New Roman"/>
                <a:ea typeface="Calibri"/>
                <a:cs typeface="Times New Roman"/>
              </a:rPr>
              <a:t>I. MỤC ĐÍCH YÊU CẦU.</a:t>
            </a:r>
            <a:endParaRPr lang="en-US" sz="2400" dirty="0">
              <a:solidFill>
                <a:srgbClr val="FF0000"/>
              </a:solidFill>
              <a:ea typeface="Calibri"/>
              <a:cs typeface="Times New Roman"/>
            </a:endParaRPr>
          </a:p>
          <a:p>
            <a:pPr lvl="0">
              <a:lnSpc>
                <a:spcPct val="115000"/>
              </a:lnSpc>
            </a:pPr>
            <a:r>
              <a:rPr lang="en-US" sz="2400" b="1" dirty="0">
                <a:solidFill>
                  <a:srgbClr val="0000FF"/>
                </a:solidFill>
                <a:latin typeface="Times New Roman"/>
                <a:ea typeface="Calibri"/>
                <a:cs typeface="Times New Roman"/>
              </a:rPr>
              <a:t>1. Kiến thức:</a:t>
            </a:r>
            <a:endParaRPr lang="en-US" sz="2400" dirty="0">
              <a:solidFill>
                <a:srgbClr val="0000FF"/>
              </a:solidFill>
              <a:ea typeface="Calibri"/>
              <a:cs typeface="Times New Roman"/>
            </a:endParaRPr>
          </a:p>
          <a:p>
            <a:pPr lvl="0">
              <a:lnSpc>
                <a:spcPct val="115000"/>
              </a:lnSpc>
            </a:pPr>
            <a:r>
              <a:rPr lang="en-US" sz="2400" dirty="0">
                <a:solidFill>
                  <a:srgbClr val="0000FF"/>
                </a:solidFill>
                <a:latin typeface="Times New Roman"/>
                <a:ea typeface="Calibri"/>
                <a:cs typeface="Times New Roman"/>
              </a:rPr>
              <a:t>- Trẻ biết tên truyện “ Đôi bạn nhỏ”.</a:t>
            </a:r>
            <a:br>
              <a:rPr lang="en-US" sz="2400" dirty="0">
                <a:solidFill>
                  <a:srgbClr val="0000FF"/>
                </a:solidFill>
                <a:latin typeface="Times New Roman"/>
                <a:ea typeface="Calibri"/>
                <a:cs typeface="Times New Roman"/>
              </a:rPr>
            </a:br>
            <a:r>
              <a:rPr lang="en-US" sz="2400" dirty="0">
                <a:solidFill>
                  <a:srgbClr val="0000FF"/>
                </a:solidFill>
                <a:latin typeface="Times New Roman"/>
                <a:ea typeface="Calibri"/>
                <a:cs typeface="Times New Roman"/>
              </a:rPr>
              <a:t>- Trẻ biết tên các nhân vật trong truyện.</a:t>
            </a:r>
            <a:br>
              <a:rPr lang="en-US" sz="2400" dirty="0">
                <a:solidFill>
                  <a:srgbClr val="0000FF"/>
                </a:solidFill>
                <a:latin typeface="Times New Roman"/>
                <a:ea typeface="Calibri"/>
                <a:cs typeface="Times New Roman"/>
              </a:rPr>
            </a:br>
            <a:r>
              <a:rPr lang="en-US" sz="2400" dirty="0">
                <a:solidFill>
                  <a:srgbClr val="0000FF"/>
                </a:solidFill>
                <a:latin typeface="Times New Roman"/>
                <a:ea typeface="Calibri"/>
                <a:cs typeface="Times New Roman"/>
              </a:rPr>
              <a:t>- Trẻ hiểu nội dung câu chuyện “Đôi bạn nhỏ”. Câu chuyện kể về hai bạn gà con và vịt con đang đi kiếm ăn thì con cáo xuất hiện đuổi bắt gà con. Bạn vịt đã bơi thật nhanh vào bờ để cứu bạn gà nhờ đó mà gà con thoát nạn</a:t>
            </a:r>
            <a:r>
              <a:rPr lang="en-US" sz="2400" dirty="0" smtClean="0">
                <a:solidFill>
                  <a:srgbClr val="0000FF"/>
                </a:solidFill>
                <a:latin typeface="Times New Roman"/>
                <a:ea typeface="Calibri"/>
                <a:cs typeface="Times New Roman"/>
              </a:rPr>
              <a:t>.</a:t>
            </a:r>
            <a:r>
              <a:rPr lang="en-US" sz="2400" dirty="0">
                <a:solidFill>
                  <a:srgbClr val="0000FF"/>
                </a:solidFill>
                <a:latin typeface="Times New Roman"/>
                <a:ea typeface="Calibri"/>
                <a:cs typeface="Times New Roman"/>
              </a:rPr>
              <a:t/>
            </a:r>
            <a:br>
              <a:rPr lang="en-US" sz="2400" dirty="0">
                <a:solidFill>
                  <a:srgbClr val="0000FF"/>
                </a:solidFill>
                <a:latin typeface="Times New Roman"/>
                <a:ea typeface="Calibri"/>
                <a:cs typeface="Times New Roman"/>
              </a:rPr>
            </a:br>
            <a:r>
              <a:rPr lang="en-US" sz="2400" b="1" dirty="0">
                <a:solidFill>
                  <a:srgbClr val="0000FF"/>
                </a:solidFill>
                <a:latin typeface="Times New Roman"/>
                <a:ea typeface="Calibri"/>
                <a:cs typeface="Times New Roman"/>
              </a:rPr>
              <a:t>2. Kĩ năng:</a:t>
            </a:r>
            <a:r>
              <a:rPr lang="en-US" sz="2400" dirty="0">
                <a:solidFill>
                  <a:srgbClr val="0000FF"/>
                </a:solidFill>
                <a:latin typeface="Times New Roman"/>
                <a:ea typeface="Calibri"/>
                <a:cs typeface="Times New Roman"/>
              </a:rPr>
              <a:t/>
            </a:r>
            <a:br>
              <a:rPr lang="en-US" sz="2400" dirty="0">
                <a:solidFill>
                  <a:srgbClr val="0000FF"/>
                </a:solidFill>
                <a:latin typeface="Times New Roman"/>
                <a:ea typeface="Calibri"/>
                <a:cs typeface="Times New Roman"/>
              </a:rPr>
            </a:br>
            <a:r>
              <a:rPr lang="en-US" sz="2400" dirty="0">
                <a:solidFill>
                  <a:srgbClr val="0000FF"/>
                </a:solidFill>
                <a:latin typeface="Times New Roman"/>
                <a:ea typeface="Calibri"/>
                <a:cs typeface="Times New Roman"/>
              </a:rPr>
              <a:t>- Rèn kĩ năng quan sát và ghi nhớ cho trẻ. </a:t>
            </a:r>
            <a:br>
              <a:rPr lang="en-US" sz="2400" dirty="0">
                <a:solidFill>
                  <a:srgbClr val="0000FF"/>
                </a:solidFill>
                <a:latin typeface="Times New Roman"/>
                <a:ea typeface="Calibri"/>
                <a:cs typeface="Times New Roman"/>
              </a:rPr>
            </a:br>
            <a:r>
              <a:rPr lang="en-US" sz="2400" dirty="0">
                <a:solidFill>
                  <a:srgbClr val="0000FF"/>
                </a:solidFill>
                <a:latin typeface="Times New Roman"/>
                <a:ea typeface="Calibri"/>
                <a:cs typeface="Times New Roman"/>
              </a:rPr>
              <a:t>- Rèn kĩ năng phát triển ngôn ngữ và cung cấp vốn từ cho trẻ</a:t>
            </a:r>
            <a:r>
              <a:rPr lang="en-US" sz="2400" dirty="0" smtClean="0">
                <a:solidFill>
                  <a:srgbClr val="0000FF"/>
                </a:solidFill>
                <a:latin typeface="Times New Roman"/>
                <a:ea typeface="Calibri"/>
                <a:cs typeface="Times New Roman"/>
              </a:rPr>
              <a:t>.</a:t>
            </a:r>
            <a:r>
              <a:rPr lang="en-US" sz="2400" dirty="0">
                <a:solidFill>
                  <a:srgbClr val="0000FF"/>
                </a:solidFill>
                <a:latin typeface="Times New Roman"/>
                <a:ea typeface="Calibri"/>
                <a:cs typeface="Times New Roman"/>
              </a:rPr>
              <a:t/>
            </a:r>
            <a:br>
              <a:rPr lang="en-US" sz="2400" dirty="0">
                <a:solidFill>
                  <a:srgbClr val="0000FF"/>
                </a:solidFill>
                <a:latin typeface="Times New Roman"/>
                <a:ea typeface="Calibri"/>
                <a:cs typeface="Times New Roman"/>
              </a:rPr>
            </a:br>
            <a:r>
              <a:rPr lang="en-US" sz="2400" b="1" dirty="0">
                <a:solidFill>
                  <a:srgbClr val="0000FF"/>
                </a:solidFill>
                <a:latin typeface="Times New Roman"/>
                <a:ea typeface="Calibri"/>
                <a:cs typeface="Times New Roman"/>
              </a:rPr>
              <a:t>3. Thái độ:</a:t>
            </a:r>
            <a:endParaRPr lang="en-US" sz="2400" dirty="0">
              <a:solidFill>
                <a:srgbClr val="0000FF"/>
              </a:solidFill>
              <a:ea typeface="Calibri"/>
              <a:cs typeface="Times New Roman"/>
            </a:endParaRPr>
          </a:p>
          <a:p>
            <a:pPr lvl="0">
              <a:lnSpc>
                <a:spcPct val="115000"/>
              </a:lnSpc>
            </a:pPr>
            <a:r>
              <a:rPr lang="en-US" sz="2400" dirty="0">
                <a:solidFill>
                  <a:srgbClr val="0000FF"/>
                </a:solidFill>
                <a:latin typeface="Times New Roman"/>
                <a:ea typeface="Calibri"/>
                <a:cs typeface="Times New Roman"/>
              </a:rPr>
              <a:t>- Trẻ hứng thú tham gia hoạt động.</a:t>
            </a:r>
            <a:br>
              <a:rPr lang="en-US" sz="2400" dirty="0">
                <a:solidFill>
                  <a:srgbClr val="0000FF"/>
                </a:solidFill>
                <a:latin typeface="Times New Roman"/>
                <a:ea typeface="Calibri"/>
                <a:cs typeface="Times New Roman"/>
              </a:rPr>
            </a:br>
            <a:r>
              <a:rPr lang="en-US" sz="2400" dirty="0">
                <a:solidFill>
                  <a:srgbClr val="0000FF"/>
                </a:solidFill>
                <a:latin typeface="Times New Roman"/>
                <a:ea typeface="Calibri"/>
                <a:cs typeface="Times New Roman"/>
              </a:rPr>
              <a:t>- Trẻ biết yêu thương, giúp đỡ bạn bè, nhường nhịn lẫn nhau.</a:t>
            </a:r>
            <a:endParaRPr lang="en-US" sz="2400" dirty="0">
              <a:solidFill>
                <a:srgbClr val="0000FF"/>
              </a:solidFill>
            </a:endParaRPr>
          </a:p>
        </p:txBody>
      </p:sp>
    </p:spTree>
    <p:extLst>
      <p:ext uri="{BB962C8B-B14F-4D97-AF65-F5344CB8AC3E}">
        <p14:creationId xmlns:p14="http://schemas.microsoft.com/office/powerpoint/2010/main" val="3644652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1295400" y="381000"/>
            <a:ext cx="7391400" cy="5613845"/>
          </a:xfrm>
          <a:prstGeom prst="rect">
            <a:avLst/>
          </a:prstGeom>
        </p:spPr>
        <p:txBody>
          <a:bodyPr wrap="square">
            <a:spAutoFit/>
          </a:bodyPr>
          <a:lstStyle/>
          <a:p>
            <a:pPr lvl="0" algn="ctr">
              <a:lnSpc>
                <a:spcPct val="115000"/>
              </a:lnSpc>
            </a:pPr>
            <a:r>
              <a:rPr lang="en-US" sz="3200" b="1" dirty="0">
                <a:solidFill>
                  <a:srgbClr val="FF0000"/>
                </a:solidFill>
                <a:latin typeface="Times New Roman"/>
                <a:ea typeface="Calibri"/>
                <a:cs typeface="Times New Roman"/>
              </a:rPr>
              <a:t>II. CHUẨN BỊ</a:t>
            </a:r>
            <a:r>
              <a:rPr lang="en-US" sz="3200" b="1" dirty="0" smtClean="0">
                <a:solidFill>
                  <a:srgbClr val="FF0000"/>
                </a:solidFill>
                <a:latin typeface="Times New Roman"/>
                <a:ea typeface="Calibri"/>
                <a:cs typeface="Times New Roman"/>
              </a:rPr>
              <a:t>:</a:t>
            </a:r>
          </a:p>
          <a:p>
            <a:pPr lvl="0">
              <a:lnSpc>
                <a:spcPct val="115000"/>
              </a:lnSpc>
            </a:pPr>
            <a:r>
              <a:rPr lang="en-US" sz="2800" b="1" dirty="0" smtClean="0">
                <a:solidFill>
                  <a:srgbClr val="CC00FF"/>
                </a:solidFill>
                <a:latin typeface="Times New Roman"/>
                <a:ea typeface="Calibri"/>
                <a:cs typeface="Times New Roman"/>
              </a:rPr>
              <a:t>1</a:t>
            </a:r>
            <a:r>
              <a:rPr lang="en-US" sz="2800" b="1" dirty="0">
                <a:solidFill>
                  <a:srgbClr val="CC00FF"/>
                </a:solidFill>
                <a:latin typeface="Times New Roman"/>
                <a:ea typeface="Calibri"/>
                <a:cs typeface="Times New Roman"/>
              </a:rPr>
              <a:t>. Đồ cùng của cô: </a:t>
            </a:r>
            <a:endParaRPr lang="en-US" sz="2800" dirty="0">
              <a:solidFill>
                <a:srgbClr val="CC00FF"/>
              </a:solidFill>
              <a:ea typeface="Calibri"/>
              <a:cs typeface="Times New Roman"/>
            </a:endParaRPr>
          </a:p>
          <a:p>
            <a:pPr lvl="0">
              <a:lnSpc>
                <a:spcPct val="115000"/>
              </a:lnSpc>
            </a:pPr>
            <a:r>
              <a:rPr lang="en-US" sz="2800" dirty="0">
                <a:solidFill>
                  <a:srgbClr val="CC00FF"/>
                </a:solidFill>
                <a:latin typeface="Times New Roman"/>
                <a:ea typeface="Calibri"/>
                <a:cs typeface="Times New Roman"/>
              </a:rPr>
              <a:t>- Tạp dề rối truyện “ Đôi bạn nhỏ”</a:t>
            </a:r>
            <a:endParaRPr lang="en-US" sz="2800" dirty="0">
              <a:solidFill>
                <a:srgbClr val="CC00FF"/>
              </a:solidFill>
              <a:ea typeface="Calibri"/>
              <a:cs typeface="Times New Roman"/>
            </a:endParaRPr>
          </a:p>
          <a:p>
            <a:pPr lvl="0">
              <a:lnSpc>
                <a:spcPct val="115000"/>
              </a:lnSpc>
            </a:pPr>
            <a:r>
              <a:rPr lang="en-US" sz="2800" dirty="0">
                <a:solidFill>
                  <a:srgbClr val="CC00FF"/>
                </a:solidFill>
                <a:latin typeface="Times New Roman"/>
                <a:ea typeface="Calibri"/>
                <a:cs typeface="Times New Roman"/>
              </a:rPr>
              <a:t>- Sa bàn truyện: “Đôi bạn nhỏ”</a:t>
            </a:r>
            <a:endParaRPr lang="en-US" sz="2800" dirty="0">
              <a:solidFill>
                <a:srgbClr val="CC00FF"/>
              </a:solidFill>
              <a:ea typeface="Calibri"/>
              <a:cs typeface="Times New Roman"/>
            </a:endParaRPr>
          </a:p>
          <a:p>
            <a:pPr lvl="0">
              <a:lnSpc>
                <a:spcPct val="115000"/>
              </a:lnSpc>
            </a:pPr>
            <a:r>
              <a:rPr lang="en-US" sz="2800" dirty="0">
                <a:solidFill>
                  <a:srgbClr val="CC00FF"/>
                </a:solidFill>
                <a:latin typeface="Times New Roman"/>
                <a:ea typeface="Calibri"/>
                <a:cs typeface="Times New Roman"/>
              </a:rPr>
              <a:t>- Video truyện: “Đôi bạn nhỏ”.</a:t>
            </a:r>
            <a:br>
              <a:rPr lang="en-US" sz="2800" dirty="0">
                <a:solidFill>
                  <a:srgbClr val="CC00FF"/>
                </a:solidFill>
                <a:latin typeface="Times New Roman"/>
                <a:ea typeface="Calibri"/>
                <a:cs typeface="Times New Roman"/>
              </a:rPr>
            </a:br>
            <a:r>
              <a:rPr lang="en-US" sz="2800" dirty="0">
                <a:solidFill>
                  <a:srgbClr val="CC00FF"/>
                </a:solidFill>
                <a:latin typeface="Times New Roman"/>
                <a:ea typeface="Calibri"/>
                <a:cs typeface="Times New Roman"/>
              </a:rPr>
              <a:t>- Hình ảnh </a:t>
            </a:r>
            <a:r>
              <a:rPr lang="en-US" sz="2800" dirty="0" smtClean="0">
                <a:solidFill>
                  <a:srgbClr val="CC00FF"/>
                </a:solidFill>
                <a:latin typeface="Times New Roman"/>
                <a:ea typeface="Calibri"/>
                <a:cs typeface="Times New Roman"/>
              </a:rPr>
              <a:t>powerpoint </a:t>
            </a:r>
            <a:r>
              <a:rPr lang="en-US" sz="2800" dirty="0">
                <a:solidFill>
                  <a:srgbClr val="CC00FF"/>
                </a:solidFill>
                <a:latin typeface="Times New Roman"/>
                <a:ea typeface="Calibri"/>
                <a:cs typeface="Times New Roman"/>
              </a:rPr>
              <a:t>truyện “Đôi bạn nhỏ”</a:t>
            </a:r>
            <a:br>
              <a:rPr lang="en-US" sz="2800" dirty="0">
                <a:solidFill>
                  <a:srgbClr val="CC00FF"/>
                </a:solidFill>
                <a:latin typeface="Times New Roman"/>
                <a:ea typeface="Calibri"/>
                <a:cs typeface="Times New Roman"/>
              </a:rPr>
            </a:br>
            <a:r>
              <a:rPr lang="en-US" sz="2800" dirty="0">
                <a:solidFill>
                  <a:srgbClr val="CC00FF"/>
                </a:solidFill>
                <a:latin typeface="Times New Roman"/>
                <a:ea typeface="Calibri"/>
                <a:cs typeface="Times New Roman"/>
              </a:rPr>
              <a:t>- Nhạc bài hát “Đàn gà con, đàn vịt con, nhạc không lời</a:t>
            </a:r>
            <a:r>
              <a:rPr lang="en-US" sz="2800" dirty="0" smtClean="0">
                <a:solidFill>
                  <a:srgbClr val="CC00FF"/>
                </a:solidFill>
                <a:latin typeface="Times New Roman"/>
                <a:ea typeface="Calibri"/>
                <a:cs typeface="Times New Roman"/>
              </a:rPr>
              <a:t>”</a:t>
            </a:r>
            <a:endParaRPr lang="en-US" sz="2800" dirty="0">
              <a:solidFill>
                <a:srgbClr val="CC00FF"/>
              </a:solidFill>
              <a:ea typeface="Calibri"/>
              <a:cs typeface="Times New Roman"/>
            </a:endParaRPr>
          </a:p>
          <a:p>
            <a:pPr lvl="0">
              <a:lnSpc>
                <a:spcPct val="115000"/>
              </a:lnSpc>
            </a:pPr>
            <a:r>
              <a:rPr lang="en-US" sz="2800" b="1" dirty="0">
                <a:solidFill>
                  <a:srgbClr val="CC00FF"/>
                </a:solidFill>
                <a:latin typeface="Times New Roman"/>
                <a:ea typeface="Calibri"/>
                <a:cs typeface="Times New Roman"/>
              </a:rPr>
              <a:t>2. Đồ dùng của trẻ:</a:t>
            </a:r>
            <a:endParaRPr lang="en-US" sz="2800" dirty="0">
              <a:solidFill>
                <a:srgbClr val="CC00FF"/>
              </a:solidFill>
              <a:ea typeface="Calibri"/>
              <a:cs typeface="Times New Roman"/>
            </a:endParaRPr>
          </a:p>
          <a:p>
            <a:pPr lvl="0">
              <a:lnSpc>
                <a:spcPct val="115000"/>
              </a:lnSpc>
            </a:pPr>
            <a:r>
              <a:rPr lang="en-US" sz="2800" dirty="0">
                <a:solidFill>
                  <a:srgbClr val="CC00FF"/>
                </a:solidFill>
                <a:latin typeface="Times New Roman"/>
                <a:ea typeface="Calibri"/>
                <a:cs typeface="Times New Roman"/>
              </a:rPr>
              <a:t>- Mũ gà, mũ vịt.</a:t>
            </a:r>
            <a:endParaRPr lang="en-US" sz="2800" dirty="0">
              <a:solidFill>
                <a:srgbClr val="CC00FF"/>
              </a:solidFill>
              <a:ea typeface="Calibri"/>
              <a:cs typeface="Times New Roman"/>
            </a:endParaRPr>
          </a:p>
          <a:p>
            <a:pPr lvl="0">
              <a:lnSpc>
                <a:spcPct val="115000"/>
              </a:lnSpc>
            </a:pPr>
            <a:r>
              <a:rPr lang="en-US" sz="2800" dirty="0">
                <a:solidFill>
                  <a:srgbClr val="CC00FF"/>
                </a:solidFill>
                <a:latin typeface="Times New Roman"/>
                <a:ea typeface="Calibri"/>
                <a:cs typeface="Times New Roman"/>
              </a:rPr>
              <a:t>- Trang phục gọn gàng, tâm thế thoải mái.</a:t>
            </a:r>
            <a:endParaRPr lang="en-US" sz="2800" dirty="0">
              <a:solidFill>
                <a:srgbClr val="CC00FF"/>
              </a:solidFill>
              <a:ea typeface="Calibri"/>
              <a:cs typeface="Times New Roman"/>
            </a:endParaRPr>
          </a:p>
        </p:txBody>
      </p:sp>
    </p:spTree>
    <p:extLst>
      <p:ext uri="{BB962C8B-B14F-4D97-AF65-F5344CB8AC3E}">
        <p14:creationId xmlns:p14="http://schemas.microsoft.com/office/powerpoint/2010/main" val="12644740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1400" y="1828800"/>
            <a:ext cx="184731" cy="369332"/>
          </a:xfrm>
          <a:prstGeom prst="rect">
            <a:avLst/>
          </a:prstGeom>
          <a:noFill/>
        </p:spPr>
        <p:txBody>
          <a:bodyPr wrap="none" rtlCol="0">
            <a:spAutoFit/>
          </a:bodyPr>
          <a:lstStyle/>
          <a:p>
            <a:endParaRPr lang="en-US" dirty="0">
              <a:solidFill>
                <a:prstClr val="black"/>
              </a:solidFill>
            </a:endParaRPr>
          </a:p>
        </p:txBody>
      </p:sp>
      <p:pic>
        <p:nvPicPr>
          <p:cNvPr id="6" name="Picture 4" descr="Kết quả hình ảnh cho hinh nen power point d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00200" y="2743200"/>
            <a:ext cx="6288902" cy="1200329"/>
          </a:xfrm>
          <a:prstGeom prst="rect">
            <a:avLst/>
          </a:prstGeom>
          <a:noFill/>
        </p:spPr>
        <p:txBody>
          <a:bodyPr wrap="none" rtlCol="0">
            <a:spAutoFit/>
          </a:bodyPr>
          <a:lstStyle/>
          <a:p>
            <a:pPr algn="ctr"/>
            <a:r>
              <a:rPr lang="en-US" sz="3600" b="1" dirty="0" err="1" smtClean="0">
                <a:solidFill>
                  <a:srgbClr val="0000FF"/>
                </a:solidFill>
                <a:latin typeface="Times New Roman" pitchFamily="18" charset="0"/>
                <a:cs typeface="Times New Roman" pitchFamily="18" charset="0"/>
              </a:rPr>
              <a:t>Cô</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và</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trẻ</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hát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vận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động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bài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hát</a:t>
            </a:r>
            <a:endParaRPr lang="en-US" sz="3600" b="1" dirty="0" smtClean="0">
              <a:solidFill>
                <a:srgbClr val="0000FF"/>
              </a:solidFill>
              <a:latin typeface="Times New Roman" pitchFamily="18" charset="0"/>
              <a:cs typeface="Times New Roman" pitchFamily="18" charset="0"/>
            </a:endParaRPr>
          </a:p>
          <a:p>
            <a:pPr algn="ctr"/>
            <a:r>
              <a:rPr lang="en-US" sz="3600" b="1" dirty="0" smtClean="0">
                <a:solidFill>
                  <a:srgbClr val="0000FF"/>
                </a:solidFill>
                <a:latin typeface="Times New Roman" pitchFamily="18" charset="0"/>
                <a:cs typeface="Times New Roman" pitchFamily="18" charset="0"/>
              </a:rPr>
              <a:t>“</a:t>
            </a:r>
            <a:r>
              <a:rPr lang="en-US" sz="3600" b="1" dirty="0" err="1" smtClean="0">
                <a:solidFill>
                  <a:srgbClr val="0000FF"/>
                </a:solidFill>
                <a:latin typeface="Times New Roman" pitchFamily="18" charset="0"/>
                <a:cs typeface="Times New Roman" pitchFamily="18" charset="0"/>
              </a:rPr>
              <a:t>Đàn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gà</a:t>
            </a:r>
            <a:r>
              <a:rPr lang="en-US" sz="3600" b="1" dirty="0" smtClean="0">
                <a:solidFill>
                  <a:srgbClr val="0000FF"/>
                </a:solidFill>
                <a:latin typeface="Times New Roman" pitchFamily="18" charset="0"/>
                <a:cs typeface="Times New Roman" pitchFamily="18" charset="0"/>
              </a:rPr>
              <a:t> con”</a:t>
            </a:r>
            <a:endParaRPr lang="en-US" sz="3600" b="1" dirty="0">
              <a:solidFill>
                <a:srgbClr val="0000FF"/>
              </a:solidFill>
              <a:latin typeface="Times New Roman" pitchFamily="18" charset="0"/>
              <a:cs typeface="Times New Roman" pitchFamily="18" charset="0"/>
            </a:endParaRPr>
          </a:p>
        </p:txBody>
      </p:sp>
      <p:sp>
        <p:nvSpPr>
          <p:cNvPr id="12" name="TextBox 11"/>
          <p:cNvSpPr txBox="1"/>
          <p:nvPr/>
        </p:nvSpPr>
        <p:spPr>
          <a:xfrm>
            <a:off x="3048000" y="1905000"/>
            <a:ext cx="3373039" cy="646331"/>
          </a:xfrm>
          <a:prstGeom prst="rect">
            <a:avLst/>
          </a:prstGeom>
          <a:noFill/>
        </p:spPr>
        <p:txBody>
          <a:bodyPr wrap="none" rtlCol="0">
            <a:spAutoFit/>
          </a:bodyPr>
          <a:lstStyle/>
          <a:p>
            <a:r>
              <a:rPr lang="en-US" sz="3600" b="1" dirty="0" err="1" smtClean="0">
                <a:solidFill>
                  <a:srgbClr val="FF0000"/>
                </a:solidFill>
                <a:latin typeface="Times New Roman" pitchFamily="18" charset="0"/>
                <a:cs typeface="Times New Roman" pitchFamily="18" charset="0"/>
              </a:rPr>
              <a:t>Ổn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định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tổ</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chức</a:t>
            </a:r>
            <a:endParaRPr lang="en-US" sz="3600" b="1" dirty="0">
              <a:solidFill>
                <a:srgbClr val="FF0000"/>
              </a:solidFill>
              <a:latin typeface="Times New Roman" pitchFamily="18" charset="0"/>
              <a:cs typeface="Times New Roman" pitchFamily="18" charset="0"/>
            </a:endParaRPr>
          </a:p>
        </p:txBody>
      </p:sp>
      <p:pic>
        <p:nvPicPr>
          <p:cNvPr id="7" name="dan ga con lo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267201" y="4267200"/>
            <a:ext cx="609600" cy="609600"/>
          </a:xfrm>
          <a:prstGeom prst="rect">
            <a:avLst/>
          </a:prstGeom>
        </p:spPr>
      </p:pic>
    </p:spTree>
    <p:extLst>
      <p:ext uri="{BB962C8B-B14F-4D97-AF65-F5344CB8AC3E}">
        <p14:creationId xmlns:p14="http://schemas.microsoft.com/office/powerpoint/2010/main" val="163033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ranh ga va vit\g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Rainy-Day-Sungha-J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16826"/>
            <a:ext cx="609600" cy="609600"/>
          </a:xfrm>
          <a:prstGeom prst="rect">
            <a:avLst/>
          </a:prstGeom>
        </p:spPr>
      </p:pic>
    </p:spTree>
    <p:extLst>
      <p:ext uri="{BB962C8B-B14F-4D97-AF65-F5344CB8AC3E}">
        <p14:creationId xmlns:p14="http://schemas.microsoft.com/office/powerpoint/2010/main" val="279305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amtasiaHo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spTree>
    <p:extLst>
      <p:ext uri="{BB962C8B-B14F-4D97-AF65-F5344CB8AC3E}">
        <p14:creationId xmlns:p14="http://schemas.microsoft.com/office/powerpoint/2010/main" val="24396206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hinh-nen-dep.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400" y="434324"/>
            <a:ext cx="6921767" cy="646331"/>
          </a:xfrm>
          <a:prstGeom prst="rect">
            <a:avLst/>
          </a:prstGeom>
          <a:noFill/>
        </p:spPr>
        <p:txBody>
          <a:bodyPr wrap="none" rtlCol="0">
            <a:spAutoFit/>
          </a:bodyPr>
          <a:lstStyle/>
          <a:p>
            <a:r>
              <a:rPr lang="en-US" sz="3600" b="1" dirty="0" smtClean="0">
                <a:solidFill>
                  <a:srgbClr val="FF0000"/>
                </a:solidFill>
                <a:latin typeface="Times New Roman" pitchFamily="18" charset="0"/>
                <a:cs typeface="Times New Roman" pitchFamily="18" charset="0"/>
              </a:rPr>
              <a:t>TÌM HIỂU NỘI DUNG TRUYỆN</a:t>
            </a:r>
            <a:endParaRPr lang="en-US" sz="3600" b="1" dirty="0">
              <a:solidFill>
                <a:srgbClr val="FF0000"/>
              </a:solidFill>
              <a:latin typeface="Times New Roman" pitchFamily="18" charset="0"/>
              <a:cs typeface="Times New Roman" pitchFamily="18" charset="0"/>
            </a:endParaRPr>
          </a:p>
        </p:txBody>
      </p:sp>
      <p:sp>
        <p:nvSpPr>
          <p:cNvPr id="3" name="TextBox 2"/>
          <p:cNvSpPr txBox="1"/>
          <p:nvPr/>
        </p:nvSpPr>
        <p:spPr>
          <a:xfrm>
            <a:off x="1569162" y="1371600"/>
            <a:ext cx="5932843" cy="646331"/>
          </a:xfrm>
          <a:prstGeom prst="rect">
            <a:avLst/>
          </a:prstGeom>
          <a:noFill/>
        </p:spPr>
        <p:txBody>
          <a:bodyPr wrap="none" rtlCol="0">
            <a:spAutoFit/>
          </a:bodyPr>
          <a:lstStyle/>
          <a:p>
            <a:r>
              <a:rPr lang="en-US" sz="3600" dirty="0" smtClean="0">
                <a:solidFill>
                  <a:srgbClr val="FFFF00"/>
                </a:solidFill>
                <a:latin typeface="Times New Roman" pitchFamily="18" charset="0"/>
                <a:cs typeface="Times New Roman" pitchFamily="18" charset="0"/>
              </a:rPr>
              <a:t>Trong có những nhân vật nào ?</a:t>
            </a:r>
            <a:endParaRPr lang="en-US" sz="3600" dirty="0">
              <a:solidFill>
                <a:srgbClr val="FFFF00"/>
              </a:solidFill>
              <a:latin typeface="Times New Roman" pitchFamily="18" charset="0"/>
              <a:cs typeface="Times New Roman" pitchFamily="18" charset="0"/>
            </a:endParaRPr>
          </a:p>
        </p:txBody>
      </p:sp>
      <p:pic>
        <p:nvPicPr>
          <p:cNvPr id="1027" name="Picture 3" descr="C:\Users\Administrator\Desktop\gà.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774" y="4343400"/>
            <a:ext cx="2390775" cy="2333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strator\Desktop\vị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209800"/>
            <a:ext cx="2598026" cy="216477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strator\Desktop\cáo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657600"/>
            <a:ext cx="3033713" cy="240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8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fade">
                                      <p:cBhvr>
                                        <p:cTn id="17" dur="1000"/>
                                        <p:tgtEl>
                                          <p:spTgt spid="1029"/>
                                        </p:tgtEl>
                                      </p:cBhvr>
                                    </p:animEffect>
                                    <p:anim calcmode="lin" valueType="num">
                                      <p:cBhvr>
                                        <p:cTn id="18" dur="1000" fill="hold"/>
                                        <p:tgtEl>
                                          <p:spTgt spid="1029"/>
                                        </p:tgtEl>
                                        <p:attrNameLst>
                                          <p:attrName>ppt_x</p:attrName>
                                        </p:attrNameLst>
                                      </p:cBhvr>
                                      <p:tavLst>
                                        <p:tav tm="0">
                                          <p:val>
                                            <p:strVal val="#ppt_x"/>
                                          </p:val>
                                        </p:tav>
                                        <p:tav tm="100000">
                                          <p:val>
                                            <p:strVal val="#ppt_x"/>
                                          </p:val>
                                        </p:tav>
                                      </p:tavLst>
                                    </p:anim>
                                    <p:anim calcmode="lin" valueType="num">
                                      <p:cBhvr>
                                        <p:cTn id="1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doi ban nho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140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doi ban nho 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843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TotalTime>
  <Words>167</Words>
  <Application>Microsoft Office PowerPoint</Application>
  <PresentationFormat>On-screen Show (4:3)</PresentationFormat>
  <Paragraphs>30</Paragraphs>
  <Slides>13</Slides>
  <Notes>2</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huy_ctn</dc:creator>
  <cp:lastModifiedBy>Windows User</cp:lastModifiedBy>
  <cp:revision>37</cp:revision>
  <dcterms:created xsi:type="dcterms:W3CDTF">2017-11-13T08:19:08Z</dcterms:created>
  <dcterms:modified xsi:type="dcterms:W3CDTF">2019-05-17T05:41:33Z</dcterms:modified>
</cp:coreProperties>
</file>