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4" r:id="rId7"/>
    <p:sldId id="265" r:id="rId8"/>
    <p:sldId id="268" r:id="rId9"/>
    <p:sldId id="269"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9" autoAdjust="0"/>
    <p:restoredTop sz="94660"/>
  </p:normalViewPr>
  <p:slideViewPr>
    <p:cSldViewPr>
      <p:cViewPr varScale="1">
        <p:scale>
          <a:sx n="42" d="100"/>
          <a:sy n="42" d="100"/>
        </p:scale>
        <p:origin x="1344"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6.png"/><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6.png"/><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6.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6.png"/><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9986" y="3176696"/>
            <a:ext cx="7696200" cy="2673782"/>
          </a:xfrm>
        </p:spPr>
        <p:txBody>
          <a:bodyPr>
            <a:normAutofit fontScale="55000" lnSpcReduction="20000"/>
          </a:bodyPr>
          <a:lstStyle/>
          <a:p>
            <a:r>
              <a:rPr lang="en-US" sz="4400" b="1" dirty="0" smtClean="0">
                <a:solidFill>
                  <a:srgbClr val="0000FF"/>
                </a:solidFill>
                <a:latin typeface="Times New Roman" pitchFamily="18" charset="0"/>
                <a:cs typeface="Times New Roman" pitchFamily="18" charset="0"/>
              </a:rPr>
              <a:t>PHÁT TRIỂN VẬN ĐỘNG</a:t>
            </a:r>
            <a:endParaRPr lang="en-US" sz="4400" b="1" dirty="0">
              <a:solidFill>
                <a:srgbClr val="0000FF"/>
              </a:solidFill>
              <a:latin typeface="Times New Roman" pitchFamily="18" charset="0"/>
              <a:cs typeface="Times New Roman" pitchFamily="18" charset="0"/>
            </a:endParaRPr>
          </a:p>
          <a:p>
            <a:r>
              <a:rPr lang="vi-VN" sz="4400" b="1" dirty="0">
                <a:solidFill>
                  <a:srgbClr val="0000FF"/>
                </a:solidFill>
                <a:latin typeface="Times New Roman" pitchFamily="18" charset="0"/>
                <a:cs typeface="Times New Roman" pitchFamily="18" charset="0"/>
              </a:rPr>
              <a:t>ĐỀ TÀI: </a:t>
            </a:r>
            <a:r>
              <a:rPr lang="en-US" sz="4400" b="1" dirty="0" smtClean="0">
                <a:solidFill>
                  <a:srgbClr val="0000FF"/>
                </a:solidFill>
                <a:latin typeface="Times New Roman" pitchFamily="18" charset="0"/>
                <a:cs typeface="Times New Roman" pitchFamily="18" charset="0"/>
              </a:rPr>
              <a:t>BTPTC: </a:t>
            </a:r>
            <a:r>
              <a:rPr lang="en-US" sz="4400" b="1" dirty="0" err="1" smtClean="0">
                <a:solidFill>
                  <a:srgbClr val="0000FF"/>
                </a:solidFill>
                <a:latin typeface="Times New Roman" pitchFamily="18" charset="0"/>
                <a:cs typeface="Times New Roman" pitchFamily="18" charset="0"/>
              </a:rPr>
              <a:t>Tập</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với</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nơ</a:t>
            </a:r>
            <a:endParaRPr lang="en-US" sz="4400" b="1" dirty="0" smtClean="0">
              <a:solidFill>
                <a:srgbClr val="0000FF"/>
              </a:solidFill>
              <a:latin typeface="Times New Roman" pitchFamily="18" charset="0"/>
              <a:cs typeface="Times New Roman" pitchFamily="18" charset="0"/>
            </a:endParaRPr>
          </a:p>
          <a:p>
            <a:r>
              <a:rPr lang="en-US" sz="4400" b="1" dirty="0" smtClean="0">
                <a:solidFill>
                  <a:srgbClr val="0000FF"/>
                </a:solidFill>
                <a:latin typeface="Times New Roman" pitchFamily="18" charset="0"/>
                <a:cs typeface="Times New Roman" pitchFamily="18" charset="0"/>
              </a:rPr>
              <a:t>                 VĐCB: </a:t>
            </a:r>
            <a:r>
              <a:rPr lang="en-US" sz="4400" b="1" dirty="0" err="1" smtClean="0">
                <a:solidFill>
                  <a:srgbClr val="0000FF"/>
                </a:solidFill>
                <a:latin typeface="Times New Roman" pitchFamily="18" charset="0"/>
                <a:cs typeface="Times New Roman" pitchFamily="18" charset="0"/>
              </a:rPr>
              <a:t>Bò</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trong</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đường</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hẹp</a:t>
            </a:r>
            <a:endParaRPr lang="en-US" sz="4400" b="1" dirty="0" smtClean="0">
              <a:solidFill>
                <a:srgbClr val="0000FF"/>
              </a:solidFill>
              <a:latin typeface="Times New Roman" pitchFamily="18" charset="0"/>
              <a:cs typeface="Times New Roman" pitchFamily="18" charset="0"/>
            </a:endParaRPr>
          </a:p>
          <a:p>
            <a:r>
              <a:rPr lang="en-US" sz="4400" b="1" dirty="0" smtClean="0">
                <a:solidFill>
                  <a:srgbClr val="0000FF"/>
                </a:solidFill>
                <a:latin typeface="Times New Roman" pitchFamily="18" charset="0"/>
                <a:cs typeface="Times New Roman" pitchFamily="18" charset="0"/>
              </a:rPr>
              <a:t>TCVĐ: </a:t>
            </a:r>
            <a:r>
              <a:rPr lang="en-US" sz="4400" b="1" dirty="0" err="1" smtClean="0">
                <a:solidFill>
                  <a:srgbClr val="0000FF"/>
                </a:solidFill>
                <a:latin typeface="Times New Roman" pitchFamily="18" charset="0"/>
                <a:cs typeface="Times New Roman" pitchFamily="18" charset="0"/>
              </a:rPr>
              <a:t>Gà</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trong</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vườn</a:t>
            </a:r>
            <a:r>
              <a:rPr lang="en-US" sz="4400" b="1" dirty="0" smtClean="0">
                <a:solidFill>
                  <a:srgbClr val="0000FF"/>
                </a:solidFill>
                <a:latin typeface="Times New Roman" pitchFamily="18" charset="0"/>
                <a:cs typeface="Times New Roman" pitchFamily="18" charset="0"/>
              </a:rPr>
              <a:t> </a:t>
            </a:r>
            <a:r>
              <a:rPr lang="en-US" sz="4400" b="1" dirty="0" err="1" smtClean="0">
                <a:solidFill>
                  <a:srgbClr val="0000FF"/>
                </a:solidFill>
                <a:latin typeface="Times New Roman" pitchFamily="18" charset="0"/>
                <a:cs typeface="Times New Roman" pitchFamily="18" charset="0"/>
              </a:rPr>
              <a:t>rau</a:t>
            </a:r>
            <a:r>
              <a:rPr lang="en-US" sz="4400" b="1" dirty="0" smtClean="0">
                <a:solidFill>
                  <a:srgbClr val="0000FF"/>
                </a:solidFill>
                <a:latin typeface="Times New Roman" pitchFamily="18" charset="0"/>
                <a:cs typeface="Times New Roman" pitchFamily="18" charset="0"/>
              </a:rPr>
              <a:t>.</a:t>
            </a:r>
            <a:endParaRPr lang="en-US" sz="4400" b="1" dirty="0">
              <a:solidFill>
                <a:srgbClr val="0000FF"/>
              </a:solidFill>
              <a:latin typeface="Times New Roman" pitchFamily="18" charset="0"/>
              <a:cs typeface="Times New Roman" pitchFamily="18" charset="0"/>
            </a:endParaRPr>
          </a:p>
          <a:p>
            <a:r>
              <a:rPr lang="vi-VN" sz="4400" dirty="0" smtClean="0">
                <a:solidFill>
                  <a:srgbClr val="0000FF"/>
                </a:solidFill>
                <a:latin typeface="Times New Roman" pitchFamily="18" charset="0"/>
                <a:cs typeface="Times New Roman" pitchFamily="18" charset="0"/>
              </a:rPr>
              <a:t>LỨA </a:t>
            </a:r>
            <a:r>
              <a:rPr lang="vi-VN" sz="4400" dirty="0">
                <a:solidFill>
                  <a:srgbClr val="0000FF"/>
                </a:solidFill>
                <a:latin typeface="Times New Roman" pitchFamily="18" charset="0"/>
                <a:cs typeface="Times New Roman" pitchFamily="18" charset="0"/>
              </a:rPr>
              <a:t>TUỔI: 24 – 36 THÁNG </a:t>
            </a:r>
          </a:p>
          <a:p>
            <a:r>
              <a:rPr lang="en-US" sz="4400" dirty="0" smtClean="0">
                <a:solidFill>
                  <a:srgbClr val="0000FF"/>
                </a:solidFill>
                <a:latin typeface="Times New Roman" pitchFamily="18" charset="0"/>
                <a:cs typeface="Times New Roman" pitchFamily="18" charset="0"/>
              </a:rPr>
              <a:t>             </a:t>
            </a:r>
            <a:r>
              <a:rPr lang="vi-VN" sz="4400" dirty="0" smtClean="0">
                <a:solidFill>
                  <a:srgbClr val="0000FF"/>
                </a:solidFill>
                <a:latin typeface="Times New Roman" pitchFamily="18" charset="0"/>
                <a:cs typeface="Times New Roman" pitchFamily="18" charset="0"/>
              </a:rPr>
              <a:t>NGƯỜI </a:t>
            </a:r>
            <a:r>
              <a:rPr lang="vi-VN" sz="4400" dirty="0">
                <a:solidFill>
                  <a:srgbClr val="0000FF"/>
                </a:solidFill>
                <a:latin typeface="Times New Roman" pitchFamily="18" charset="0"/>
                <a:cs typeface="Times New Roman" pitchFamily="18" charset="0"/>
              </a:rPr>
              <a:t>THỰC HIỆN : </a:t>
            </a:r>
            <a:r>
              <a:rPr lang="en-US" sz="4400" dirty="0" err="1" smtClean="0">
                <a:solidFill>
                  <a:srgbClr val="0000FF"/>
                </a:solidFill>
                <a:latin typeface="Times New Roman" pitchFamily="18" charset="0"/>
                <a:cs typeface="Times New Roman" pitchFamily="18" charset="0"/>
              </a:rPr>
              <a:t>Nguyễn</a:t>
            </a:r>
            <a:r>
              <a:rPr lang="en-US" sz="4400" dirty="0" smtClean="0">
                <a:solidFill>
                  <a:srgbClr val="0000FF"/>
                </a:solidFill>
                <a:latin typeface="Times New Roman" pitchFamily="18" charset="0"/>
                <a:cs typeface="Times New Roman" pitchFamily="18" charset="0"/>
              </a:rPr>
              <a:t> </a:t>
            </a:r>
            <a:r>
              <a:rPr lang="en-US" sz="4400" dirty="0" err="1" smtClean="0">
                <a:solidFill>
                  <a:srgbClr val="0000FF"/>
                </a:solidFill>
                <a:latin typeface="Times New Roman" pitchFamily="18" charset="0"/>
                <a:cs typeface="Times New Roman" pitchFamily="18" charset="0"/>
              </a:rPr>
              <a:t>Thị</a:t>
            </a:r>
            <a:r>
              <a:rPr lang="en-US" sz="4400" dirty="0" smtClean="0">
                <a:solidFill>
                  <a:srgbClr val="0000FF"/>
                </a:solidFill>
                <a:latin typeface="Times New Roman" pitchFamily="18" charset="0"/>
                <a:cs typeface="Times New Roman" pitchFamily="18" charset="0"/>
              </a:rPr>
              <a:t> </a:t>
            </a:r>
            <a:r>
              <a:rPr lang="en-US" sz="4400" dirty="0" err="1" smtClean="0">
                <a:solidFill>
                  <a:srgbClr val="0000FF"/>
                </a:solidFill>
                <a:latin typeface="Times New Roman" pitchFamily="18" charset="0"/>
                <a:cs typeface="Times New Roman" pitchFamily="18" charset="0"/>
              </a:rPr>
              <a:t>Hồng</a:t>
            </a:r>
            <a:r>
              <a:rPr lang="en-US" sz="4400" dirty="0" smtClean="0">
                <a:solidFill>
                  <a:srgbClr val="0000FF"/>
                </a:solidFill>
                <a:latin typeface="Times New Roman" pitchFamily="18" charset="0"/>
                <a:cs typeface="Times New Roman" pitchFamily="18" charset="0"/>
              </a:rPr>
              <a:t> </a:t>
            </a:r>
            <a:r>
              <a:rPr lang="en-US" sz="4400" dirty="0" err="1" smtClean="0">
                <a:solidFill>
                  <a:srgbClr val="0000FF"/>
                </a:solidFill>
                <a:latin typeface="Times New Roman" pitchFamily="18" charset="0"/>
                <a:cs typeface="Times New Roman" pitchFamily="18" charset="0"/>
              </a:rPr>
              <a:t>Hoa</a:t>
            </a:r>
            <a:endParaRPr lang="vi-VN" sz="4400" dirty="0">
              <a:solidFill>
                <a:srgbClr val="0000FF"/>
              </a:solidFill>
              <a:latin typeface="Times New Roman" pitchFamily="18" charset="0"/>
              <a:cs typeface="Times New Roman" pitchFamily="18" charset="0"/>
            </a:endParaRPr>
          </a:p>
          <a:p>
            <a:r>
              <a:rPr lang="vi-VN" sz="4400" dirty="0">
                <a:solidFill>
                  <a:srgbClr val="0000FF"/>
                </a:solidFill>
                <a:latin typeface="Times New Roman" pitchFamily="18" charset="0"/>
                <a:cs typeface="Times New Roman" pitchFamily="18" charset="0"/>
              </a:rPr>
              <a:t>THỜI GIAN: 12-15 PHÚT</a:t>
            </a:r>
          </a:p>
          <a:p>
            <a:endParaRPr lang="vi-VN" sz="2400" dirty="0"/>
          </a:p>
          <a:p>
            <a:endParaRPr lang="en-US" sz="2400" dirty="0"/>
          </a:p>
          <a:p>
            <a:endParaRPr lang="en-US" dirty="0" smtClean="0"/>
          </a:p>
        </p:txBody>
      </p:sp>
      <p:sp>
        <p:nvSpPr>
          <p:cNvPr id="4" name="Title 1"/>
          <p:cNvSpPr txBox="1">
            <a:spLocks/>
          </p:cNvSpPr>
          <p:nvPr/>
        </p:nvSpPr>
        <p:spPr>
          <a:xfrm>
            <a:off x="762000" y="228600"/>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5" name="Subtitle 2"/>
          <p:cNvSpPr txBox="1">
            <a:spLocks/>
          </p:cNvSpPr>
          <p:nvPr/>
        </p:nvSpPr>
        <p:spPr>
          <a:xfrm>
            <a:off x="986617" y="5872451"/>
            <a:ext cx="6553200" cy="750887"/>
          </a:xfrm>
          <a:prstGeom prst="rect">
            <a:avLst/>
          </a:prstGeom>
        </p:spPr>
        <p:txBody>
          <a:bodyPr vert="horz" lIns="91440" tIns="45720" rIns="91440" bIns="45720" rtlCol="0">
            <a:normAutofit fontScale="700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1600" dirty="0" smtClean="0"/>
          </a:p>
          <a:p>
            <a:endParaRPr lang="vi-VN" sz="1600" dirty="0" smtClean="0"/>
          </a:p>
          <a:p>
            <a:r>
              <a:rPr lang="vi-VN" sz="3100" b="1" dirty="0" smtClean="0">
                <a:solidFill>
                  <a:schemeClr val="tx1"/>
                </a:solidFill>
                <a:latin typeface="+mj-lt"/>
              </a:rPr>
              <a:t>NĂM HỌC : </a:t>
            </a:r>
            <a:r>
              <a:rPr lang="vi-VN" sz="3100" b="1" dirty="0" smtClean="0">
                <a:solidFill>
                  <a:schemeClr val="tx1"/>
                </a:solidFill>
                <a:latin typeface="+mj-lt"/>
              </a:rPr>
              <a:t>20</a:t>
            </a:r>
            <a:r>
              <a:rPr lang="en-US" sz="3100" b="1" dirty="0" smtClean="0">
                <a:solidFill>
                  <a:schemeClr val="tx1"/>
                </a:solidFill>
                <a:latin typeface="+mj-lt"/>
              </a:rPr>
              <a:t>21</a:t>
            </a:r>
            <a:r>
              <a:rPr lang="vi-VN" sz="3100" b="1" dirty="0" smtClean="0">
                <a:solidFill>
                  <a:schemeClr val="tx1"/>
                </a:solidFill>
                <a:latin typeface="+mj-lt"/>
              </a:rPr>
              <a:t>- </a:t>
            </a:r>
            <a:r>
              <a:rPr lang="vi-VN" sz="3100" b="1" dirty="0" smtClean="0">
                <a:solidFill>
                  <a:schemeClr val="tx1"/>
                </a:solidFill>
                <a:latin typeface="+mj-lt"/>
              </a:rPr>
              <a:t>20</a:t>
            </a:r>
            <a:r>
              <a:rPr lang="en-US" sz="3100" b="1" dirty="0" smtClean="0">
                <a:solidFill>
                  <a:schemeClr val="tx1"/>
                </a:solidFill>
                <a:latin typeface="+mj-lt"/>
              </a:rPr>
              <a:t>22</a:t>
            </a:r>
            <a:endParaRPr lang="en-US" sz="3100" b="1" dirty="0">
              <a:solidFill>
                <a:schemeClr val="tx1"/>
              </a:solidFill>
              <a:latin typeface="+mj-lt"/>
            </a:endParaRPr>
          </a:p>
        </p:txBody>
      </p:sp>
      <p:sp>
        <p:nvSpPr>
          <p:cNvPr id="6" name="Title 1"/>
          <p:cNvSpPr txBox="1">
            <a:spLocks/>
          </p:cNvSpPr>
          <p:nvPr/>
        </p:nvSpPr>
        <p:spPr>
          <a:xfrm>
            <a:off x="250768" y="0"/>
            <a:ext cx="7772400" cy="25908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Subtitle 2"/>
          <p:cNvSpPr txBox="1">
            <a:spLocks/>
          </p:cNvSpPr>
          <p:nvPr/>
        </p:nvSpPr>
        <p:spPr>
          <a:xfrm>
            <a:off x="727364" y="215467"/>
            <a:ext cx="7330440" cy="256381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2000" dirty="0" smtClean="0">
              <a:solidFill>
                <a:srgbClr val="FF0000"/>
              </a:solidFill>
              <a:latin typeface="+mj-lt"/>
            </a:endParaRPr>
          </a:p>
          <a:p>
            <a:endParaRPr lang="vi-VN" sz="1600" dirty="0" smtClean="0">
              <a:latin typeface="+mj-lt"/>
            </a:endParaRPr>
          </a:p>
          <a:p>
            <a:endParaRPr lang="en-US" sz="1600" dirty="0"/>
          </a:p>
        </p:txBody>
      </p:sp>
      <p:pic>
        <p:nvPicPr>
          <p:cNvPr id="14" name="Picture 4"/>
          <p:cNvPicPr>
            <a:picLocks noChangeAspect="1" noChangeArrowheads="1"/>
          </p:cNvPicPr>
          <p:nvPr/>
        </p:nvPicPr>
        <p:blipFill>
          <a:blip r:embed="rId3">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3657600" y="1318348"/>
            <a:ext cx="1524000" cy="1469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609600" y="228601"/>
            <a:ext cx="8229600" cy="954107"/>
          </a:xfrm>
          <a:prstGeom prst="rect">
            <a:avLst/>
          </a:prstGeom>
        </p:spPr>
        <p:txBody>
          <a:bodyPr wrap="square">
            <a:spAutoFit/>
          </a:bodyPr>
          <a:lstStyle/>
          <a:p>
            <a:pPr algn="ctr"/>
            <a:r>
              <a:rPr lang="vi-VN" sz="2400" b="1" dirty="0">
                <a:solidFill>
                  <a:srgbClr val="3333FF"/>
                </a:solidFill>
                <a:latin typeface="+mj-lt"/>
              </a:rPr>
              <a:t>PHÒNG GIÁO DỤC VÀ ĐÀO TẠO QUẬN LONG </a:t>
            </a:r>
            <a:r>
              <a:rPr lang="vi-VN" sz="2400" b="1" dirty="0" smtClean="0">
                <a:solidFill>
                  <a:srgbClr val="3333FF"/>
                </a:solidFill>
                <a:latin typeface="+mj-lt"/>
              </a:rPr>
              <a:t>BIÊN</a:t>
            </a:r>
            <a:endParaRPr lang="en-US" sz="2400" b="1" dirty="0" smtClean="0">
              <a:solidFill>
                <a:srgbClr val="3333FF"/>
              </a:solidFill>
              <a:latin typeface="+mj-lt"/>
            </a:endParaRPr>
          </a:p>
          <a:p>
            <a:pPr algn="ctr"/>
            <a:r>
              <a:rPr lang="vi-VN" sz="3200" b="1" dirty="0" smtClean="0">
                <a:solidFill>
                  <a:srgbClr val="3333FF"/>
                </a:solidFill>
                <a:latin typeface="+mj-lt"/>
              </a:rPr>
              <a:t>Trường </a:t>
            </a:r>
            <a:r>
              <a:rPr lang="vi-VN" sz="3200" b="1" dirty="0">
                <a:solidFill>
                  <a:srgbClr val="3333FF"/>
                </a:solidFill>
                <a:latin typeface="+mj-lt"/>
              </a:rPr>
              <a:t>Mầm Non Gia Thượng</a:t>
            </a:r>
            <a:endParaRPr lang="en-US" sz="3200" dirty="0">
              <a:solidFill>
                <a:srgbClr val="3333FF"/>
              </a:solidFill>
              <a:latin typeface="+mj-lt"/>
            </a:endParaRPr>
          </a:p>
        </p:txBody>
      </p:sp>
    </p:spTree>
    <p:extLst>
      <p:ext uri="{BB962C8B-B14F-4D97-AF65-F5344CB8AC3E}">
        <p14:creationId xmlns:p14="http://schemas.microsoft.com/office/powerpoint/2010/main" val="7915283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7000" b="-3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3600" y="2133600"/>
            <a:ext cx="5562600" cy="1371600"/>
          </a:xfrm>
        </p:spPr>
        <p:txBody>
          <a:bodyPr>
            <a:normAutofit fontScale="85000" lnSpcReduction="20000"/>
          </a:bodyPr>
          <a:lstStyle/>
          <a:p>
            <a:pPr marL="0" indent="0">
              <a:buNone/>
            </a:pPr>
            <a:r>
              <a:rPr lang="en-US" b="1" u="sng" dirty="0">
                <a:solidFill>
                  <a:srgbClr val="00B0F0"/>
                </a:solidFill>
                <a:latin typeface="Times New Roman" panose="02020603050405020304" pitchFamily="18" charset="0"/>
                <a:cs typeface="Times New Roman" panose="02020603050405020304" pitchFamily="18" charset="0"/>
              </a:rPr>
              <a:t>c, </a:t>
            </a:r>
            <a:r>
              <a:rPr lang="en-US" b="1" u="sng" dirty="0" err="1">
                <a:solidFill>
                  <a:srgbClr val="00B0F0"/>
                </a:solidFill>
                <a:latin typeface="Times New Roman" panose="02020603050405020304" pitchFamily="18" charset="0"/>
                <a:cs typeface="Times New Roman" panose="02020603050405020304" pitchFamily="18" charset="0"/>
              </a:rPr>
              <a:t>Hồi</a:t>
            </a:r>
            <a:r>
              <a:rPr lang="en-US" b="1" u="sng" dirty="0">
                <a:solidFill>
                  <a:srgbClr val="00B0F0"/>
                </a:solidFill>
                <a:latin typeface="Times New Roman" panose="02020603050405020304" pitchFamily="18" charset="0"/>
                <a:cs typeface="Times New Roman" panose="02020603050405020304" pitchFamily="18" charset="0"/>
              </a:rPr>
              <a:t> </a:t>
            </a:r>
            <a:r>
              <a:rPr lang="en-US" b="1" u="sng" dirty="0" err="1">
                <a:solidFill>
                  <a:srgbClr val="00B0F0"/>
                </a:solidFill>
                <a:latin typeface="Times New Roman" panose="02020603050405020304" pitchFamily="18" charset="0"/>
                <a:cs typeface="Times New Roman" panose="02020603050405020304" pitchFamily="18" charset="0"/>
              </a:rPr>
              <a:t>tĩnh</a:t>
            </a:r>
            <a:r>
              <a:rPr lang="en-US" b="1" u="sng" dirty="0">
                <a:solidFill>
                  <a:srgbClr val="00B0F0"/>
                </a:solidFill>
                <a:latin typeface="Times New Roman" panose="02020603050405020304" pitchFamily="18" charset="0"/>
                <a:cs typeface="Times New Roman" panose="02020603050405020304" pitchFamily="18" charset="0"/>
              </a:rPr>
              <a:t>: </a:t>
            </a:r>
            <a:endParaRPr lang="en-US" b="1" u="sng" dirty="0" smtClean="0">
              <a:solidFill>
                <a:srgbClr val="00B0F0"/>
              </a:solidFill>
              <a:latin typeface="Times New Roman" panose="02020603050405020304" pitchFamily="18" charset="0"/>
              <a:cs typeface="Times New Roman" panose="02020603050405020304" pitchFamily="18" charset="0"/>
            </a:endParaRPr>
          </a:p>
          <a:p>
            <a:pPr marL="0" indent="0">
              <a:buNone/>
            </a:pPr>
            <a:r>
              <a:rPr lang="en-US" sz="3900" dirty="0" smtClean="0">
                <a:solidFill>
                  <a:srgbClr val="3333FF"/>
                </a:solidFill>
                <a:latin typeface="Times New Roman" panose="02020603050405020304" pitchFamily="18" charset="0"/>
                <a:cs typeface="Times New Roman" panose="02020603050405020304" pitchFamily="18" charset="0"/>
              </a:rPr>
              <a:t>- Cho </a:t>
            </a:r>
            <a:r>
              <a:rPr lang="en-US" sz="3900" dirty="0" err="1">
                <a:solidFill>
                  <a:srgbClr val="3333FF"/>
                </a:solidFill>
                <a:latin typeface="Times New Roman" panose="02020603050405020304" pitchFamily="18" charset="0"/>
                <a:cs typeface="Times New Roman" panose="02020603050405020304" pitchFamily="18" charset="0"/>
              </a:rPr>
              <a:t>trẻ</a:t>
            </a:r>
            <a:r>
              <a:rPr lang="en-US" sz="3900" dirty="0">
                <a:solidFill>
                  <a:srgbClr val="3333FF"/>
                </a:solidFill>
                <a:latin typeface="Times New Roman" panose="02020603050405020304" pitchFamily="18" charset="0"/>
                <a:cs typeface="Times New Roman" panose="02020603050405020304" pitchFamily="18" charset="0"/>
              </a:rPr>
              <a:t> </a:t>
            </a:r>
            <a:r>
              <a:rPr lang="en-US" sz="3900" dirty="0" err="1">
                <a:solidFill>
                  <a:srgbClr val="3333FF"/>
                </a:solidFill>
                <a:latin typeface="Times New Roman" panose="02020603050405020304" pitchFamily="18" charset="0"/>
                <a:cs typeface="Times New Roman" panose="02020603050405020304" pitchFamily="18" charset="0"/>
              </a:rPr>
              <a:t>đi</a:t>
            </a:r>
            <a:r>
              <a:rPr lang="en-US" sz="3900" dirty="0">
                <a:solidFill>
                  <a:srgbClr val="3333FF"/>
                </a:solidFill>
                <a:latin typeface="Times New Roman" panose="02020603050405020304" pitchFamily="18" charset="0"/>
                <a:cs typeface="Times New Roman" panose="02020603050405020304" pitchFamily="18" charset="0"/>
              </a:rPr>
              <a:t> </a:t>
            </a:r>
            <a:r>
              <a:rPr lang="en-US" sz="3900" dirty="0" err="1">
                <a:solidFill>
                  <a:srgbClr val="3333FF"/>
                </a:solidFill>
                <a:latin typeface="Times New Roman" panose="02020603050405020304" pitchFamily="18" charset="0"/>
                <a:cs typeface="Times New Roman" panose="02020603050405020304" pitchFamily="18" charset="0"/>
              </a:rPr>
              <a:t>nhẹ</a:t>
            </a:r>
            <a:r>
              <a:rPr lang="en-US" sz="3900" dirty="0">
                <a:solidFill>
                  <a:srgbClr val="3333FF"/>
                </a:solidFill>
                <a:latin typeface="Times New Roman" panose="02020603050405020304" pitchFamily="18" charset="0"/>
                <a:cs typeface="Times New Roman" panose="02020603050405020304" pitchFamily="18" charset="0"/>
              </a:rPr>
              <a:t> </a:t>
            </a:r>
            <a:r>
              <a:rPr lang="en-US" sz="3900" dirty="0" err="1">
                <a:solidFill>
                  <a:srgbClr val="3333FF"/>
                </a:solidFill>
                <a:latin typeface="Times New Roman" panose="02020603050405020304" pitchFamily="18" charset="0"/>
                <a:cs typeface="Times New Roman" panose="02020603050405020304" pitchFamily="18" charset="0"/>
              </a:rPr>
              <a:t>nhàng</a:t>
            </a:r>
            <a:r>
              <a:rPr lang="en-US" sz="3900" dirty="0">
                <a:solidFill>
                  <a:srgbClr val="3333FF"/>
                </a:solidFill>
                <a:latin typeface="Times New Roman" panose="02020603050405020304" pitchFamily="18" charset="0"/>
                <a:cs typeface="Times New Roman" panose="02020603050405020304" pitchFamily="18" charset="0"/>
              </a:rPr>
              <a:t> </a:t>
            </a:r>
            <a:r>
              <a:rPr lang="en-US" sz="3900" dirty="0" err="1">
                <a:solidFill>
                  <a:srgbClr val="3333FF"/>
                </a:solidFill>
                <a:latin typeface="Times New Roman" panose="02020603050405020304" pitchFamily="18" charset="0"/>
                <a:cs typeface="Times New Roman" panose="02020603050405020304" pitchFamily="18" charset="0"/>
              </a:rPr>
              <a:t>trong</a:t>
            </a:r>
            <a:r>
              <a:rPr lang="en-US" sz="3900" dirty="0">
                <a:solidFill>
                  <a:srgbClr val="3333FF"/>
                </a:solidFill>
                <a:latin typeface="Times New Roman" panose="02020603050405020304" pitchFamily="18" charset="0"/>
                <a:cs typeface="Times New Roman" panose="02020603050405020304" pitchFamily="18" charset="0"/>
              </a:rPr>
              <a:t> </a:t>
            </a:r>
            <a:r>
              <a:rPr lang="en-US" sz="3900" dirty="0" err="1">
                <a:solidFill>
                  <a:srgbClr val="3333FF"/>
                </a:solidFill>
                <a:latin typeface="Times New Roman" panose="02020603050405020304" pitchFamily="18" charset="0"/>
                <a:cs typeface="Times New Roman" panose="02020603050405020304" pitchFamily="18" charset="0"/>
              </a:rPr>
              <a:t>sân</a:t>
            </a:r>
            <a:r>
              <a:rPr lang="en-US" sz="3900" dirty="0">
                <a:solidFill>
                  <a:srgbClr val="3333FF"/>
                </a:solidFill>
                <a:latin typeface="Times New Roman" panose="02020603050405020304" pitchFamily="18" charset="0"/>
                <a:cs typeface="Times New Roman" panose="02020603050405020304" pitchFamily="18" charset="0"/>
              </a:rPr>
              <a:t> </a:t>
            </a:r>
            <a:r>
              <a:rPr lang="en-US" sz="3900" dirty="0" err="1">
                <a:solidFill>
                  <a:srgbClr val="3333FF"/>
                </a:solidFill>
                <a:latin typeface="Times New Roman" panose="02020603050405020304" pitchFamily="18" charset="0"/>
                <a:cs typeface="Times New Roman" panose="02020603050405020304" pitchFamily="18" charset="0"/>
              </a:rPr>
              <a:t>tập</a:t>
            </a:r>
            <a:endParaRPr lang="en-US" sz="3900" dirty="0">
              <a:solidFill>
                <a:srgbClr val="3333FF"/>
              </a:solidFill>
              <a:latin typeface="Times New Roman" panose="02020603050405020304" pitchFamily="18" charset="0"/>
              <a:cs typeface="Times New Roman" panose="02020603050405020304" pitchFamily="18" charset="0"/>
            </a:endParaRPr>
          </a:p>
        </p:txBody>
      </p:sp>
      <p:pic>
        <p:nvPicPr>
          <p:cNvPr id="4" name="Nhạc không lời nhẹ nhàng cho bé">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77200" y="5867400"/>
            <a:ext cx="609600" cy="609600"/>
          </a:xfrm>
          <a:prstGeom prst="rect">
            <a:avLst/>
          </a:prstGeom>
        </p:spPr>
      </p:pic>
    </p:spTree>
    <p:extLst>
      <p:ext uri="{BB962C8B-B14F-4D97-AF65-F5344CB8AC3E}">
        <p14:creationId xmlns:p14="http://schemas.microsoft.com/office/powerpoint/2010/main" val="100755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1312052" fill="hold"/>
                                        <p:tgtEl>
                                          <p:spTgt spid="4"/>
                                        </p:tgtEl>
                                      </p:cBhvr>
                                    </p:cmd>
                                  </p:childTnLst>
                                </p:cTn>
                              </p:par>
                            </p:childTnLst>
                          </p:cTn>
                        </p:par>
                      </p:childTnLst>
                    </p:cTn>
                  </p:par>
                </p:childTnLst>
              </p:cTn>
              <p:nextCondLst>
                <p:cond evt="onClick" delay="0">
                  <p:tgtEl>
                    <p:spTgt spid="4"/>
                  </p:tgtEl>
                </p:cond>
              </p:nextCondLst>
            </p:seq>
            <p:audio>
              <p:cMediaNode vol="80000">
                <p:cTn id="16"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1470025"/>
          </a:xfrm>
        </p:spPr>
        <p:txBody>
          <a:bodyPr>
            <a:normAutofit/>
          </a:bodyPr>
          <a:lstStyle/>
          <a:p>
            <a:r>
              <a:rPr lang="en-US" sz="6000" dirty="0">
                <a:solidFill>
                  <a:srgbClr val="FFC000"/>
                </a:solidFill>
                <a:latin typeface="Times New Roman" panose="02020603050405020304" pitchFamily="18" charset="0"/>
                <a:cs typeface="Times New Roman" panose="02020603050405020304" pitchFamily="18" charset="0"/>
              </a:rPr>
              <a:t>3. </a:t>
            </a:r>
            <a:r>
              <a:rPr lang="en-US" sz="6000" dirty="0" err="1">
                <a:solidFill>
                  <a:srgbClr val="FFC000"/>
                </a:solidFill>
                <a:latin typeface="Times New Roman" panose="02020603050405020304" pitchFamily="18" charset="0"/>
                <a:cs typeface="Times New Roman" panose="02020603050405020304" pitchFamily="18" charset="0"/>
              </a:rPr>
              <a:t>Kết</a:t>
            </a:r>
            <a:r>
              <a:rPr lang="en-US" sz="6000" dirty="0">
                <a:solidFill>
                  <a:srgbClr val="FFC000"/>
                </a:solidFill>
                <a:latin typeface="Times New Roman" panose="02020603050405020304" pitchFamily="18" charset="0"/>
                <a:cs typeface="Times New Roman" panose="02020603050405020304" pitchFamily="18" charset="0"/>
              </a:rPr>
              <a:t> </a:t>
            </a:r>
            <a:r>
              <a:rPr lang="en-US" sz="6000" dirty="0" err="1">
                <a:solidFill>
                  <a:srgbClr val="FFC000"/>
                </a:solidFill>
                <a:latin typeface="Times New Roman" panose="02020603050405020304" pitchFamily="18" charset="0"/>
                <a:cs typeface="Times New Roman" panose="02020603050405020304" pitchFamily="18" charset="0"/>
              </a:rPr>
              <a:t>thúc</a:t>
            </a:r>
            <a:r>
              <a:rPr lang="en-US" sz="6000" dirty="0" smtClean="0">
                <a:solidFill>
                  <a:srgbClr val="FFC000"/>
                </a:solidFill>
                <a:latin typeface="Times New Roman" panose="02020603050405020304" pitchFamily="18" charset="0"/>
                <a:cs typeface="Times New Roman" panose="02020603050405020304" pitchFamily="18" charset="0"/>
              </a:rPr>
              <a:t>:</a:t>
            </a:r>
            <a:endParaRPr lang="en-US" sz="6000" dirty="0">
              <a:solidFill>
                <a:srgbClr val="FFC00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524000" y="2438400"/>
            <a:ext cx="6400800" cy="1752600"/>
          </a:xfrm>
        </p:spPr>
        <p:txBody>
          <a:bodyPr/>
          <a:lstStyle/>
          <a:p>
            <a:r>
              <a:rPr lang="en-US" dirty="0" smtClean="0">
                <a:solidFill>
                  <a:srgbClr val="3333FF"/>
                </a:solidFill>
                <a:latin typeface="Times New Roman" panose="02020603050405020304" pitchFamily="18" charset="0"/>
                <a:cs typeface="Times New Roman" panose="02020603050405020304" pitchFamily="18" charset="0"/>
              </a:rPr>
              <a:t>- </a:t>
            </a:r>
            <a:r>
              <a:rPr lang="en-US" dirty="0" err="1" smtClean="0">
                <a:solidFill>
                  <a:srgbClr val="3333FF"/>
                </a:solidFill>
                <a:latin typeface="Times New Roman" panose="02020603050405020304" pitchFamily="18" charset="0"/>
                <a:cs typeface="Times New Roman" panose="02020603050405020304" pitchFamily="18" charset="0"/>
              </a:rPr>
              <a:t>Cô</a:t>
            </a:r>
            <a:r>
              <a:rPr lang="en-US" dirty="0" smtClean="0">
                <a:solidFill>
                  <a:srgbClr val="3333FF"/>
                </a:solidFill>
                <a:latin typeface="Times New Roman" panose="02020603050405020304" pitchFamily="18" charset="0"/>
                <a:cs typeface="Times New Roman" panose="02020603050405020304" pitchFamily="18" charset="0"/>
              </a:rPr>
              <a:t> </a:t>
            </a:r>
            <a:r>
              <a:rPr lang="en-US" dirty="0" err="1" smtClean="0">
                <a:solidFill>
                  <a:srgbClr val="3333FF"/>
                </a:solidFill>
                <a:latin typeface="Times New Roman" panose="02020603050405020304" pitchFamily="18" charset="0"/>
                <a:cs typeface="Times New Roman" panose="02020603050405020304" pitchFamily="18" charset="0"/>
              </a:rPr>
              <a:t>nhận</a:t>
            </a:r>
            <a:r>
              <a:rPr lang="en-US" dirty="0" smtClean="0">
                <a:solidFill>
                  <a:srgbClr val="3333FF"/>
                </a:solidFill>
                <a:latin typeface="Times New Roman" panose="02020603050405020304" pitchFamily="18" charset="0"/>
                <a:cs typeface="Times New Roman" panose="02020603050405020304" pitchFamily="18" charset="0"/>
              </a:rPr>
              <a:t> </a:t>
            </a:r>
            <a:r>
              <a:rPr lang="en-US" dirty="0" err="1" smtClean="0">
                <a:solidFill>
                  <a:srgbClr val="3333FF"/>
                </a:solidFill>
                <a:latin typeface="Times New Roman" panose="02020603050405020304" pitchFamily="18" charset="0"/>
                <a:cs typeface="Times New Roman" panose="02020603050405020304" pitchFamily="18" charset="0"/>
              </a:rPr>
              <a:t>xét</a:t>
            </a:r>
            <a:r>
              <a:rPr lang="en-US" dirty="0" smtClean="0">
                <a:solidFill>
                  <a:srgbClr val="3333FF"/>
                </a:solidFill>
                <a:latin typeface="Times New Roman" panose="02020603050405020304" pitchFamily="18" charset="0"/>
                <a:cs typeface="Times New Roman" panose="02020603050405020304" pitchFamily="18" charset="0"/>
              </a:rPr>
              <a:t> </a:t>
            </a:r>
            <a:r>
              <a:rPr lang="en-US" dirty="0" err="1" smtClean="0">
                <a:solidFill>
                  <a:srgbClr val="3333FF"/>
                </a:solidFill>
                <a:latin typeface="Times New Roman" panose="02020603050405020304" pitchFamily="18" charset="0"/>
                <a:cs typeface="Times New Roman" panose="02020603050405020304" pitchFamily="18" charset="0"/>
              </a:rPr>
              <a:t>tiết</a:t>
            </a:r>
            <a:r>
              <a:rPr lang="en-US" dirty="0" smtClean="0">
                <a:solidFill>
                  <a:srgbClr val="3333FF"/>
                </a:solidFill>
                <a:latin typeface="Times New Roman" panose="02020603050405020304" pitchFamily="18" charset="0"/>
                <a:cs typeface="Times New Roman" panose="02020603050405020304" pitchFamily="18" charset="0"/>
              </a:rPr>
              <a:t> </a:t>
            </a:r>
            <a:r>
              <a:rPr lang="en-US" dirty="0" err="1" smtClean="0">
                <a:solidFill>
                  <a:srgbClr val="3333FF"/>
                </a:solidFill>
                <a:latin typeface="Times New Roman" panose="02020603050405020304" pitchFamily="18" charset="0"/>
                <a:cs typeface="Times New Roman" panose="02020603050405020304" pitchFamily="18" charset="0"/>
              </a:rPr>
              <a:t>học</a:t>
            </a:r>
            <a:r>
              <a:rPr lang="en-US" dirty="0" smtClean="0">
                <a:solidFill>
                  <a:srgbClr val="3333FF"/>
                </a:solidFill>
                <a:latin typeface="Times New Roman" panose="02020603050405020304" pitchFamily="18" charset="0"/>
                <a:cs typeface="Times New Roman" panose="02020603050405020304" pitchFamily="18" charset="0"/>
              </a:rPr>
              <a:t>, </a:t>
            </a:r>
            <a:r>
              <a:rPr lang="en-US" dirty="0" err="1" smtClean="0">
                <a:solidFill>
                  <a:srgbClr val="3333FF"/>
                </a:solidFill>
                <a:latin typeface="Times New Roman" panose="02020603050405020304" pitchFamily="18" charset="0"/>
                <a:cs typeface="Times New Roman" panose="02020603050405020304" pitchFamily="18" charset="0"/>
              </a:rPr>
              <a:t>động</a:t>
            </a:r>
            <a:r>
              <a:rPr lang="en-US" dirty="0" smtClean="0">
                <a:solidFill>
                  <a:srgbClr val="3333FF"/>
                </a:solidFill>
                <a:latin typeface="Times New Roman" panose="02020603050405020304" pitchFamily="18" charset="0"/>
                <a:cs typeface="Times New Roman" panose="02020603050405020304" pitchFamily="18" charset="0"/>
              </a:rPr>
              <a:t> </a:t>
            </a:r>
            <a:r>
              <a:rPr lang="en-US" dirty="0" err="1" smtClean="0">
                <a:solidFill>
                  <a:srgbClr val="3333FF"/>
                </a:solidFill>
                <a:latin typeface="Times New Roman" panose="02020603050405020304" pitchFamily="18" charset="0"/>
                <a:cs typeface="Times New Roman" panose="02020603050405020304" pitchFamily="18" charset="0"/>
              </a:rPr>
              <a:t>viên</a:t>
            </a:r>
            <a:r>
              <a:rPr lang="en-US" dirty="0" smtClean="0">
                <a:solidFill>
                  <a:srgbClr val="3333FF"/>
                </a:solidFill>
                <a:latin typeface="Times New Roman" panose="02020603050405020304" pitchFamily="18" charset="0"/>
                <a:cs typeface="Times New Roman" panose="02020603050405020304" pitchFamily="18" charset="0"/>
              </a:rPr>
              <a:t> </a:t>
            </a:r>
            <a:r>
              <a:rPr lang="en-US" dirty="0" err="1" smtClean="0">
                <a:solidFill>
                  <a:srgbClr val="3333FF"/>
                </a:solidFill>
                <a:latin typeface="Times New Roman" panose="02020603050405020304" pitchFamily="18" charset="0"/>
                <a:cs typeface="Times New Roman" panose="02020603050405020304" pitchFamily="18" charset="0"/>
              </a:rPr>
              <a:t>khen</a:t>
            </a:r>
            <a:r>
              <a:rPr lang="en-US" dirty="0" smtClean="0">
                <a:solidFill>
                  <a:srgbClr val="3333FF"/>
                </a:solidFill>
                <a:latin typeface="Times New Roman" panose="02020603050405020304" pitchFamily="18" charset="0"/>
                <a:cs typeface="Times New Roman" panose="02020603050405020304" pitchFamily="18" charset="0"/>
              </a:rPr>
              <a:t> </a:t>
            </a:r>
            <a:r>
              <a:rPr lang="en-US" dirty="0" err="1" smtClean="0">
                <a:solidFill>
                  <a:srgbClr val="3333FF"/>
                </a:solidFill>
                <a:latin typeface="Times New Roman" panose="02020603050405020304" pitchFamily="18" charset="0"/>
                <a:cs typeface="Times New Roman" panose="02020603050405020304" pitchFamily="18" charset="0"/>
              </a:rPr>
              <a:t>ngợi</a:t>
            </a:r>
            <a:r>
              <a:rPr lang="en-US" dirty="0" smtClean="0">
                <a:solidFill>
                  <a:srgbClr val="3333FF"/>
                </a:solidFill>
                <a:latin typeface="Times New Roman" panose="02020603050405020304" pitchFamily="18" charset="0"/>
                <a:cs typeface="Times New Roman" panose="02020603050405020304" pitchFamily="18" charset="0"/>
              </a:rPr>
              <a:t> </a:t>
            </a:r>
            <a:r>
              <a:rPr lang="en-US" dirty="0" err="1" smtClean="0">
                <a:solidFill>
                  <a:srgbClr val="3333FF"/>
                </a:solidFill>
                <a:latin typeface="Times New Roman" panose="02020603050405020304" pitchFamily="18" charset="0"/>
                <a:cs typeface="Times New Roman" panose="02020603050405020304" pitchFamily="18" charset="0"/>
              </a:rPr>
              <a:t>trẻ</a:t>
            </a:r>
            <a:r>
              <a:rPr lang="en-US" dirty="0" smtClean="0">
                <a:solidFill>
                  <a:srgbClr val="3333FF"/>
                </a:solidFill>
                <a:latin typeface="Times New Roman" panose="02020603050405020304" pitchFamily="18" charset="0"/>
                <a:cs typeface="Times New Roman" panose="02020603050405020304" pitchFamily="18" charset="0"/>
              </a:rPr>
              <a:t>.</a:t>
            </a:r>
            <a:endParaRPr lang="en-US" dirty="0">
              <a:solidFill>
                <a:srgbClr val="3333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7676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ircle(i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b="1" dirty="0" smtClean="0">
                <a:solidFill>
                  <a:srgbClr val="0000FF"/>
                </a:solidFill>
              </a:rPr>
              <a:t>I</a:t>
            </a:r>
            <a:r>
              <a:rPr lang="en-US" b="1" dirty="0" smtClean="0">
                <a:solidFill>
                  <a:srgbClr val="0000FF"/>
                </a:solidFill>
              </a:rPr>
              <a:t>.</a:t>
            </a:r>
            <a:r>
              <a:rPr lang="vi-VN" b="1" dirty="0" smtClean="0">
                <a:solidFill>
                  <a:srgbClr val="0000FF"/>
                </a:solidFill>
              </a:rPr>
              <a:t> </a:t>
            </a:r>
            <a:r>
              <a:rPr lang="vi-VN" b="1" dirty="0">
                <a:solidFill>
                  <a:srgbClr val="0000FF"/>
                </a:solidFill>
              </a:rPr>
              <a:t>MỤC ĐÍCH </a:t>
            </a:r>
            <a:r>
              <a:rPr lang="en-US" b="1" dirty="0" smtClean="0">
                <a:solidFill>
                  <a:srgbClr val="0000FF"/>
                </a:solidFill>
              </a:rPr>
              <a:t>- </a:t>
            </a:r>
            <a:r>
              <a:rPr lang="vi-VN" b="1" dirty="0" smtClean="0">
                <a:solidFill>
                  <a:srgbClr val="0000FF"/>
                </a:solidFill>
              </a:rPr>
              <a:t>YÊU CẦU</a:t>
            </a:r>
            <a:r>
              <a:rPr lang="en-US" b="1" dirty="0" smtClean="0">
                <a:solidFill>
                  <a:srgbClr val="0000FF"/>
                </a:solidFill>
              </a:rPr>
              <a:t>:</a:t>
            </a:r>
            <a:endParaRPr lang="en-US" dirty="0"/>
          </a:p>
        </p:txBody>
      </p:sp>
      <p:sp>
        <p:nvSpPr>
          <p:cNvPr id="3" name="Content Placeholder 2"/>
          <p:cNvSpPr>
            <a:spLocks noGrp="1"/>
          </p:cNvSpPr>
          <p:nvPr>
            <p:ph idx="1"/>
          </p:nvPr>
        </p:nvSpPr>
        <p:spPr>
          <a:xfrm>
            <a:off x="471054" y="1475509"/>
            <a:ext cx="8229600" cy="4525963"/>
          </a:xfrm>
        </p:spPr>
        <p:txBody>
          <a:bodyPr>
            <a:normAutofit fontScale="85000" lnSpcReduction="20000"/>
          </a:bodyPr>
          <a:lstStyle/>
          <a:p>
            <a:pPr marL="0" indent="0">
              <a:buNone/>
            </a:pPr>
            <a:endParaRPr lang="en-US" b="1" dirty="0" smtClean="0">
              <a:latin typeface="Times New Roman" pitchFamily="18" charset="0"/>
              <a:cs typeface="Times New Roman" pitchFamily="18" charset="0"/>
            </a:endParaRPr>
          </a:p>
          <a:p>
            <a:pPr marL="0" indent="0">
              <a:buNone/>
            </a:pPr>
            <a:r>
              <a:rPr lang="en-US" b="1" dirty="0">
                <a:solidFill>
                  <a:srgbClr val="0000FF"/>
                </a:solidFill>
              </a:rPr>
              <a:t>* Kiến thức</a:t>
            </a:r>
            <a:endParaRPr lang="en-US" dirty="0">
              <a:solidFill>
                <a:srgbClr val="0000FF"/>
              </a:solidFill>
            </a:endParaRPr>
          </a:p>
          <a:p>
            <a:pPr marL="0" indent="0">
              <a:buNone/>
            </a:pPr>
            <a:r>
              <a:rPr lang="en-US" dirty="0" smtClean="0">
                <a:solidFill>
                  <a:srgbClr val="0000FF"/>
                </a:solidFill>
              </a:rPr>
              <a:t> </a:t>
            </a:r>
            <a:r>
              <a:rPr lang="vi-VN" dirty="0">
                <a:solidFill>
                  <a:srgbClr val="0000FF"/>
                </a:solidFill>
              </a:rPr>
              <a:t>-Trẻ nhớ tên BTPTC, tên VĐCB, tên trò chơi</a:t>
            </a:r>
            <a:r>
              <a:rPr lang="vi-VN" dirty="0" smtClean="0">
                <a:solidFill>
                  <a:srgbClr val="0000FF"/>
                </a:solidFill>
              </a:rPr>
              <a:t>.</a:t>
            </a:r>
          </a:p>
          <a:p>
            <a:pPr>
              <a:buFontTx/>
              <a:buChar char="-"/>
            </a:pPr>
            <a:r>
              <a:rPr lang="vi-VN" dirty="0" smtClean="0">
                <a:solidFill>
                  <a:srgbClr val="0000FF"/>
                </a:solidFill>
              </a:rPr>
              <a:t>Biết </a:t>
            </a:r>
            <a:r>
              <a:rPr lang="vi-VN" dirty="0">
                <a:solidFill>
                  <a:srgbClr val="0000FF"/>
                </a:solidFill>
              </a:rPr>
              <a:t>cách thực hiện các vận động</a:t>
            </a:r>
            <a:r>
              <a:rPr lang="vi-VN" dirty="0" smtClean="0">
                <a:solidFill>
                  <a:srgbClr val="0000FF"/>
                </a:solidFill>
              </a:rPr>
              <a:t>.</a:t>
            </a:r>
            <a:endParaRPr lang="en-US" dirty="0">
              <a:solidFill>
                <a:srgbClr val="0000FF"/>
              </a:solidFill>
            </a:endParaRPr>
          </a:p>
          <a:p>
            <a:pPr marL="0" indent="0">
              <a:buNone/>
            </a:pPr>
            <a:r>
              <a:rPr lang="en-US" dirty="0" smtClean="0">
                <a:solidFill>
                  <a:srgbClr val="0000FF"/>
                </a:solidFill>
              </a:rPr>
              <a:t>* </a:t>
            </a:r>
            <a:r>
              <a:rPr lang="en-US" b="1" dirty="0">
                <a:solidFill>
                  <a:srgbClr val="0000FF"/>
                </a:solidFill>
              </a:rPr>
              <a:t>Kỹ năng:</a:t>
            </a:r>
            <a:r>
              <a:rPr lang="en-US" dirty="0">
                <a:solidFill>
                  <a:srgbClr val="0000FF"/>
                </a:solidFill>
              </a:rPr>
              <a:t> </a:t>
            </a:r>
          </a:p>
          <a:p>
            <a:pPr marL="0" indent="0">
              <a:buNone/>
            </a:pPr>
            <a:r>
              <a:rPr lang="vi-VN" dirty="0">
                <a:solidFill>
                  <a:srgbClr val="0000FF"/>
                </a:solidFill>
              </a:rPr>
              <a:t>- Rèn kỹ năng bò trong đường hẹp không bò ra ngoài</a:t>
            </a:r>
            <a:r>
              <a:rPr lang="vi-VN" dirty="0" smtClean="0">
                <a:solidFill>
                  <a:srgbClr val="0000FF"/>
                </a:solidFill>
              </a:rPr>
              <a:t>.</a:t>
            </a:r>
            <a:endParaRPr lang="vi-VN" dirty="0">
              <a:solidFill>
                <a:srgbClr val="0000FF"/>
              </a:solidFill>
            </a:endParaRPr>
          </a:p>
          <a:p>
            <a:pPr>
              <a:buFontTx/>
              <a:buChar char="-"/>
            </a:pPr>
            <a:r>
              <a:rPr lang="vi-VN" dirty="0" smtClean="0">
                <a:solidFill>
                  <a:srgbClr val="0000FF"/>
                </a:solidFill>
              </a:rPr>
              <a:t>Biết </a:t>
            </a:r>
            <a:r>
              <a:rPr lang="vi-VN" dirty="0">
                <a:solidFill>
                  <a:srgbClr val="0000FF"/>
                </a:solidFill>
              </a:rPr>
              <a:t>chơi trò </a:t>
            </a:r>
            <a:r>
              <a:rPr lang="vi-VN" dirty="0" smtClean="0">
                <a:solidFill>
                  <a:srgbClr val="0000FF"/>
                </a:solidFill>
              </a:rPr>
              <a:t>chơi</a:t>
            </a:r>
            <a:r>
              <a:rPr lang="en-US" dirty="0" smtClean="0">
                <a:solidFill>
                  <a:srgbClr val="0000FF"/>
                </a:solidFill>
              </a:rPr>
              <a:t>.</a:t>
            </a:r>
          </a:p>
          <a:p>
            <a:pPr marL="0" indent="0">
              <a:buNone/>
            </a:pPr>
            <a:r>
              <a:rPr lang="pt-BR" b="1" dirty="0" smtClean="0">
                <a:solidFill>
                  <a:srgbClr val="0000FF"/>
                </a:solidFill>
              </a:rPr>
              <a:t>* Thái </a:t>
            </a:r>
            <a:r>
              <a:rPr lang="pt-BR" b="1" dirty="0">
                <a:solidFill>
                  <a:srgbClr val="0000FF"/>
                </a:solidFill>
              </a:rPr>
              <a:t>độ</a:t>
            </a:r>
            <a:r>
              <a:rPr lang="pt-BR" dirty="0">
                <a:solidFill>
                  <a:srgbClr val="0000FF"/>
                </a:solidFill>
              </a:rPr>
              <a:t>: </a:t>
            </a:r>
            <a:endParaRPr lang="en-US" dirty="0">
              <a:solidFill>
                <a:srgbClr val="0000FF"/>
              </a:solidFill>
            </a:endParaRPr>
          </a:p>
          <a:p>
            <a:pPr marL="0" indent="0">
              <a:buNone/>
            </a:pPr>
            <a:r>
              <a:rPr lang="pt-BR" dirty="0">
                <a:solidFill>
                  <a:srgbClr val="0000FF"/>
                </a:solidFill>
              </a:rPr>
              <a:t>-Trẻ ngoan, không xô đẩy bạn</a:t>
            </a:r>
            <a:r>
              <a:rPr lang="pt-BR" dirty="0" smtClean="0">
                <a:solidFill>
                  <a:srgbClr val="0000FF"/>
                </a:solidFill>
              </a:rPr>
              <a:t>.</a:t>
            </a:r>
            <a:endParaRPr lang="pt-BR" dirty="0">
              <a:solidFill>
                <a:srgbClr val="0000FF"/>
              </a:solidFill>
            </a:endParaRPr>
          </a:p>
          <a:p>
            <a:pPr marL="0" indent="0">
              <a:buNone/>
            </a:pPr>
            <a:r>
              <a:rPr lang="pt-BR" dirty="0">
                <a:solidFill>
                  <a:srgbClr val="0000FF"/>
                </a:solidFill>
              </a:rPr>
              <a:t>- Hứng thú tham gia vào hoạt động.</a:t>
            </a:r>
            <a:endParaRPr lang="en-US"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396204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solidFill>
                  <a:srgbClr val="3333FF"/>
                </a:solidFill>
              </a:rPr>
              <a:t>II: CHUẨN BỊ</a:t>
            </a:r>
            <a:endParaRPr lang="en-US" dirty="0">
              <a:solidFill>
                <a:srgbClr val="3333FF"/>
              </a:solidFill>
            </a:endParaRPr>
          </a:p>
        </p:txBody>
      </p:sp>
      <p:sp>
        <p:nvSpPr>
          <p:cNvPr id="3" name="Content Placeholder 2"/>
          <p:cNvSpPr>
            <a:spLocks noGrp="1"/>
          </p:cNvSpPr>
          <p:nvPr>
            <p:ph idx="1"/>
          </p:nvPr>
        </p:nvSpPr>
        <p:spPr/>
        <p:txBody>
          <a:bodyPr/>
          <a:lstStyle/>
          <a:p>
            <a:pPr marL="0" indent="0">
              <a:buNone/>
            </a:pPr>
            <a:endParaRPr lang="en-US" dirty="0">
              <a:latin typeface="Times New Roman" pitchFamily="18" charset="0"/>
              <a:cs typeface="Times New Roman" pitchFamily="18" charset="0"/>
            </a:endParaRPr>
          </a:p>
          <a:p>
            <a:pPr marL="0" indent="0">
              <a:buNone/>
            </a:pPr>
            <a:r>
              <a:rPr lang="en-US" b="1" dirty="0"/>
              <a:t> </a:t>
            </a:r>
            <a:endParaRPr lang="en-US" dirty="0"/>
          </a:p>
          <a:p>
            <a:endParaRPr lang="en-US" dirty="0"/>
          </a:p>
        </p:txBody>
      </p:sp>
      <p:sp>
        <p:nvSpPr>
          <p:cNvPr id="6" name="Rectangle 5"/>
          <p:cNvSpPr/>
          <p:nvPr/>
        </p:nvSpPr>
        <p:spPr>
          <a:xfrm>
            <a:off x="228600" y="1630242"/>
            <a:ext cx="8686800" cy="4524315"/>
          </a:xfrm>
          <a:prstGeom prst="rect">
            <a:avLst/>
          </a:prstGeom>
        </p:spPr>
        <p:txBody>
          <a:bodyPr wrap="square">
            <a:spAutoFit/>
          </a:bodyPr>
          <a:lstStyle/>
          <a:p>
            <a:r>
              <a:rPr lang="vi-VN" sz="3200" b="1" dirty="0">
                <a:solidFill>
                  <a:srgbClr val="0000FF"/>
                </a:solidFill>
                <a:latin typeface="Times New Roman" pitchFamily="18" charset="0"/>
                <a:cs typeface="Times New Roman" pitchFamily="18" charset="0"/>
              </a:rPr>
              <a:t>* Đồ dùng của cô</a:t>
            </a:r>
            <a:r>
              <a:rPr lang="vi-VN" sz="3200" b="1" dirty="0" smtClean="0">
                <a:solidFill>
                  <a:srgbClr val="0000FF"/>
                </a:solidFill>
                <a:latin typeface="Times New Roman" pitchFamily="18" charset="0"/>
                <a:cs typeface="Times New Roman" pitchFamily="18" charset="0"/>
              </a:rPr>
              <a:t>:</a:t>
            </a:r>
            <a:endParaRPr lang="vi-VN" sz="3200" b="1" dirty="0">
              <a:solidFill>
                <a:srgbClr val="0000FF"/>
              </a:solidFill>
              <a:latin typeface="Times New Roman" pitchFamily="18" charset="0"/>
              <a:cs typeface="Times New Roman" pitchFamily="18" charset="0"/>
            </a:endParaRPr>
          </a:p>
          <a:p>
            <a:r>
              <a:rPr lang="vi-VN" sz="3200" dirty="0">
                <a:solidFill>
                  <a:srgbClr val="0000FF"/>
                </a:solidFill>
                <a:latin typeface="Times New Roman" pitchFamily="18" charset="0"/>
                <a:cs typeface="Times New Roman" pitchFamily="18" charset="0"/>
              </a:rPr>
              <a:t>- Nhạc tập thể dục cho trẻ (không lời</a:t>
            </a:r>
            <a:r>
              <a:rPr lang="vi-VN" sz="3200" dirty="0" smtClean="0">
                <a:solidFill>
                  <a:srgbClr val="0000FF"/>
                </a:solidFill>
                <a:latin typeface="Times New Roman" pitchFamily="18" charset="0"/>
                <a:cs typeface="Times New Roman" pitchFamily="18" charset="0"/>
              </a:rPr>
              <a:t>)</a:t>
            </a:r>
            <a:endParaRPr lang="vi-VN" sz="3200" dirty="0">
              <a:solidFill>
                <a:srgbClr val="0000FF"/>
              </a:solidFill>
              <a:latin typeface="Times New Roman" pitchFamily="18" charset="0"/>
              <a:cs typeface="Times New Roman" pitchFamily="18" charset="0"/>
            </a:endParaRPr>
          </a:p>
          <a:p>
            <a:r>
              <a:rPr lang="vi-VN" sz="3200" dirty="0">
                <a:solidFill>
                  <a:srgbClr val="0000FF"/>
                </a:solidFill>
                <a:latin typeface="Times New Roman" pitchFamily="18" charset="0"/>
                <a:cs typeface="Times New Roman" pitchFamily="18" charset="0"/>
              </a:rPr>
              <a:t>- Trang phục gọn </a:t>
            </a:r>
            <a:r>
              <a:rPr lang="vi-VN" sz="3200" dirty="0" smtClean="0">
                <a:solidFill>
                  <a:srgbClr val="0000FF"/>
                </a:solidFill>
                <a:latin typeface="Times New Roman" pitchFamily="18" charset="0"/>
                <a:cs typeface="Times New Roman" pitchFamily="18" charset="0"/>
              </a:rPr>
              <a:t>gàng</a:t>
            </a:r>
            <a:endParaRPr lang="vi-VN" sz="3200" dirty="0">
              <a:solidFill>
                <a:srgbClr val="0000FF"/>
              </a:solidFill>
              <a:latin typeface="Times New Roman" pitchFamily="18" charset="0"/>
              <a:cs typeface="Times New Roman" pitchFamily="18" charset="0"/>
            </a:endParaRPr>
          </a:p>
          <a:p>
            <a:pPr marL="457200" indent="-457200">
              <a:buFontTx/>
              <a:buChar char="-"/>
            </a:pPr>
            <a:r>
              <a:rPr lang="vi-VN" sz="3200" dirty="0" smtClean="0">
                <a:solidFill>
                  <a:srgbClr val="0000FF"/>
                </a:solidFill>
                <a:latin typeface="Times New Roman" pitchFamily="18" charset="0"/>
                <a:cs typeface="Times New Roman" pitchFamily="18" charset="0"/>
              </a:rPr>
              <a:t>Vạch </a:t>
            </a:r>
            <a:r>
              <a:rPr lang="vi-VN" sz="3200" dirty="0">
                <a:solidFill>
                  <a:srgbClr val="0000FF"/>
                </a:solidFill>
                <a:latin typeface="Times New Roman" pitchFamily="18" charset="0"/>
                <a:cs typeface="Times New Roman" pitchFamily="18" charset="0"/>
              </a:rPr>
              <a:t>chuẩn, 2 đường thẳng kẻ song song dài 3m, rộng 35cm dưới nền nhà, xắc xô</a:t>
            </a:r>
            <a:r>
              <a:rPr lang="vi-VN" sz="3200" dirty="0" smtClean="0">
                <a:solidFill>
                  <a:srgbClr val="0000FF"/>
                </a:solidFill>
                <a:latin typeface="Times New Roman" pitchFamily="18" charset="0"/>
                <a:cs typeface="Times New Roman" pitchFamily="18" charset="0"/>
              </a:rPr>
              <a:t>.</a:t>
            </a:r>
            <a:endParaRPr lang="en-US" sz="3200" dirty="0" smtClean="0">
              <a:solidFill>
                <a:srgbClr val="0000FF"/>
              </a:solidFill>
              <a:latin typeface="Times New Roman" pitchFamily="18" charset="0"/>
              <a:cs typeface="Times New Roman" pitchFamily="18" charset="0"/>
            </a:endParaRPr>
          </a:p>
          <a:p>
            <a:pPr marL="457200" indent="-457200">
              <a:buFontTx/>
              <a:buChar char="-"/>
            </a:pPr>
            <a:r>
              <a:rPr lang="en-US" sz="3200" dirty="0" err="1" smtClean="0">
                <a:solidFill>
                  <a:srgbClr val="0000FF"/>
                </a:solidFill>
                <a:latin typeface="Times New Roman" pitchFamily="18" charset="0"/>
                <a:cs typeface="Times New Roman" pitchFamily="18" charset="0"/>
              </a:rPr>
              <a:t>Bảng</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tương</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tác</a:t>
            </a:r>
            <a:endParaRPr lang="en-US" sz="3200" dirty="0" smtClean="0">
              <a:solidFill>
                <a:srgbClr val="0000FF"/>
              </a:solidFill>
              <a:latin typeface="Times New Roman" pitchFamily="18" charset="0"/>
              <a:cs typeface="Times New Roman" pitchFamily="18" charset="0"/>
            </a:endParaRPr>
          </a:p>
          <a:p>
            <a:pPr marL="457200" indent="-457200">
              <a:buFontTx/>
              <a:buChar char="-"/>
            </a:pPr>
            <a:r>
              <a:rPr lang="en-US" sz="3200" dirty="0" err="1" smtClean="0">
                <a:solidFill>
                  <a:srgbClr val="0000FF"/>
                </a:solidFill>
                <a:latin typeface="Times New Roman" pitchFamily="18" charset="0"/>
                <a:cs typeface="Times New Roman" pitchFamily="18" charset="0"/>
              </a:rPr>
              <a:t>Bài</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giảng</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điện</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tử</a:t>
            </a:r>
            <a:r>
              <a:rPr lang="en-US" sz="3200" dirty="0" smtClean="0">
                <a:solidFill>
                  <a:srgbClr val="0000FF"/>
                </a:solidFill>
                <a:latin typeface="Times New Roman" pitchFamily="18" charset="0"/>
                <a:cs typeface="Times New Roman" pitchFamily="18" charset="0"/>
              </a:rPr>
              <a:t>.</a:t>
            </a:r>
            <a:endParaRPr lang="vi-VN" sz="3200" dirty="0">
              <a:solidFill>
                <a:srgbClr val="0000FF"/>
              </a:solidFill>
              <a:latin typeface="Times New Roman" pitchFamily="18" charset="0"/>
              <a:cs typeface="Times New Roman" pitchFamily="18" charset="0"/>
            </a:endParaRPr>
          </a:p>
          <a:p>
            <a:r>
              <a:rPr lang="vi-VN" sz="3200" b="1" dirty="0">
                <a:solidFill>
                  <a:srgbClr val="0000FF"/>
                </a:solidFill>
                <a:latin typeface="Times New Roman" pitchFamily="18" charset="0"/>
                <a:cs typeface="Times New Roman" pitchFamily="18" charset="0"/>
              </a:rPr>
              <a:t>* Đồ dùng của trẻ</a:t>
            </a:r>
            <a:r>
              <a:rPr lang="vi-VN" sz="3200" b="1" dirty="0" smtClean="0">
                <a:solidFill>
                  <a:srgbClr val="0000FF"/>
                </a:solidFill>
                <a:latin typeface="Times New Roman" pitchFamily="18" charset="0"/>
                <a:cs typeface="Times New Roman" pitchFamily="18" charset="0"/>
              </a:rPr>
              <a:t>:</a:t>
            </a:r>
            <a:endParaRPr lang="vi-VN" sz="3200" b="1" dirty="0">
              <a:solidFill>
                <a:srgbClr val="0000FF"/>
              </a:solidFill>
              <a:latin typeface="Times New Roman" pitchFamily="18" charset="0"/>
              <a:cs typeface="Times New Roman" pitchFamily="18" charset="0"/>
            </a:endParaRPr>
          </a:p>
          <a:p>
            <a:r>
              <a:rPr lang="vi-VN" sz="3200" dirty="0">
                <a:solidFill>
                  <a:srgbClr val="0000FF"/>
                </a:solidFill>
                <a:latin typeface="Times New Roman" pitchFamily="18" charset="0"/>
                <a:cs typeface="Times New Roman" pitchFamily="18" charset="0"/>
              </a:rPr>
              <a:t>- Trang phục gọn gàng.</a:t>
            </a:r>
            <a:endParaRPr lang="en-US" sz="3200"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228993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par>
                                <p:cTn id="19" presetID="31" presetClass="entr" presetSubtype="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p:cTn id="21"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24" dur="1000"/>
                                        <p:tgtEl>
                                          <p:spTgt spid="6">
                                            <p:txEl>
                                              <p:pRg st="1" end="1"/>
                                            </p:txEl>
                                          </p:spTgt>
                                        </p:tgtEl>
                                      </p:cBhvr>
                                    </p:animEffect>
                                  </p:childTnLst>
                                </p:cTn>
                              </p:par>
                              <p:par>
                                <p:cTn id="25" presetID="31" presetClass="entr" presetSubtype="0" fill="hold"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 calcmode="lin" valueType="num">
                                      <p:cBhvr>
                                        <p:cTn id="27"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8"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9"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0" dur="1000"/>
                                        <p:tgtEl>
                                          <p:spTgt spid="6">
                                            <p:txEl>
                                              <p:pRg st="2" end="2"/>
                                            </p:txEl>
                                          </p:spTgt>
                                        </p:tgtEl>
                                      </p:cBhvr>
                                    </p:animEffect>
                                  </p:childTnLst>
                                </p:cTn>
                              </p:par>
                              <p:par>
                                <p:cTn id="31" presetID="31" presetClass="entr" presetSubtype="0" fill="hold" nodeType="with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 calcmode="lin" valueType="num">
                                      <p:cBhvr>
                                        <p:cTn id="33"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4"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5"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6" dur="1000"/>
                                        <p:tgtEl>
                                          <p:spTgt spid="6">
                                            <p:txEl>
                                              <p:pRg st="3" end="3"/>
                                            </p:txEl>
                                          </p:spTgt>
                                        </p:tgtEl>
                                      </p:cBhvr>
                                    </p:animEffect>
                                  </p:childTnLst>
                                </p:cTn>
                              </p:par>
                              <p:par>
                                <p:cTn id="37" presetID="31" presetClass="entr" presetSubtype="0" fill="hold" nodeType="with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p:cTn id="39"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6">
                                            <p:txEl>
                                              <p:pRg st="4" end="4"/>
                                            </p:txEl>
                                          </p:spTgt>
                                        </p:tgtEl>
                                      </p:cBhvr>
                                    </p:animEffect>
                                  </p:childTnLst>
                                </p:cTn>
                              </p:par>
                              <p:par>
                                <p:cTn id="43" presetID="31" presetClass="entr" presetSubtype="0" fill="hold" nodeType="with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 calcmode="lin" valueType="num">
                                      <p:cBhvr>
                                        <p:cTn id="45"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6"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47"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48" dur="1000"/>
                                        <p:tgtEl>
                                          <p:spTgt spid="6">
                                            <p:txEl>
                                              <p:pRg st="5" end="5"/>
                                            </p:txEl>
                                          </p:spTgt>
                                        </p:tgtEl>
                                      </p:cBhvr>
                                    </p:animEffect>
                                  </p:childTnLst>
                                </p:cTn>
                              </p:par>
                              <p:par>
                                <p:cTn id="49" presetID="31" presetClass="entr" presetSubtype="0" fill="hold" nodeType="with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 calcmode="lin" valueType="num">
                                      <p:cBhvr>
                                        <p:cTn id="51"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52"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53"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54" dur="1000"/>
                                        <p:tgtEl>
                                          <p:spTgt spid="6">
                                            <p:txEl>
                                              <p:pRg st="6" end="6"/>
                                            </p:txEl>
                                          </p:spTgt>
                                        </p:tgtEl>
                                      </p:cBhvr>
                                    </p:animEffect>
                                  </p:childTnLst>
                                </p:cTn>
                              </p:par>
                              <p:par>
                                <p:cTn id="55" presetID="31" presetClass="entr" presetSubtype="0" fill="hold" nodeType="with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 calcmode="lin" valueType="num">
                                      <p:cBhvr>
                                        <p:cTn id="57" dur="1000" fill="hold"/>
                                        <p:tgtEl>
                                          <p:spTgt spid="6">
                                            <p:txEl>
                                              <p:pRg st="7" end="7"/>
                                            </p:txEl>
                                          </p:spTgt>
                                        </p:tgtEl>
                                        <p:attrNameLst>
                                          <p:attrName>ppt_w</p:attrName>
                                        </p:attrNameLst>
                                      </p:cBhvr>
                                      <p:tavLst>
                                        <p:tav tm="0">
                                          <p:val>
                                            <p:fltVal val="0"/>
                                          </p:val>
                                        </p:tav>
                                        <p:tav tm="100000">
                                          <p:val>
                                            <p:strVal val="#ppt_w"/>
                                          </p:val>
                                        </p:tav>
                                      </p:tavLst>
                                    </p:anim>
                                    <p:anim calcmode="lin" valueType="num">
                                      <p:cBhvr>
                                        <p:cTn id="58" dur="1000" fill="hold"/>
                                        <p:tgtEl>
                                          <p:spTgt spid="6">
                                            <p:txEl>
                                              <p:pRg st="7" end="7"/>
                                            </p:txEl>
                                          </p:spTgt>
                                        </p:tgtEl>
                                        <p:attrNameLst>
                                          <p:attrName>ppt_h</p:attrName>
                                        </p:attrNameLst>
                                      </p:cBhvr>
                                      <p:tavLst>
                                        <p:tav tm="0">
                                          <p:val>
                                            <p:fltVal val="0"/>
                                          </p:val>
                                        </p:tav>
                                        <p:tav tm="100000">
                                          <p:val>
                                            <p:strVal val="#ppt_h"/>
                                          </p:val>
                                        </p:tav>
                                      </p:tavLst>
                                    </p:anim>
                                    <p:anim calcmode="lin" valueType="num">
                                      <p:cBhvr>
                                        <p:cTn id="59" dur="1000" fill="hold"/>
                                        <p:tgtEl>
                                          <p:spTgt spid="6">
                                            <p:txEl>
                                              <p:pRg st="7" end="7"/>
                                            </p:txEl>
                                          </p:spTgt>
                                        </p:tgtEl>
                                        <p:attrNameLst>
                                          <p:attrName>style.rotation</p:attrName>
                                        </p:attrNameLst>
                                      </p:cBhvr>
                                      <p:tavLst>
                                        <p:tav tm="0">
                                          <p:val>
                                            <p:fltVal val="90"/>
                                          </p:val>
                                        </p:tav>
                                        <p:tav tm="100000">
                                          <p:val>
                                            <p:fltVal val="0"/>
                                          </p:val>
                                        </p:tav>
                                      </p:tavLst>
                                    </p:anim>
                                    <p:animEffect transition="in" filter="fade">
                                      <p:cBhvr>
                                        <p:cTn id="60" dur="10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solidFill>
                  <a:srgbClr val="0000FF"/>
                </a:solidFill>
              </a:rPr>
              <a:t>III: CÁCH TIẾN </a:t>
            </a:r>
            <a:r>
              <a:rPr lang="vi-VN" dirty="0" smtClean="0">
                <a:solidFill>
                  <a:srgbClr val="0000FF"/>
                </a:solidFill>
              </a:rPr>
              <a:t>HÀNH</a:t>
            </a:r>
            <a:r>
              <a:rPr lang="en-US" dirty="0" smtClean="0">
                <a:solidFill>
                  <a:srgbClr val="0000FF"/>
                </a:solidFill>
              </a:rPr>
              <a:t>:</a:t>
            </a:r>
            <a:endParaRPr lang="en-US" dirty="0"/>
          </a:p>
        </p:txBody>
      </p:sp>
      <p:sp>
        <p:nvSpPr>
          <p:cNvPr id="3" name="Content Placeholder 2"/>
          <p:cNvSpPr>
            <a:spLocks noGrp="1"/>
          </p:cNvSpPr>
          <p:nvPr>
            <p:ph idx="1"/>
          </p:nvPr>
        </p:nvSpPr>
        <p:spPr/>
        <p:txBody>
          <a:bodyPr/>
          <a:lstStyle/>
          <a:p>
            <a:pPr marL="0" indent="0" algn="ctr">
              <a:buNone/>
            </a:pP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marL="0" indent="0">
              <a:buNone/>
            </a:pPr>
            <a:r>
              <a:rPr lang="en-US" b="1" dirty="0" smtClean="0">
                <a:latin typeface="Times New Roman" pitchFamily="18" charset="0"/>
                <a:cs typeface="Times New Roman" pitchFamily="18" charset="0"/>
              </a:rPr>
              <a:t>  </a:t>
            </a:r>
            <a:r>
              <a:rPr lang="en-US" sz="4000" b="1" dirty="0" smtClean="0">
                <a:solidFill>
                  <a:srgbClr val="FF0000"/>
                </a:solidFill>
                <a:latin typeface="Times New Roman" pitchFamily="18" charset="0"/>
                <a:cs typeface="Times New Roman" pitchFamily="18" charset="0"/>
              </a:rPr>
              <a:t>1</a:t>
            </a:r>
            <a:r>
              <a:rPr lang="en-US" sz="4000" b="1" dirty="0">
                <a:solidFill>
                  <a:srgbClr val="FF0000"/>
                </a:solidFill>
                <a:latin typeface="Times New Roman" pitchFamily="18" charset="0"/>
                <a:cs typeface="Times New Roman" pitchFamily="18" charset="0"/>
              </a:rPr>
              <a:t>. Ổn định tổ chức</a:t>
            </a:r>
            <a:r>
              <a:rPr lang="en-US" sz="4000" b="1" dirty="0" smtClean="0">
                <a:solidFill>
                  <a:srgbClr val="FF0000"/>
                </a:solidFill>
                <a:latin typeface="Times New Roman" pitchFamily="18" charset="0"/>
                <a:cs typeface="Times New Roman" pitchFamily="18" charset="0"/>
              </a:rPr>
              <a:t>:</a:t>
            </a:r>
            <a:endParaRPr lang="en-US" sz="4000" dirty="0">
              <a:solidFill>
                <a:srgbClr val="FF0000"/>
              </a:solidFill>
              <a:latin typeface="Times New Roman" pitchFamily="18" charset="0"/>
              <a:cs typeface="Times New Roman" pitchFamily="18" charset="0"/>
            </a:endParaRPr>
          </a:p>
          <a:p>
            <a:pPr marL="0" indent="0">
              <a:buNone/>
            </a:pPr>
            <a:r>
              <a:rPr lang="vi-VN" sz="3600" dirty="0">
                <a:solidFill>
                  <a:srgbClr val="FF0000"/>
                </a:solidFill>
                <a:latin typeface="Times New Roman" pitchFamily="18" charset="0"/>
                <a:cs typeface="Times New Roman" pitchFamily="18" charset="0"/>
              </a:rPr>
              <a:t>- Cô </a:t>
            </a:r>
            <a:r>
              <a:rPr lang="en-US" sz="3600" dirty="0" err="1" smtClean="0">
                <a:solidFill>
                  <a:srgbClr val="FF0000"/>
                </a:solidFill>
                <a:latin typeface="Times New Roman" pitchFamily="18" charset="0"/>
                <a:cs typeface="Times New Roman" pitchFamily="18" charset="0"/>
              </a:rPr>
              <a:t>và</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trẻ</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cùng</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chơi</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trò</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chơi</a:t>
            </a:r>
            <a:r>
              <a:rPr lang="en-US" sz="3600" dirty="0" smtClean="0">
                <a:solidFill>
                  <a:srgbClr val="FF0000"/>
                </a:solidFill>
                <a:latin typeface="Times New Roman" pitchFamily="18" charset="0"/>
                <a:cs typeface="Times New Roman" pitchFamily="18" charset="0"/>
              </a:rPr>
              <a:t> “Con </a:t>
            </a:r>
            <a:r>
              <a:rPr lang="en-US" sz="3600" dirty="0" err="1" smtClean="0">
                <a:solidFill>
                  <a:srgbClr val="FF0000"/>
                </a:solidFill>
                <a:latin typeface="Times New Roman" pitchFamily="18" charset="0"/>
                <a:cs typeface="Times New Roman" pitchFamily="18" charset="0"/>
              </a:rPr>
              <a:t>bọ</a:t>
            </a:r>
            <a:r>
              <a:rPr lang="en-US" sz="3600" dirty="0" smtClean="0">
                <a:solidFill>
                  <a:srgbClr val="FF0000"/>
                </a:solidFill>
                <a:latin typeface="Times New Roman" pitchFamily="18" charset="0"/>
                <a:cs typeface="Times New Roman" pitchFamily="18" charset="0"/>
              </a:rPr>
              <a:t> </a:t>
            </a:r>
            <a:r>
              <a:rPr lang="en-US" sz="3600" dirty="0" err="1" smtClean="0">
                <a:solidFill>
                  <a:srgbClr val="FF0000"/>
                </a:solidFill>
                <a:latin typeface="Times New Roman" pitchFamily="18" charset="0"/>
                <a:cs typeface="Times New Roman" pitchFamily="18" charset="0"/>
              </a:rPr>
              <a:t>Rùa</a:t>
            </a:r>
            <a:r>
              <a:rPr lang="en-US" sz="3600" dirty="0" smtClean="0">
                <a:solidFill>
                  <a:srgbClr val="FF0000"/>
                </a:solidFill>
                <a:latin typeface="Times New Roman" pitchFamily="18" charset="0"/>
                <a:cs typeface="Times New Roman" pitchFamily="18" charset="0"/>
              </a:rPr>
              <a:t>”.</a:t>
            </a:r>
            <a:endParaRPr lang="en-US" sz="3600" dirty="0">
              <a:solidFill>
                <a:srgbClr val="FF0000"/>
              </a:solidFill>
            </a:endParaRPr>
          </a:p>
        </p:txBody>
      </p:sp>
    </p:spTree>
    <p:extLst>
      <p:ext uri="{BB962C8B-B14F-4D97-AF65-F5344CB8AC3E}">
        <p14:creationId xmlns:p14="http://schemas.microsoft.com/office/powerpoint/2010/main" val="206939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400800"/>
          </a:xfrm>
        </p:spPr>
        <p:txBody>
          <a:bodyPr>
            <a:normAutofit/>
          </a:bodyPr>
          <a:lstStyle/>
          <a:p>
            <a:pPr marL="0" indent="0">
              <a:buNone/>
            </a:pPr>
            <a:r>
              <a:rPr lang="en-US" sz="3600" b="1" dirty="0">
                <a:solidFill>
                  <a:srgbClr val="3333FF"/>
                </a:solidFill>
                <a:latin typeface="Times New Roman" pitchFamily="18" charset="0"/>
                <a:cs typeface="Times New Roman" pitchFamily="18" charset="0"/>
              </a:rPr>
              <a:t>2.</a:t>
            </a:r>
            <a:r>
              <a:rPr lang="pt-BR" sz="3600" b="1" dirty="0">
                <a:solidFill>
                  <a:srgbClr val="3333FF"/>
                </a:solidFill>
                <a:latin typeface="Times New Roman" pitchFamily="18" charset="0"/>
                <a:cs typeface="Times New Roman" pitchFamily="18" charset="0"/>
              </a:rPr>
              <a:t> Phương pháp, </a:t>
            </a:r>
            <a:r>
              <a:rPr lang="pt-BR" sz="3600" b="1" dirty="0" smtClean="0">
                <a:solidFill>
                  <a:srgbClr val="3333FF"/>
                </a:solidFill>
                <a:latin typeface="Times New Roman" pitchFamily="18" charset="0"/>
                <a:cs typeface="Times New Roman" pitchFamily="18" charset="0"/>
              </a:rPr>
              <a:t>hình thức tổ chức</a:t>
            </a:r>
            <a:r>
              <a:rPr lang="en-US" sz="3600" b="1" dirty="0" smtClean="0">
                <a:solidFill>
                  <a:srgbClr val="3333FF"/>
                </a:solidFill>
                <a:latin typeface="Times New Roman" pitchFamily="18" charset="0"/>
                <a:cs typeface="Times New Roman" pitchFamily="18" charset="0"/>
              </a:rPr>
              <a:t>:</a:t>
            </a:r>
          </a:p>
          <a:p>
            <a:pPr marL="0" indent="0">
              <a:buNone/>
            </a:pPr>
            <a:endParaRPr lang="en-US" dirty="0">
              <a:solidFill>
                <a:srgbClr val="3333FF"/>
              </a:solidFill>
              <a:latin typeface="Times New Roman" pitchFamily="18" charset="0"/>
              <a:cs typeface="Times New Roman" pitchFamily="18" charset="0"/>
            </a:endParaRPr>
          </a:p>
          <a:p>
            <a:pPr marL="0" indent="0">
              <a:buNone/>
            </a:pPr>
            <a:r>
              <a:rPr lang="vi-VN" b="1" u="sng" dirty="0">
                <a:solidFill>
                  <a:schemeClr val="accent6">
                    <a:lumMod val="75000"/>
                  </a:schemeClr>
                </a:solidFill>
                <a:latin typeface="Times New Roman" pitchFamily="18" charset="0"/>
                <a:cs typeface="Times New Roman" pitchFamily="18" charset="0"/>
              </a:rPr>
              <a:t>a, Khởi động</a:t>
            </a:r>
            <a:r>
              <a:rPr lang="vi-VN" b="1" u="sng" dirty="0" smtClean="0">
                <a:solidFill>
                  <a:schemeClr val="accent6">
                    <a:lumMod val="75000"/>
                  </a:schemeClr>
                </a:solidFill>
                <a:latin typeface="Times New Roman" pitchFamily="18" charset="0"/>
                <a:cs typeface="Times New Roman" pitchFamily="18" charset="0"/>
              </a:rPr>
              <a:t>:</a:t>
            </a:r>
            <a:endParaRPr lang="en-US" b="1" u="sng" dirty="0" smtClean="0">
              <a:solidFill>
                <a:schemeClr val="accent6">
                  <a:lumMod val="75000"/>
                </a:schemeClr>
              </a:solidFill>
              <a:latin typeface="Times New Roman" pitchFamily="18" charset="0"/>
              <a:cs typeface="Times New Roman" pitchFamily="18" charset="0"/>
            </a:endParaRPr>
          </a:p>
          <a:p>
            <a:pPr>
              <a:buFontTx/>
              <a:buChar char="-"/>
            </a:pPr>
            <a:r>
              <a:rPr lang="vi-VN" dirty="0" smtClean="0">
                <a:latin typeface="Times New Roman" pitchFamily="18" charset="0"/>
                <a:cs typeface="Times New Roman" pitchFamily="18" charset="0"/>
              </a:rPr>
              <a:t>Cô </a:t>
            </a:r>
            <a:r>
              <a:rPr lang="vi-VN" dirty="0">
                <a:latin typeface="Times New Roman" pitchFamily="18" charset="0"/>
                <a:cs typeface="Times New Roman" pitchFamily="18" charset="0"/>
              </a:rPr>
              <a:t>và trẻ đi, chạy, nhanh, chậm quanh sân, đứng thành vòng tròn. </a:t>
            </a:r>
            <a:endParaRPr lang="en-US" dirty="0" smtClean="0">
              <a:latin typeface="Times New Roman" pitchFamily="18" charset="0"/>
              <a:cs typeface="Times New Roman" pitchFamily="18" charset="0"/>
            </a:endParaRPr>
          </a:p>
        </p:txBody>
      </p:sp>
      <p:pic>
        <p:nvPicPr>
          <p:cNvPr id="5" name="DoanTauNhoXiu-V.A-261618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924800" y="1219200"/>
            <a:ext cx="609600" cy="609600"/>
          </a:xfrm>
          <a:prstGeom prst="rect">
            <a:avLst/>
          </a:prstGeom>
        </p:spPr>
      </p:pic>
    </p:spTree>
    <p:extLst>
      <p:ext uri="{BB962C8B-B14F-4D97-AF65-F5344CB8AC3E}">
        <p14:creationId xmlns:p14="http://schemas.microsoft.com/office/powerpoint/2010/main" val="22759356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2" end="2"/>
                                            </p:txEl>
                                          </p:spTgt>
                                        </p:tgtEl>
                                      </p:cBhvr>
                                    </p:animEffect>
                                  </p:childTnLst>
                                </p:cTn>
                              </p:par>
                              <p:par>
                                <p:cTn id="16" presetID="3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p:cTn id="18"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524000"/>
            <a:ext cx="8229600" cy="4525963"/>
          </a:xfrm>
        </p:spPr>
        <p:txBody>
          <a:bodyPr>
            <a:normAutofit fontScale="32500" lnSpcReduction="20000"/>
          </a:bodyPr>
          <a:lstStyle/>
          <a:p>
            <a:pPr marL="0" indent="0">
              <a:buNone/>
            </a:pPr>
            <a:r>
              <a:rPr lang="vi-VN" sz="12800" b="1" u="sng" dirty="0">
                <a:solidFill>
                  <a:srgbClr val="FF0000"/>
                </a:solidFill>
                <a:latin typeface="Times New Roman" panose="02020603050405020304" pitchFamily="18" charset="0"/>
                <a:cs typeface="Times New Roman" pitchFamily="18" charset="0"/>
              </a:rPr>
              <a:t>b,Trọng động: BTPTC:“Tập với nơ</a:t>
            </a:r>
            <a:r>
              <a:rPr lang="vi-VN" sz="12800" b="1" u="sng" dirty="0" smtClean="0">
                <a:solidFill>
                  <a:srgbClr val="FF0000"/>
                </a:solidFill>
                <a:latin typeface="Times New Roman" panose="02020603050405020304" pitchFamily="18" charset="0"/>
                <a:cs typeface="Times New Roman" pitchFamily="18" charset="0"/>
              </a:rPr>
              <a:t>”</a:t>
            </a:r>
            <a:r>
              <a:rPr lang="en-US" sz="12800" b="1" u="sng" dirty="0" smtClean="0">
                <a:solidFill>
                  <a:srgbClr val="FF0000"/>
                </a:solidFill>
                <a:latin typeface="Times New Roman" panose="02020603050405020304" pitchFamily="18" charset="0"/>
                <a:cs typeface="Times New Roman" pitchFamily="18" charset="0"/>
              </a:rPr>
              <a:t>:</a:t>
            </a:r>
            <a:endParaRPr lang="vi-VN" sz="12800" b="1" u="sng" dirty="0">
              <a:solidFill>
                <a:srgbClr val="FF0000"/>
              </a:solidFill>
              <a:latin typeface="Times New Roman" panose="02020603050405020304" pitchFamily="18" charset="0"/>
              <a:cs typeface="Times New Roman" pitchFamily="18" charset="0"/>
            </a:endParaRPr>
          </a:p>
          <a:p>
            <a:pPr marL="0" indent="0">
              <a:buNone/>
            </a:pPr>
            <a:endParaRPr lang="vi-VN" sz="7400" b="1" u="sng" dirty="0">
              <a:latin typeface="Times New Roman" panose="02020603050405020304" pitchFamily="18" charset="0"/>
              <a:cs typeface="Times New Roman" pitchFamily="18" charset="0"/>
            </a:endParaRPr>
          </a:p>
          <a:p>
            <a:pPr marL="0" indent="0">
              <a:buNone/>
            </a:pPr>
            <a:r>
              <a:rPr lang="en-US" sz="7400" dirty="0" smtClean="0">
                <a:latin typeface="Times New Roman" panose="02020603050405020304" pitchFamily="18" charset="0"/>
                <a:cs typeface="Times New Roman" pitchFamily="18" charset="0"/>
              </a:rPr>
              <a:t>- </a:t>
            </a:r>
            <a:r>
              <a:rPr lang="vi-VN" sz="7400" dirty="0" smtClean="0">
                <a:latin typeface="Times New Roman" panose="02020603050405020304" pitchFamily="18" charset="0"/>
                <a:cs typeface="Times New Roman" pitchFamily="18" charset="0"/>
              </a:rPr>
              <a:t>ĐT1</a:t>
            </a:r>
            <a:r>
              <a:rPr lang="vi-VN" sz="7400" dirty="0">
                <a:latin typeface="Times New Roman" panose="02020603050405020304" pitchFamily="18" charset="0"/>
                <a:cs typeface="Times New Roman" pitchFamily="18" charset="0"/>
              </a:rPr>
              <a:t>: Tay đưa  ra trước, lên cao (4l x2n)      </a:t>
            </a:r>
          </a:p>
          <a:p>
            <a:pPr marL="0" indent="0">
              <a:buNone/>
            </a:pPr>
            <a:endParaRPr lang="vi-VN" sz="7400" dirty="0">
              <a:latin typeface="Times New Roman" panose="02020603050405020304" pitchFamily="18" charset="0"/>
              <a:cs typeface="Times New Roman" pitchFamily="18" charset="0"/>
            </a:endParaRPr>
          </a:p>
          <a:p>
            <a:pPr marL="0" indent="0">
              <a:buNone/>
            </a:pPr>
            <a:r>
              <a:rPr lang="en-US" sz="7400" dirty="0" smtClean="0">
                <a:latin typeface="Times New Roman" panose="02020603050405020304" pitchFamily="18" charset="0"/>
                <a:cs typeface="Times New Roman" pitchFamily="18" charset="0"/>
              </a:rPr>
              <a:t>- </a:t>
            </a:r>
            <a:r>
              <a:rPr lang="vi-VN" sz="7400" dirty="0" smtClean="0">
                <a:latin typeface="Times New Roman" panose="02020603050405020304" pitchFamily="18" charset="0"/>
                <a:cs typeface="Times New Roman" pitchFamily="18" charset="0"/>
              </a:rPr>
              <a:t>ĐT2</a:t>
            </a:r>
            <a:r>
              <a:rPr lang="vi-VN" sz="7400" dirty="0">
                <a:latin typeface="Times New Roman" panose="02020603050405020304" pitchFamily="18" charset="0"/>
                <a:cs typeface="Times New Roman" pitchFamily="18" charset="0"/>
              </a:rPr>
              <a:t>: Co từng chân lên, đổi chân (6l x 2n)  </a:t>
            </a:r>
          </a:p>
          <a:p>
            <a:pPr marL="0" indent="0">
              <a:buNone/>
            </a:pPr>
            <a:endParaRPr lang="vi-VN" sz="7400" dirty="0">
              <a:latin typeface="Times New Roman" panose="02020603050405020304" pitchFamily="18" charset="0"/>
              <a:cs typeface="Times New Roman" pitchFamily="18" charset="0"/>
            </a:endParaRPr>
          </a:p>
          <a:p>
            <a:pPr marL="0" indent="0">
              <a:buNone/>
            </a:pPr>
            <a:r>
              <a:rPr lang="en-US" sz="7400" dirty="0" smtClean="0">
                <a:latin typeface="Times New Roman" panose="02020603050405020304" pitchFamily="18" charset="0"/>
                <a:cs typeface="Times New Roman" pitchFamily="18" charset="0"/>
              </a:rPr>
              <a:t>- </a:t>
            </a:r>
            <a:r>
              <a:rPr lang="vi-VN" sz="7400" dirty="0" smtClean="0">
                <a:latin typeface="Times New Roman" panose="02020603050405020304" pitchFamily="18" charset="0"/>
                <a:cs typeface="Times New Roman" pitchFamily="18" charset="0"/>
              </a:rPr>
              <a:t>ĐT3</a:t>
            </a:r>
            <a:r>
              <a:rPr lang="vi-VN" sz="7400" dirty="0">
                <a:latin typeface="Times New Roman" panose="02020603050405020304" pitchFamily="18" charset="0"/>
                <a:cs typeface="Times New Roman" pitchFamily="18" charset="0"/>
              </a:rPr>
              <a:t>: Tay chống hông, lắc lư mình (4l x 2n)  </a:t>
            </a:r>
          </a:p>
          <a:p>
            <a:pPr marL="0" indent="0">
              <a:buNone/>
            </a:pPr>
            <a:endParaRPr lang="vi-VN" sz="7400" dirty="0">
              <a:latin typeface="Times New Roman" panose="02020603050405020304" pitchFamily="18" charset="0"/>
              <a:cs typeface="Times New Roman" pitchFamily="18" charset="0"/>
            </a:endParaRPr>
          </a:p>
          <a:p>
            <a:pPr marL="0" indent="0">
              <a:buNone/>
            </a:pPr>
            <a:r>
              <a:rPr lang="en-US" sz="7400" dirty="0" smtClean="0">
                <a:latin typeface="Times New Roman" panose="02020603050405020304" pitchFamily="18" charset="0"/>
                <a:cs typeface="Times New Roman" pitchFamily="18" charset="0"/>
              </a:rPr>
              <a:t>- </a:t>
            </a:r>
            <a:r>
              <a:rPr lang="vi-VN" sz="7400" dirty="0" smtClean="0">
                <a:latin typeface="Times New Roman" panose="02020603050405020304" pitchFamily="18" charset="0"/>
                <a:cs typeface="Times New Roman" pitchFamily="18" charset="0"/>
              </a:rPr>
              <a:t>ĐT4</a:t>
            </a:r>
            <a:r>
              <a:rPr lang="vi-VN" sz="7400" dirty="0">
                <a:latin typeface="Times New Roman" panose="02020603050405020304" pitchFamily="18" charset="0"/>
                <a:cs typeface="Times New Roman" pitchFamily="18" charset="0"/>
              </a:rPr>
              <a:t>: Bật nhảy tại chỗ (4l x 2n)</a:t>
            </a:r>
          </a:p>
          <a:p>
            <a:pPr marL="0" indent="0">
              <a:buNone/>
            </a:pPr>
            <a:endParaRPr lang="vi-VN" sz="8000" dirty="0">
              <a:latin typeface="Times New Roman" panose="02020603050405020304" pitchFamily="18" charset="0"/>
              <a:cs typeface="Times New Roman" pitchFamily="18" charset="0"/>
            </a:endParaRPr>
          </a:p>
        </p:txBody>
      </p:sp>
      <p:pic>
        <p:nvPicPr>
          <p:cNvPr id="5" name="nhạc thể dục beat không lờ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543800" y="762000"/>
            <a:ext cx="609600" cy="609600"/>
          </a:xfrm>
          <a:prstGeom prst="rect">
            <a:avLst/>
          </a:prstGeom>
        </p:spPr>
      </p:pic>
    </p:spTree>
    <p:extLst>
      <p:ext uri="{BB962C8B-B14F-4D97-AF65-F5344CB8AC3E}">
        <p14:creationId xmlns:p14="http://schemas.microsoft.com/office/powerpoint/2010/main" val="257291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3">
                                            <p:txEl>
                                              <p:pRg st="2" end="2"/>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p:cTn id="1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19" dur="500"/>
                                        <p:tgtEl>
                                          <p:spTgt spid="3">
                                            <p:txEl>
                                              <p:pRg st="4" end="4"/>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 calcmode="lin" valueType="num">
                                      <p:cBhvr>
                                        <p:cTn id="22"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24" dur="500"/>
                                        <p:tgtEl>
                                          <p:spTgt spid="3">
                                            <p:txEl>
                                              <p:pRg st="6" end="6"/>
                                            </p:txEl>
                                          </p:spTgt>
                                        </p:tgtEl>
                                      </p:cBhvr>
                                    </p:animEffect>
                                  </p:childTnLst>
                                </p:cTn>
                              </p:par>
                              <p:par>
                                <p:cTn id="25" presetID="53" presetClass="entr" presetSubtype="16"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 calcmode="lin" valueType="num">
                                      <p:cBhvr>
                                        <p:cTn id="27"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29" dur="500"/>
                                        <p:tgtEl>
                                          <p:spTgt spid="3">
                                            <p:txEl>
                                              <p:pRg st="8" end="8"/>
                                            </p:txEl>
                                          </p:spTgt>
                                        </p:tgtEl>
                                      </p:cBhvr>
                                    </p:animEffect>
                                  </p:childTnLst>
                                </p:cTn>
                              </p:par>
                            </p:childTnLst>
                          </p:cTn>
                        </p:par>
                        <p:par>
                          <p:cTn id="30" fill="hold">
                            <p:stCondLst>
                              <p:cond delay="500"/>
                            </p:stCondLst>
                            <p:childTnLst>
                              <p:par>
                                <p:cTn id="31" presetID="1" presetClass="mediacall" presetSubtype="0" fill="hold" nodeType="afterEffect">
                                  <p:stCondLst>
                                    <p:cond delay="0"/>
                                  </p:stCondLst>
                                  <p:childTnLst>
                                    <p:cmd type="call" cmd="playFrom(0.0)">
                                      <p:cBhvr>
                                        <p:cTn id="32" dur="1887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8229600" cy="4525963"/>
          </a:xfrm>
        </p:spPr>
        <p:txBody>
          <a:bodyPr>
            <a:normAutofit fontScale="32500" lnSpcReduction="20000"/>
          </a:bodyPr>
          <a:lstStyle/>
          <a:p>
            <a:pPr marL="0" indent="0">
              <a:buNone/>
            </a:pPr>
            <a:r>
              <a:rPr lang="vi-VN" sz="6700" b="1" dirty="0">
                <a:solidFill>
                  <a:schemeClr val="accent2">
                    <a:lumMod val="75000"/>
                  </a:schemeClr>
                </a:solidFill>
                <a:latin typeface="+mj-lt"/>
              </a:rPr>
              <a:t>* VĐCB:Bò trong đường </a:t>
            </a:r>
            <a:r>
              <a:rPr lang="vi-VN" sz="6700" b="1" dirty="0" smtClean="0">
                <a:solidFill>
                  <a:schemeClr val="accent2">
                    <a:lumMod val="75000"/>
                  </a:schemeClr>
                </a:solidFill>
                <a:latin typeface="+mj-lt"/>
              </a:rPr>
              <a:t>hẹp</a:t>
            </a:r>
            <a:r>
              <a:rPr lang="en-US" sz="6700" b="1" dirty="0">
                <a:solidFill>
                  <a:schemeClr val="accent2">
                    <a:lumMod val="75000"/>
                  </a:schemeClr>
                </a:solidFill>
                <a:latin typeface="+mj-lt"/>
              </a:rPr>
              <a:t>:</a:t>
            </a:r>
            <a:endParaRPr lang="vi-VN" sz="4000" b="1" dirty="0">
              <a:solidFill>
                <a:schemeClr val="accent2">
                  <a:lumMod val="75000"/>
                </a:schemeClr>
              </a:solidFill>
              <a:latin typeface="+mj-lt"/>
            </a:endParaRPr>
          </a:p>
          <a:p>
            <a:pPr marL="0" indent="0">
              <a:buNone/>
            </a:pPr>
            <a:r>
              <a:rPr lang="vi-VN" sz="7000" b="1" dirty="0">
                <a:solidFill>
                  <a:srgbClr val="3333FF"/>
                </a:solidFill>
                <a:latin typeface="+mj-lt"/>
              </a:rPr>
              <a:t>- Cô giới thiệu tên VĐCB, Cô làm mẫu lần 1: Hỏi trẻ tên bài tập</a:t>
            </a:r>
            <a:r>
              <a:rPr lang="vi-VN" sz="7000" b="1" dirty="0" smtClean="0">
                <a:solidFill>
                  <a:srgbClr val="3333FF"/>
                </a:solidFill>
                <a:latin typeface="+mj-lt"/>
              </a:rPr>
              <a:t>.</a:t>
            </a:r>
            <a:endParaRPr lang="vi-VN" sz="7000" b="1" dirty="0">
              <a:solidFill>
                <a:srgbClr val="3333FF"/>
              </a:solidFill>
              <a:latin typeface="+mj-lt"/>
            </a:endParaRPr>
          </a:p>
          <a:p>
            <a:pPr marL="0" indent="0">
              <a:buNone/>
            </a:pPr>
            <a:r>
              <a:rPr lang="vi-VN" sz="7000" b="1" dirty="0">
                <a:solidFill>
                  <a:srgbClr val="3333FF"/>
                </a:solidFill>
                <a:latin typeface="+mj-lt"/>
              </a:rPr>
              <a:t>- Cô làm mẫu lần 2: Chậm kết hợp phân tích động tác</a:t>
            </a:r>
            <a:r>
              <a:rPr lang="vi-VN" sz="7000" b="1" dirty="0" smtClean="0">
                <a:solidFill>
                  <a:srgbClr val="3333FF"/>
                </a:solidFill>
                <a:latin typeface="+mj-lt"/>
              </a:rPr>
              <a:t>:</a:t>
            </a:r>
            <a:endParaRPr lang="vi-VN" sz="7000" b="1" dirty="0">
              <a:solidFill>
                <a:srgbClr val="3333FF"/>
              </a:solidFill>
              <a:latin typeface="+mj-lt"/>
            </a:endParaRPr>
          </a:p>
          <a:p>
            <a:pPr marL="0" indent="0">
              <a:buNone/>
            </a:pPr>
            <a:r>
              <a:rPr lang="vi-VN" sz="7000" b="1" dirty="0">
                <a:solidFill>
                  <a:srgbClr val="3333FF"/>
                </a:solidFill>
                <a:latin typeface="+mj-lt"/>
              </a:rPr>
              <a:t>+ TTCB: Hai bàn tay chống trước vạch chuẩn, hai chân quỳ xuống, mắt nhìn thẳng</a:t>
            </a:r>
            <a:r>
              <a:rPr lang="vi-VN" sz="7000" b="1" dirty="0" smtClean="0">
                <a:solidFill>
                  <a:srgbClr val="3333FF"/>
                </a:solidFill>
                <a:latin typeface="+mj-lt"/>
              </a:rPr>
              <a:t>.</a:t>
            </a:r>
            <a:endParaRPr lang="vi-VN" sz="7000" b="1" dirty="0">
              <a:solidFill>
                <a:srgbClr val="3333FF"/>
              </a:solidFill>
              <a:latin typeface="+mj-lt"/>
            </a:endParaRPr>
          </a:p>
          <a:p>
            <a:pPr marL="0" indent="0">
              <a:buNone/>
            </a:pPr>
            <a:r>
              <a:rPr lang="vi-VN" sz="7000" b="1" dirty="0">
                <a:solidFill>
                  <a:srgbClr val="3333FF"/>
                </a:solidFill>
                <a:latin typeface="+mj-lt"/>
              </a:rPr>
              <a:t>+ Bò: Bò bằng bàn tay, cẳng chân, bò thẳng hướng về phía trước. Khi bò không dừng lại giữa chừng, bò trong đường hẹp, không bò ra ngoài, bò hết đường hẹp thì đứng lên về cuối hàng. Cô hỏi trẻ cô vừa làm gì</a:t>
            </a:r>
            <a:r>
              <a:rPr lang="vi-VN" sz="7000" b="1" dirty="0" smtClean="0">
                <a:solidFill>
                  <a:srgbClr val="3333FF"/>
                </a:solidFill>
                <a:latin typeface="+mj-lt"/>
              </a:rPr>
              <a:t>?</a:t>
            </a:r>
            <a:endParaRPr lang="vi-VN" sz="7000" b="1" dirty="0">
              <a:solidFill>
                <a:srgbClr val="3333FF"/>
              </a:solidFill>
              <a:latin typeface="+mj-lt"/>
            </a:endParaRPr>
          </a:p>
          <a:p>
            <a:pPr marL="0" indent="0">
              <a:buNone/>
            </a:pPr>
            <a:r>
              <a:rPr lang="vi-VN" sz="7000" b="1" dirty="0">
                <a:solidFill>
                  <a:srgbClr val="3333FF"/>
                </a:solidFill>
                <a:latin typeface="+mj-lt"/>
              </a:rPr>
              <a:t>- Cô cho trẻ giỏi lên bò trong đường hẹp. Cho trẻ nhận xét và cô sửa động tác cho trẻ.</a:t>
            </a:r>
          </a:p>
          <a:p>
            <a:pPr marL="0" indent="0">
              <a:buNone/>
            </a:pPr>
            <a:endParaRPr lang="vi-VN" sz="4000" b="1" dirty="0">
              <a:latin typeface="+mj-lt"/>
            </a:endParaRPr>
          </a:p>
        </p:txBody>
      </p:sp>
    </p:spTree>
    <p:extLst>
      <p:ext uri="{BB962C8B-B14F-4D97-AF65-F5344CB8AC3E}">
        <p14:creationId xmlns:p14="http://schemas.microsoft.com/office/powerpoint/2010/main" val="201774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500"/>
                                        <p:tgtEl>
                                          <p:spTgt spid="3">
                                            <p:txEl>
                                              <p:pRg st="4" end="4"/>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676400"/>
            <a:ext cx="7086600" cy="3352799"/>
          </a:xfrm>
        </p:spPr>
        <p:txBody>
          <a:bodyPr>
            <a:normAutofit fontScale="90000"/>
          </a:bodyPr>
          <a:lstStyle/>
          <a:p>
            <a:pPr algn="l"/>
            <a:r>
              <a:rPr lang="vi-VN" sz="3300" dirty="0">
                <a:solidFill>
                  <a:schemeClr val="accent6">
                    <a:lumMod val="75000"/>
                  </a:schemeClr>
                </a:solidFill>
                <a:cs typeface="Times New Roman" panose="02020603050405020304" pitchFamily="18" charset="0"/>
              </a:rPr>
              <a:t>* Trẻ thực hiện:</a:t>
            </a:r>
            <a:r>
              <a:rPr lang="vi-VN" sz="2400" dirty="0">
                <a:cs typeface="Times New Roman" panose="02020603050405020304" pitchFamily="18" charset="0"/>
              </a:rPr>
              <a:t/>
            </a:r>
            <a:br>
              <a:rPr lang="vi-VN" sz="2400" dirty="0">
                <a:cs typeface="Times New Roman" panose="02020603050405020304" pitchFamily="18" charset="0"/>
              </a:rPr>
            </a:br>
            <a:r>
              <a:rPr lang="vi-VN" sz="2400" dirty="0">
                <a:cs typeface="Times New Roman" panose="02020603050405020304" pitchFamily="18" charset="0"/>
              </a:rPr>
              <a:t/>
            </a:r>
            <a:br>
              <a:rPr lang="vi-VN" sz="2400" dirty="0">
                <a:cs typeface="Times New Roman" panose="02020603050405020304" pitchFamily="18" charset="0"/>
              </a:rPr>
            </a:br>
            <a:r>
              <a:rPr lang="vi-VN" sz="2400" dirty="0">
                <a:cs typeface="Times New Roman" panose="02020603050405020304" pitchFamily="18" charset="0"/>
              </a:rPr>
              <a:t>- Lần 1: Cô cho lần lượt 2 bạn bò.</a:t>
            </a:r>
            <a:br>
              <a:rPr lang="vi-VN" sz="2400" dirty="0">
                <a:cs typeface="Times New Roman" panose="02020603050405020304" pitchFamily="18" charset="0"/>
              </a:rPr>
            </a:br>
            <a:r>
              <a:rPr lang="vi-VN" sz="2400" dirty="0">
                <a:cs typeface="Times New Roman" panose="02020603050405020304" pitchFamily="18" charset="0"/>
              </a:rPr>
              <a:t/>
            </a:r>
            <a:br>
              <a:rPr lang="vi-VN" sz="2400" dirty="0">
                <a:cs typeface="Times New Roman" panose="02020603050405020304" pitchFamily="18" charset="0"/>
              </a:rPr>
            </a:br>
            <a:r>
              <a:rPr lang="vi-VN" sz="2400" dirty="0">
                <a:cs typeface="Times New Roman" panose="02020603050405020304" pitchFamily="18" charset="0"/>
              </a:rPr>
              <a:t>- Lần 2: Cho 2 tổ thi đua nhau bò.</a:t>
            </a:r>
            <a:br>
              <a:rPr lang="vi-VN" sz="2400" dirty="0">
                <a:cs typeface="Times New Roman" panose="02020603050405020304" pitchFamily="18" charset="0"/>
              </a:rPr>
            </a:br>
            <a:r>
              <a:rPr lang="vi-VN" sz="2400" dirty="0">
                <a:cs typeface="Times New Roman" panose="02020603050405020304" pitchFamily="18" charset="0"/>
              </a:rPr>
              <a:t/>
            </a:r>
            <a:br>
              <a:rPr lang="vi-VN" sz="2400" dirty="0">
                <a:cs typeface="Times New Roman" panose="02020603050405020304" pitchFamily="18" charset="0"/>
              </a:rPr>
            </a:br>
            <a:r>
              <a:rPr lang="vi-VN" sz="2400" dirty="0">
                <a:cs typeface="Times New Roman" panose="02020603050405020304" pitchFamily="18" charset="0"/>
              </a:rPr>
              <a:t>- Lần 3 : Cho cả lớp nối đuôi nhau bò. </a:t>
            </a:r>
            <a:br>
              <a:rPr lang="vi-VN" sz="2400" dirty="0">
                <a:cs typeface="Times New Roman" panose="02020603050405020304" pitchFamily="18" charset="0"/>
              </a:rPr>
            </a:br>
            <a:r>
              <a:rPr lang="vi-VN" sz="2400" dirty="0">
                <a:cs typeface="Times New Roman" panose="02020603050405020304" pitchFamily="18" charset="0"/>
              </a:rPr>
              <a:t/>
            </a:r>
            <a:br>
              <a:rPr lang="vi-VN" sz="2400" dirty="0">
                <a:cs typeface="Times New Roman" panose="02020603050405020304" pitchFamily="18" charset="0"/>
              </a:rPr>
            </a:br>
            <a:r>
              <a:rPr lang="vi-VN" sz="2400" dirty="0">
                <a:cs typeface="Times New Roman" panose="02020603050405020304" pitchFamily="18" charset="0"/>
              </a:rPr>
              <a:t>- Động viên khuyến khích, hỏi trẻ các con vừa làm ?</a:t>
            </a:r>
            <a:endParaRPr lang="en-US" sz="2400" dirty="0">
              <a:latin typeface="Times New Roman" panose="02020603050405020304" pitchFamily="18" charset="0"/>
              <a:cs typeface="Times New Roman" panose="02020603050405020304" pitchFamily="18" charset="0"/>
            </a:endParaRPr>
          </a:p>
        </p:txBody>
      </p:sp>
      <p:pic>
        <p:nvPicPr>
          <p:cNvPr id="4" name="TruongChungChauLaTruongMamNonBea_478x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29600" y="5943600"/>
            <a:ext cx="609600" cy="609600"/>
          </a:xfrm>
          <a:prstGeom prst="rect">
            <a:avLst/>
          </a:prstGeom>
        </p:spPr>
      </p:pic>
    </p:spTree>
    <p:extLst>
      <p:ext uri="{BB962C8B-B14F-4D97-AF65-F5344CB8AC3E}">
        <p14:creationId xmlns:p14="http://schemas.microsoft.com/office/powerpoint/2010/main" val="9564017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848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1066800"/>
            <a:ext cx="6705600" cy="3203575"/>
          </a:xfrm>
        </p:spPr>
        <p:txBody>
          <a:bodyPr>
            <a:noAutofit/>
          </a:bodyPr>
          <a:lstStyle/>
          <a:p>
            <a:pPr algn="l"/>
            <a:r>
              <a:rPr lang="vi-VN" sz="3600" b="1" dirty="0">
                <a:solidFill>
                  <a:schemeClr val="accent3"/>
                </a:solidFill>
              </a:rPr>
              <a:t>* TCVĐ: Gà trong vườn rau.</a:t>
            </a:r>
            <a:r>
              <a:rPr lang="vi-VN" sz="2800" dirty="0"/>
              <a:t/>
            </a:r>
            <a:br>
              <a:rPr lang="vi-VN" sz="2800" dirty="0"/>
            </a:br>
            <a:r>
              <a:rPr lang="vi-VN" sz="2800" dirty="0">
                <a:solidFill>
                  <a:schemeClr val="accent6">
                    <a:lumMod val="75000"/>
                  </a:schemeClr>
                </a:solidFill>
              </a:rPr>
              <a:t/>
            </a:r>
            <a:br>
              <a:rPr lang="vi-VN" sz="2800" dirty="0">
                <a:solidFill>
                  <a:schemeClr val="accent6">
                    <a:lumMod val="75000"/>
                  </a:schemeClr>
                </a:solidFill>
              </a:rPr>
            </a:br>
            <a:r>
              <a:rPr lang="vi-VN" sz="2800" dirty="0">
                <a:solidFill>
                  <a:schemeClr val="accent6">
                    <a:lumMod val="75000"/>
                  </a:schemeClr>
                </a:solidFill>
              </a:rPr>
              <a:t>- Cô giới thiệu tên trò chơi, cách chơi: Các chú gà cùng gà mẹ đi kiếm ăn đến vườn rau của bác nông dân, khi bác đuổi các chú gà phải chạy nhanh về chuồng không sẽ bị bác bắt. Cô tổ chức cho trẻ chơi 2-3 lần.</a:t>
            </a:r>
            <a:endParaRPr lang="en-US" sz="2800" dirty="0">
              <a:solidFill>
                <a:schemeClr val="accent6">
                  <a:lumMod val="75000"/>
                </a:schemeClr>
              </a:solidFill>
            </a:endParaRPr>
          </a:p>
        </p:txBody>
      </p:sp>
    </p:spTree>
    <p:extLst>
      <p:ext uri="{BB962C8B-B14F-4D97-AF65-F5344CB8AC3E}">
        <p14:creationId xmlns:p14="http://schemas.microsoft.com/office/powerpoint/2010/main" val="52659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284</TotalTime>
  <Words>523</Words>
  <Application>Microsoft Office PowerPoint</Application>
  <PresentationFormat>On-screen Show (4:3)</PresentationFormat>
  <Paragraphs>65</Paragraphs>
  <Slides>11</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PowerPoint Presentation</vt:lpstr>
      <vt:lpstr>I. MỤC ĐÍCH - YÊU CẦU:</vt:lpstr>
      <vt:lpstr>II: CHUẨN BỊ</vt:lpstr>
      <vt:lpstr>III: CÁCH TIẾN HÀNH:</vt:lpstr>
      <vt:lpstr>PowerPoint Presentation</vt:lpstr>
      <vt:lpstr>PowerPoint Presentation</vt:lpstr>
      <vt:lpstr>PowerPoint Presentation</vt:lpstr>
      <vt:lpstr>* Trẻ thực hiện:  - Lần 1: Cô cho lần lượt 2 bạn bò.  - Lần 2: Cho 2 tổ thi đua nhau bò.  - Lần 3 : Cho cả lớp nối đuôi nhau bò.   - Động viên khuyến khích, hỏi trẻ các con vừa làm ?</vt:lpstr>
      <vt:lpstr>* TCVĐ: Gà trong vườn rau.  - Cô giới thiệu tên trò chơi, cách chơi: Các chú gà cùng gà mẹ đi kiếm ăn đến vườn rau của bác nông dân, khi bác đuổi các chú gà phải chạy nhanh về chuồng không sẽ bị bác bắt. Cô tổ chức cho trẻ chơi 2-3 lần.</vt:lpstr>
      <vt:lpstr>PowerPoint Presentation</vt:lpstr>
      <vt:lpstr>3. Kết thúc: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Lop D2</cp:lastModifiedBy>
  <cp:revision>26</cp:revision>
  <dcterms:created xsi:type="dcterms:W3CDTF">2006-08-16T00:00:00Z</dcterms:created>
  <dcterms:modified xsi:type="dcterms:W3CDTF">2022-06-07T10:03:22Z</dcterms:modified>
</cp:coreProperties>
</file>