
<file path=[Content_Types].xml><?xml version="1.0" encoding="utf-8"?>
<Types xmlns="http://schemas.openxmlformats.org/package/2006/content-types">
  <Default Extension="png" ContentType="image/png"/>
  <Default Extension="jfif" ContentType="image/jpeg"/>
  <Default Extension="mp3" ContentType="audio/mpeg"/>
  <Default Extension="jpeg" ContentType="image/jpeg"/>
  <Default Extension="m4a" ContentType="audio/mp4"/>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313" r:id="rId3"/>
    <p:sldId id="314" r:id="rId4"/>
    <p:sldId id="307" r:id="rId5"/>
    <p:sldId id="308" r:id="rId6"/>
    <p:sldId id="293" r:id="rId7"/>
    <p:sldId id="316" r:id="rId8"/>
    <p:sldId id="312" r:id="rId9"/>
    <p:sldId id="315" r:id="rId10"/>
    <p:sldId id="301" r:id="rId11"/>
    <p:sldId id="311"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07" autoAdjust="0"/>
  </p:normalViewPr>
  <p:slideViewPr>
    <p:cSldViewPr>
      <p:cViewPr varScale="1">
        <p:scale>
          <a:sx n="69" d="100"/>
          <a:sy n="69" d="100"/>
        </p:scale>
        <p:origin x="14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6CE021-2AFF-4A30-924D-8909119704E0}" type="datetimeFigureOut">
              <a:rPr lang="en-US" smtClean="0"/>
              <a:pPr/>
              <a:t>6/9/2022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6C9488-B39D-449A-897E-87E2CC4C3E25}" type="slidenum">
              <a:rPr lang="en-US" smtClean="0"/>
              <a:pPr/>
              <a:t>‹#›</a:t>
            </a:fld>
            <a:endParaRPr lang="en-US"/>
          </a:p>
        </p:txBody>
      </p:sp>
    </p:spTree>
    <p:extLst>
      <p:ext uri="{BB962C8B-B14F-4D97-AF65-F5344CB8AC3E}">
        <p14:creationId xmlns:p14="http://schemas.microsoft.com/office/powerpoint/2010/main" val="964987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752B32-2403-441F-8A89-EB28A7A25A7B}"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752B32-2403-441F-8A89-EB28A7A25A7B}"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752B32-2403-441F-8A89-EB28A7A25A7B}"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752B32-2403-441F-8A89-EB28A7A25A7B}"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752B32-2403-441F-8A89-EB28A7A25A7B}"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3752B32-2403-441F-8A89-EB28A7A25A7B}"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3752B32-2403-441F-8A89-EB28A7A25A7B}" type="datetimeFigureOut">
              <a:rPr lang="en-US" smtClean="0"/>
              <a:pPr/>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752B32-2403-441F-8A89-EB28A7A25A7B}" type="datetimeFigureOut">
              <a:rPr lang="en-US" smtClean="0"/>
              <a:pPr/>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752B32-2403-441F-8A89-EB28A7A25A7B}" type="datetimeFigureOut">
              <a:rPr lang="en-US" smtClean="0"/>
              <a:pPr/>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752B32-2403-441F-8A89-EB28A7A25A7B}"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752B32-2403-441F-8A89-EB28A7A25A7B}"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FFB98-6136-49F1-938E-DBB5B57F1DD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752B32-2403-441F-8A89-EB28A7A25A7B}" type="datetimeFigureOut">
              <a:rPr lang="en-US" smtClean="0"/>
              <a:pPr/>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EFFB98-6136-49F1-938E-DBB5B57F1DD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7.png"/><Relationship Id="rId4" Type="http://schemas.openxmlformats.org/officeDocument/2006/relationships/image" Target="../media/image8.jfif"/></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9.jfi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GO_final.jpg"/>
          <p:cNvPicPr>
            <a:picLocks noChangeAspect="1"/>
          </p:cNvPicPr>
          <p:nvPr/>
        </p:nvPicPr>
        <p:blipFill>
          <a:blip r:embed="rId2" cstate="print">
            <a:clrChange>
              <a:clrFrom>
                <a:srgbClr val="FDFDFD"/>
              </a:clrFrom>
              <a:clrTo>
                <a:srgbClr val="FDFDFD">
                  <a:alpha val="0"/>
                </a:srgbClr>
              </a:clrTo>
            </a:clrChange>
          </a:blip>
          <a:stretch>
            <a:fillRect/>
          </a:stretch>
        </p:blipFill>
        <p:spPr>
          <a:xfrm>
            <a:off x="4038600" y="914401"/>
            <a:ext cx="1295400" cy="1066800"/>
          </a:xfrm>
          <a:prstGeom prst="rect">
            <a:avLst/>
          </a:prstGeom>
        </p:spPr>
      </p:pic>
      <p:sp>
        <p:nvSpPr>
          <p:cNvPr id="11" name="TextBox 10"/>
          <p:cNvSpPr txBox="1"/>
          <p:nvPr/>
        </p:nvSpPr>
        <p:spPr>
          <a:xfrm>
            <a:off x="1447800" y="1600200"/>
            <a:ext cx="762000" cy="369332"/>
          </a:xfrm>
          <a:prstGeom prst="rect">
            <a:avLst/>
          </a:prstGeom>
          <a:noFill/>
        </p:spPr>
        <p:txBody>
          <a:bodyPr wrap="square" rtlCol="0">
            <a:spAutoFit/>
          </a:bodyPr>
          <a:lstStyle/>
          <a:p>
            <a:endParaRPr lang="en-US" dirty="0"/>
          </a:p>
        </p:txBody>
      </p:sp>
      <p:sp>
        <p:nvSpPr>
          <p:cNvPr id="12" name="TextBox 11"/>
          <p:cNvSpPr txBox="1"/>
          <p:nvPr/>
        </p:nvSpPr>
        <p:spPr>
          <a:xfrm>
            <a:off x="1600200" y="1752600"/>
            <a:ext cx="762000" cy="369332"/>
          </a:xfrm>
          <a:prstGeom prst="rect">
            <a:avLst/>
          </a:prstGeom>
          <a:noFill/>
        </p:spPr>
        <p:txBody>
          <a:bodyPr wrap="square" rtlCol="0">
            <a:spAutoFit/>
          </a:bodyPr>
          <a:lstStyle/>
          <a:p>
            <a:endParaRPr lang="en-US" dirty="0"/>
          </a:p>
        </p:txBody>
      </p:sp>
      <p:sp>
        <p:nvSpPr>
          <p:cNvPr id="13" name="TextBox 12"/>
          <p:cNvSpPr txBox="1"/>
          <p:nvPr/>
        </p:nvSpPr>
        <p:spPr>
          <a:xfrm>
            <a:off x="1181100" y="2095327"/>
            <a:ext cx="77724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             LÀM QUEN VỚI TOÁN</a:t>
            </a:r>
            <a:endParaRPr lang="en-US" sz="4400" b="1" dirty="0">
              <a:solidFill>
                <a:srgbClr val="FF0000"/>
              </a:solidFill>
              <a:latin typeface="Times New Roman" pitchFamily="18" charset="0"/>
              <a:cs typeface="Times New Roman" pitchFamily="18" charset="0"/>
            </a:endParaRPr>
          </a:p>
        </p:txBody>
      </p:sp>
      <p:sp>
        <p:nvSpPr>
          <p:cNvPr id="16" name="TextBox 15"/>
          <p:cNvSpPr txBox="1"/>
          <p:nvPr/>
        </p:nvSpPr>
        <p:spPr>
          <a:xfrm>
            <a:off x="1638300" y="3134418"/>
            <a:ext cx="6096000" cy="2246769"/>
          </a:xfrm>
          <a:prstGeom prst="rect">
            <a:avLst/>
          </a:prstGeom>
          <a:noFill/>
        </p:spPr>
        <p:txBody>
          <a:bodyPr wrap="square" rtlCol="0">
            <a:spAutoFit/>
          </a:bodyPr>
          <a:lstStyle/>
          <a:p>
            <a:pPr algn="ctr"/>
            <a:r>
              <a:rPr lang="en-US" sz="2000" b="1" dirty="0" err="1" smtClean="0">
                <a:solidFill>
                  <a:srgbClr val="002060"/>
                </a:solidFill>
                <a:latin typeface="Times New Roman" pitchFamily="18" charset="0"/>
                <a:cs typeface="Times New Roman" pitchFamily="18" charset="0"/>
              </a:rPr>
              <a:t>Đề</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tài</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Bò</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dích</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dắc</a:t>
            </a:r>
            <a:r>
              <a:rPr lang="en-US" sz="2000" b="1" dirty="0" smtClean="0">
                <a:solidFill>
                  <a:srgbClr val="002060"/>
                </a:solidFill>
                <a:latin typeface="Times New Roman" pitchFamily="18" charset="0"/>
                <a:cs typeface="Times New Roman" pitchFamily="18" charset="0"/>
              </a:rPr>
              <a:t> qua 5 </a:t>
            </a:r>
            <a:r>
              <a:rPr lang="en-US" sz="2000" b="1" dirty="0" err="1" smtClean="0">
                <a:solidFill>
                  <a:srgbClr val="002060"/>
                </a:solidFill>
                <a:latin typeface="Times New Roman" pitchFamily="18" charset="0"/>
                <a:cs typeface="Times New Roman" pitchFamily="18" charset="0"/>
              </a:rPr>
              <a:t>điểm</a:t>
            </a:r>
            <a:endParaRPr lang="en-US" sz="2000" b="1" dirty="0" smtClean="0">
              <a:solidFill>
                <a:srgbClr val="002060"/>
              </a:solidFill>
              <a:latin typeface="Times New Roman" pitchFamily="18" charset="0"/>
              <a:cs typeface="Times New Roman" pitchFamily="18" charset="0"/>
            </a:endParaRPr>
          </a:p>
          <a:p>
            <a:pPr algn="ctr"/>
            <a:r>
              <a:rPr lang="en-US" sz="2000" b="1" dirty="0" smtClean="0">
                <a:solidFill>
                  <a:srgbClr val="002060"/>
                </a:solidFill>
                <a:latin typeface="Times New Roman" pitchFamily="18" charset="0"/>
                <a:cs typeface="Times New Roman" pitchFamily="18" charset="0"/>
              </a:rPr>
              <a:t>             TC: ô </a:t>
            </a:r>
            <a:r>
              <a:rPr lang="en-US" sz="2000" b="1" dirty="0" err="1" smtClean="0">
                <a:solidFill>
                  <a:srgbClr val="002060"/>
                </a:solidFill>
                <a:latin typeface="Times New Roman" pitchFamily="18" charset="0"/>
                <a:cs typeface="Times New Roman" pitchFamily="18" charset="0"/>
              </a:rPr>
              <a:t>tô</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vào</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bến</a:t>
            </a:r>
            <a:endParaRPr lang="en-US" sz="2000" b="1" dirty="0" smtClean="0">
              <a:solidFill>
                <a:srgbClr val="002060"/>
              </a:solidFill>
              <a:latin typeface="Times New Roman" pitchFamily="18" charset="0"/>
              <a:cs typeface="Times New Roman" pitchFamily="18" charset="0"/>
            </a:endParaRPr>
          </a:p>
          <a:p>
            <a:pPr algn="ctr"/>
            <a:r>
              <a:rPr lang="en-US" sz="2000" b="1" dirty="0" smtClean="0">
                <a:solidFill>
                  <a:srgbClr val="002060"/>
                </a:solidFill>
                <a:latin typeface="Times New Roman" pitchFamily="18" charset="0"/>
                <a:cs typeface="Times New Roman" pitchFamily="18" charset="0"/>
              </a:rPr>
              <a:t>Lứa tuổi: 4 -5 tuổi</a:t>
            </a:r>
          </a:p>
          <a:p>
            <a:pPr algn="ctr"/>
            <a:r>
              <a:rPr lang="en-US" sz="2000" b="1" dirty="0" smtClean="0">
                <a:solidFill>
                  <a:srgbClr val="002060"/>
                </a:solidFill>
                <a:latin typeface="Times New Roman" pitchFamily="18" charset="0"/>
                <a:cs typeface="Times New Roman" pitchFamily="18" charset="0"/>
              </a:rPr>
              <a:t>Thời gian : 25 - 30phút</a:t>
            </a:r>
          </a:p>
          <a:p>
            <a:pPr algn="ctr"/>
            <a:r>
              <a:rPr lang="en-US" sz="2000" b="1" dirty="0" smtClean="0">
                <a:solidFill>
                  <a:srgbClr val="002060"/>
                </a:solidFill>
                <a:latin typeface="Times New Roman" pitchFamily="18" charset="0"/>
                <a:cs typeface="Times New Roman" pitchFamily="18" charset="0"/>
              </a:rPr>
              <a:t>Số lượng : 25 -30trẻ</a:t>
            </a:r>
          </a:p>
          <a:p>
            <a:pPr algn="ctr"/>
            <a:r>
              <a:rPr lang="en-US" sz="2000" b="1" dirty="0" err="1" smtClean="0">
                <a:solidFill>
                  <a:srgbClr val="002060"/>
                </a:solidFill>
                <a:latin typeface="Times New Roman" pitchFamily="18" charset="0"/>
                <a:cs typeface="Times New Roman" pitchFamily="18" charset="0"/>
              </a:rPr>
              <a:t>Thời</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gian</a:t>
            </a:r>
            <a:r>
              <a:rPr lang="en-US" sz="2000" b="1" dirty="0" smtClean="0">
                <a:solidFill>
                  <a:srgbClr val="002060"/>
                </a:solidFill>
                <a:latin typeface="Times New Roman" pitchFamily="18" charset="0"/>
                <a:cs typeface="Times New Roman" pitchFamily="18" charset="0"/>
              </a:rPr>
              <a:t> : 20 – 25 </a:t>
            </a:r>
            <a:r>
              <a:rPr lang="en-US" sz="2000" b="1" dirty="0" err="1" smtClean="0">
                <a:solidFill>
                  <a:srgbClr val="002060"/>
                </a:solidFill>
                <a:latin typeface="Times New Roman" pitchFamily="18" charset="0"/>
                <a:cs typeface="Times New Roman" pitchFamily="18" charset="0"/>
              </a:rPr>
              <a:t>phút</a:t>
            </a:r>
            <a:endParaRPr lang="en-US" sz="2000" b="1" dirty="0" smtClean="0">
              <a:solidFill>
                <a:srgbClr val="002060"/>
              </a:solidFill>
              <a:latin typeface="Times New Roman" pitchFamily="18" charset="0"/>
              <a:cs typeface="Times New Roman" pitchFamily="18" charset="0"/>
            </a:endParaRPr>
          </a:p>
          <a:p>
            <a:pPr algn="ctr"/>
            <a:r>
              <a:rPr lang="en-US" sz="2000" b="1" dirty="0" err="1" smtClean="0">
                <a:solidFill>
                  <a:srgbClr val="002060"/>
                </a:solidFill>
                <a:latin typeface="Times New Roman" pitchFamily="18" charset="0"/>
                <a:cs typeface="Times New Roman" pitchFamily="18" charset="0"/>
              </a:rPr>
              <a:t>Giáo</a:t>
            </a:r>
            <a:r>
              <a:rPr lang="en-US" sz="2000" b="1" dirty="0" smtClean="0">
                <a:solidFill>
                  <a:srgbClr val="002060"/>
                </a:solidFill>
                <a:latin typeface="Times New Roman" pitchFamily="18" charset="0"/>
                <a:cs typeface="Times New Roman" pitchFamily="18" charset="0"/>
              </a:rPr>
              <a:t> viên: </a:t>
            </a:r>
            <a:r>
              <a:rPr lang="en-US" sz="2000" b="1" dirty="0" err="1" smtClean="0">
                <a:solidFill>
                  <a:srgbClr val="002060"/>
                </a:solidFill>
                <a:latin typeface="Times New Roman" pitchFamily="18" charset="0"/>
                <a:cs typeface="Times New Roman" pitchFamily="18" charset="0"/>
              </a:rPr>
              <a:t>Phạm</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Thị</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Đoan</a:t>
            </a:r>
            <a:r>
              <a:rPr lang="en-US" sz="2000" b="1" dirty="0" smtClean="0">
                <a:solidFill>
                  <a:srgbClr val="002060"/>
                </a:solidFill>
                <a:latin typeface="Times New Roman" pitchFamily="18" charset="0"/>
                <a:cs typeface="Times New Roman" pitchFamily="18" charset="0"/>
              </a:rPr>
              <a:t> </a:t>
            </a:r>
            <a:r>
              <a:rPr lang="en-US" sz="2000" b="1" dirty="0" err="1" smtClean="0">
                <a:solidFill>
                  <a:srgbClr val="002060"/>
                </a:solidFill>
                <a:latin typeface="Times New Roman" pitchFamily="18" charset="0"/>
                <a:cs typeface="Times New Roman" pitchFamily="18" charset="0"/>
              </a:rPr>
              <a:t>Trang</a:t>
            </a:r>
            <a:endParaRPr lang="en-US" sz="1400" b="1" dirty="0">
              <a:solidFill>
                <a:srgbClr val="002060"/>
              </a:solidFill>
              <a:latin typeface="Times New Roman" pitchFamily="18" charset="0"/>
              <a:cs typeface="Times New Roman" pitchFamily="18" charset="0"/>
            </a:endParaRPr>
          </a:p>
        </p:txBody>
      </p:sp>
      <p:sp>
        <p:nvSpPr>
          <p:cNvPr id="17" name="TextBox 16"/>
          <p:cNvSpPr txBox="1"/>
          <p:nvPr/>
        </p:nvSpPr>
        <p:spPr>
          <a:xfrm>
            <a:off x="1676400" y="0"/>
            <a:ext cx="6629400" cy="830997"/>
          </a:xfrm>
          <a:prstGeom prst="rect">
            <a:avLst/>
          </a:prstGeom>
          <a:noFill/>
        </p:spPr>
        <p:txBody>
          <a:bodyPr wrap="square" rtlCol="0">
            <a:spAutoFit/>
          </a:bodyPr>
          <a:lstStyle/>
          <a:p>
            <a:pPr algn="ctr"/>
            <a:r>
              <a:rPr lang="en-US" sz="2400" b="1" dirty="0" smtClean="0">
                <a:solidFill>
                  <a:srgbClr val="7030A0"/>
                </a:solidFill>
                <a:latin typeface="Times New Roman" pitchFamily="18" charset="0"/>
                <a:cs typeface="Times New Roman" pitchFamily="18" charset="0"/>
              </a:rPr>
              <a:t>PHÒNG GIÁO DỤC QUẬN LONG BIÊN</a:t>
            </a:r>
          </a:p>
          <a:p>
            <a:pPr algn="ctr"/>
            <a:r>
              <a:rPr lang="en-US" sz="2400" b="1" dirty="0" smtClean="0">
                <a:solidFill>
                  <a:srgbClr val="7030A0"/>
                </a:solidFill>
                <a:latin typeface="Times New Roman" pitchFamily="18" charset="0"/>
                <a:cs typeface="Times New Roman" pitchFamily="18" charset="0"/>
              </a:rPr>
              <a:t>TRƯỜNG MẦM NON GIA THƯỢNG</a:t>
            </a:r>
            <a:endParaRPr lang="en-US" sz="2400" b="1" dirty="0">
              <a:solidFill>
                <a:srgbClr val="7030A0"/>
              </a:solidFill>
              <a:latin typeface="Times New Roman" pitchFamily="18" charset="0"/>
              <a:cs typeface="Times New Roman" pitchFamily="18" charset="0"/>
            </a:endParaRPr>
          </a:p>
        </p:txBody>
      </p:sp>
      <p:sp>
        <p:nvSpPr>
          <p:cNvPr id="18" name="TextBox 17"/>
          <p:cNvSpPr txBox="1"/>
          <p:nvPr/>
        </p:nvSpPr>
        <p:spPr>
          <a:xfrm>
            <a:off x="2895600" y="6324600"/>
            <a:ext cx="3581400" cy="461665"/>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Năm học : </a:t>
            </a:r>
            <a:r>
              <a:rPr lang="en-US" sz="2400" b="1" dirty="0" smtClean="0">
                <a:latin typeface="Times New Roman" pitchFamily="18" charset="0"/>
                <a:cs typeface="Times New Roman" pitchFamily="18" charset="0"/>
              </a:rPr>
              <a:t>2021 - 2022</a:t>
            </a:r>
            <a:endParaRPr lang="en-US" sz="2400" b="1" dirty="0">
              <a:latin typeface="Times New Roman" pitchFamily="18" charset="0"/>
              <a:cs typeface="Times New Roman" pitchFamily="18" charset="0"/>
            </a:endParaRPr>
          </a:p>
        </p:txBody>
      </p:sp>
      <p:sp>
        <p:nvSpPr>
          <p:cNvPr id="9" name="Rectangle 8"/>
          <p:cNvSpPr/>
          <p:nvPr/>
        </p:nvSpPr>
        <p:spPr>
          <a:xfrm>
            <a:off x="685800" y="685800"/>
            <a:ext cx="6172200" cy="369332"/>
          </a:xfrm>
          <a:prstGeom prst="rect">
            <a:avLst/>
          </a:prstGeom>
        </p:spPr>
        <p:txBody>
          <a:bodyPr wrap="square">
            <a:spAutoFit/>
          </a:bodyPr>
          <a:lstStyle/>
          <a:p>
            <a:r>
              <a:rPr lang="en-US" dirty="0" smtClean="0">
                <a:latin typeface="Times New Roman" pitchFamily="18" charset="0"/>
                <a:cs typeface="Times New Roman" pitchFamily="18" charset="0"/>
              </a:rPr>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par>
                                <p:cTn id="8" presetID="20" presetClass="entr" presetSubtype="0" fill="hold" grpId="0" nodeType="withEffect" nodePh="1">
                                  <p:stCondLst>
                                    <p:cond delay="0"/>
                                  </p:stCondLst>
                                  <p:endCondLst>
                                    <p:cond evt="begin" delay="0">
                                      <p:tn val="8"/>
                                    </p:cond>
                                  </p:end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par>
                                <p:cTn id="11" presetID="20" presetClass="entr" presetSubtype="0" fill="hold" grpId="0" nodeType="withEffect" nodePh="1">
                                  <p:stCondLst>
                                    <p:cond delay="0"/>
                                  </p:stCondLst>
                                  <p:endCondLst>
                                    <p:cond evt="begin" delay="0">
                                      <p:tn val="11"/>
                                    </p:cond>
                                  </p:endCondLst>
                                  <p:childTnLst>
                                    <p:set>
                                      <p:cBhvr>
                                        <p:cTn id="12" dur="1" fill="hold">
                                          <p:stCondLst>
                                            <p:cond delay="0"/>
                                          </p:stCondLst>
                                        </p:cTn>
                                        <p:tgtEl>
                                          <p:spTgt spid="12"/>
                                        </p:tgtEl>
                                        <p:attrNameLst>
                                          <p:attrName>style.visibility</p:attrName>
                                        </p:attrNameLst>
                                      </p:cBhvr>
                                      <p:to>
                                        <p:strVal val="visible"/>
                                      </p:to>
                                    </p:set>
                                    <p:animEffect transition="in" filter="wedge">
                                      <p:cBhvr>
                                        <p:cTn id="13" dur="2000"/>
                                        <p:tgtEl>
                                          <p:spTgt spid="12"/>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edge">
                                      <p:cBhvr>
                                        <p:cTn id="16" dur="2000"/>
                                        <p:tgtEl>
                                          <p:spTgt spid="13"/>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edge">
                                      <p:cBhvr>
                                        <p:cTn id="19" dur="2000"/>
                                        <p:tgtEl>
                                          <p:spTgt spid="1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2000"/>
                                        <p:tgtEl>
                                          <p:spTgt spid="17"/>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edge">
                                      <p:cBhvr>
                                        <p:cTn id="2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100" name="WordArt 5"/>
          <p:cNvSpPr>
            <a:spLocks noChangeArrowheads="1" noChangeShapeType="1" noTextEdit="1"/>
          </p:cNvSpPr>
          <p:nvPr/>
        </p:nvSpPr>
        <p:spPr bwMode="auto">
          <a:xfrm>
            <a:off x="2133600" y="1524000"/>
            <a:ext cx="5791200" cy="3276600"/>
          </a:xfrm>
          <a:prstGeom prst="rect">
            <a:avLst/>
          </a:prstGeom>
        </p:spPr>
        <p:txBody>
          <a:bodyPr wrap="none" fromWordArt="1">
            <a:prstTxWarp prst="textSlantUp">
              <a:avLst>
                <a:gd name="adj" fmla="val 32056"/>
              </a:avLst>
            </a:prstTxWarp>
          </a:bodyPr>
          <a:lstStyle/>
          <a:p>
            <a:pPr algn="ctr"/>
            <a:endParaRPr lang="en-US" sz="3600" b="1"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endParaRPr>
          </a:p>
        </p:txBody>
      </p:sp>
      <p:sp>
        <p:nvSpPr>
          <p:cNvPr id="7" name="Content Placeholder 1"/>
          <p:cNvSpPr>
            <a:spLocks noGrp="1"/>
          </p:cNvSpPr>
          <p:nvPr>
            <p:ph type="title"/>
          </p:nvPr>
        </p:nvSpPr>
        <p:spPr>
          <a:xfrm>
            <a:off x="228600" y="1377855"/>
            <a:ext cx="8229600" cy="1143000"/>
          </a:xfrm>
        </p:spPr>
        <p:txBody>
          <a:bodyPr>
            <a:normAutofit/>
          </a:bodyPr>
          <a:lstStyle/>
          <a:p>
            <a:r>
              <a:rPr lang="vi-VN" b="1" dirty="0" smtClean="0">
                <a:solidFill>
                  <a:srgbClr val="FF0000"/>
                </a:solidFill>
              </a:rPr>
              <a:t>3. Kết thúc</a:t>
            </a:r>
            <a:endParaRPr lang="en-US" dirty="0">
              <a:solidFill>
                <a:srgbClr val="FF0000"/>
              </a:solidFill>
            </a:endParaRPr>
          </a:p>
        </p:txBody>
      </p:sp>
      <p:sp>
        <p:nvSpPr>
          <p:cNvPr id="8" name="Content Placeholder 1"/>
          <p:cNvSpPr txBox="1">
            <a:spLocks/>
          </p:cNvSpPr>
          <p:nvPr/>
        </p:nvSpPr>
        <p:spPr>
          <a:xfrm>
            <a:off x="533400" y="2590800"/>
            <a:ext cx="8229600"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dirty="0" smtClean="0"/>
              <a:t>Nhận xét tuyên dương trẻ chuyển HĐ</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1600flower_14018"/>
          <p:cNvPicPr>
            <a:picLocks noChangeAspect="1" noChangeArrowheads="1"/>
          </p:cNvPicPr>
          <p:nvPr/>
        </p:nvPicPr>
        <p:blipFill>
          <a:blip r:embed="rId2"/>
          <a:srcRect/>
          <a:stretch>
            <a:fillRect/>
          </a:stretch>
        </p:blipFill>
        <p:spPr bwMode="auto">
          <a:xfrm>
            <a:off x="0" y="0"/>
            <a:ext cx="9144000" cy="5949950"/>
          </a:xfrm>
          <a:prstGeom prst="rect">
            <a:avLst/>
          </a:prstGeom>
          <a:noFill/>
          <a:ln w="9525">
            <a:noFill/>
            <a:miter lim="800000"/>
            <a:headEnd/>
            <a:tailEnd/>
          </a:ln>
        </p:spPr>
      </p:pic>
      <p:sp>
        <p:nvSpPr>
          <p:cNvPr id="10243" name="Rectangle 3"/>
          <p:cNvSpPr>
            <a:spLocks noChangeArrowheads="1"/>
          </p:cNvSpPr>
          <p:nvPr/>
        </p:nvSpPr>
        <p:spPr bwMode="auto">
          <a:xfrm>
            <a:off x="17463" y="2911475"/>
            <a:ext cx="9144000" cy="0"/>
          </a:xfrm>
          <a:prstGeom prst="rect">
            <a:avLst/>
          </a:prstGeom>
          <a:noFill/>
          <a:ln w="9525" algn="ctr">
            <a:noFill/>
            <a:miter lim="800000"/>
            <a:headEnd/>
            <a:tailEnd/>
          </a:ln>
        </p:spPr>
        <p:txBody>
          <a:bodyPr wrap="none" anchor="ctr">
            <a:spAutoFit/>
          </a:bodyPr>
          <a:lstStyle/>
          <a:p>
            <a:endParaRPr lang="vi-VN"/>
          </a:p>
        </p:txBody>
      </p:sp>
      <p:sp>
        <p:nvSpPr>
          <p:cNvPr id="10244" name="Rectangle 4"/>
          <p:cNvSpPr>
            <a:spLocks noChangeArrowheads="1"/>
          </p:cNvSpPr>
          <p:nvPr/>
        </p:nvSpPr>
        <p:spPr bwMode="auto">
          <a:xfrm>
            <a:off x="17463" y="2911475"/>
            <a:ext cx="9144000" cy="0"/>
          </a:xfrm>
          <a:prstGeom prst="rect">
            <a:avLst/>
          </a:prstGeom>
          <a:noFill/>
          <a:ln w="9525" algn="ctr">
            <a:noFill/>
            <a:miter lim="800000"/>
            <a:headEnd/>
            <a:tailEnd/>
          </a:ln>
        </p:spPr>
        <p:txBody>
          <a:bodyPr wrap="none" anchor="ctr">
            <a:spAutoFit/>
          </a:bodyPr>
          <a:lstStyle/>
          <a:p>
            <a:endParaRPr lang="vi-VN"/>
          </a:p>
        </p:txBody>
      </p:sp>
      <p:sp>
        <p:nvSpPr>
          <p:cNvPr id="10245" name="WordArt 6"/>
          <p:cNvSpPr>
            <a:spLocks noChangeArrowheads="1" noChangeShapeType="1" noTextEdit="1"/>
          </p:cNvSpPr>
          <p:nvPr/>
        </p:nvSpPr>
        <p:spPr bwMode="auto">
          <a:xfrm>
            <a:off x="1371600" y="5181601"/>
            <a:ext cx="6781800" cy="1676400"/>
          </a:xfrm>
          <a:prstGeom prst="rect">
            <a:avLst/>
          </a:prstGeom>
        </p:spPr>
        <p:txBody>
          <a:bodyPr wrap="none" fromWordArt="1">
            <a:prstTxWarp prst="textPlain">
              <a:avLst>
                <a:gd name="adj" fmla="val 50000"/>
              </a:avLst>
            </a:prstTxWarp>
          </a:bodyPr>
          <a:lstStyle/>
          <a:p>
            <a:pPr algn="ctr"/>
            <a:r>
              <a:rPr lang="en-US" sz="3200" kern="10" dirty="0" err="1">
                <a:ln w="12700">
                  <a:solidFill>
                    <a:srgbClr val="0000FF"/>
                  </a:solidFill>
                  <a:round/>
                  <a:headEnd/>
                  <a:tailEnd/>
                </a:ln>
                <a:solidFill>
                  <a:srgbClr val="009900"/>
                </a:solidFill>
                <a:effectLst>
                  <a:outerShdw dist="45791" dir="2021404" algn="ctr" rotWithShape="0">
                    <a:srgbClr val="9999FF"/>
                  </a:outerShdw>
                </a:effectLst>
                <a:latin typeface=".VnTimeH"/>
              </a:rPr>
              <a:t>Xin</a:t>
            </a:r>
            <a:r>
              <a:rPr lang="en-US" sz="3200" kern="10" dirty="0">
                <a:ln w="12700">
                  <a:solidFill>
                    <a:srgbClr val="0000FF"/>
                  </a:solidFill>
                  <a:round/>
                  <a:headEnd/>
                  <a:tailEnd/>
                </a:ln>
                <a:solidFill>
                  <a:srgbClr val="009900"/>
                </a:solidFill>
                <a:effectLst>
                  <a:outerShdw dist="45791" dir="2021404" algn="ctr" rotWithShape="0">
                    <a:srgbClr val="9999FF"/>
                  </a:outerShdw>
                </a:effectLst>
                <a:latin typeface=".VnTimeH"/>
              </a:rPr>
              <a:t> </a:t>
            </a:r>
            <a:r>
              <a:rPr lang="en-US" sz="3200" kern="10" dirty="0" err="1">
                <a:ln w="12700">
                  <a:solidFill>
                    <a:srgbClr val="0000FF"/>
                  </a:solidFill>
                  <a:round/>
                  <a:headEnd/>
                  <a:tailEnd/>
                </a:ln>
                <a:solidFill>
                  <a:srgbClr val="009900"/>
                </a:solidFill>
                <a:effectLst>
                  <a:outerShdw dist="45791" dir="2021404" algn="ctr" rotWithShape="0">
                    <a:srgbClr val="9999FF"/>
                  </a:outerShdw>
                </a:effectLst>
                <a:latin typeface=".VnTimeH"/>
              </a:rPr>
              <a:t>ch©n</a:t>
            </a:r>
            <a:r>
              <a:rPr lang="en-US" sz="3200" kern="10" dirty="0">
                <a:ln w="12700">
                  <a:solidFill>
                    <a:srgbClr val="0000FF"/>
                  </a:solidFill>
                  <a:round/>
                  <a:headEnd/>
                  <a:tailEnd/>
                </a:ln>
                <a:solidFill>
                  <a:srgbClr val="009900"/>
                </a:solidFill>
                <a:effectLst>
                  <a:outerShdw dist="45791" dir="2021404" algn="ctr" rotWithShape="0">
                    <a:srgbClr val="9999FF"/>
                  </a:outerShdw>
                </a:effectLst>
                <a:latin typeface=".VnTimeH"/>
              </a:rPr>
              <a:t> </a:t>
            </a:r>
            <a:r>
              <a:rPr lang="en-US" sz="3200" kern="10" dirty="0" err="1">
                <a:ln w="12700">
                  <a:solidFill>
                    <a:srgbClr val="0000FF"/>
                  </a:solidFill>
                  <a:round/>
                  <a:headEnd/>
                  <a:tailEnd/>
                </a:ln>
                <a:solidFill>
                  <a:srgbClr val="009900"/>
                </a:solidFill>
                <a:effectLst>
                  <a:outerShdw dist="45791" dir="2021404" algn="ctr" rotWithShape="0">
                    <a:srgbClr val="9999FF"/>
                  </a:outerShdw>
                </a:effectLst>
                <a:latin typeface=".VnTimeH"/>
              </a:rPr>
              <a:t>thµnh</a:t>
            </a:r>
            <a:r>
              <a:rPr lang="en-US" sz="3200" kern="10" dirty="0">
                <a:ln w="12700">
                  <a:solidFill>
                    <a:srgbClr val="0000FF"/>
                  </a:solidFill>
                  <a:round/>
                  <a:headEnd/>
                  <a:tailEnd/>
                </a:ln>
                <a:solidFill>
                  <a:srgbClr val="009900"/>
                </a:solidFill>
                <a:effectLst>
                  <a:outerShdw dist="45791" dir="2021404" algn="ctr" rotWithShape="0">
                    <a:srgbClr val="9999FF"/>
                  </a:outerShdw>
                </a:effectLst>
                <a:latin typeface=".VnTimeH"/>
              </a:rPr>
              <a:t> </a:t>
            </a:r>
            <a:r>
              <a:rPr lang="en-US" sz="3200" kern="10" dirty="0" err="1">
                <a:ln w="12700">
                  <a:solidFill>
                    <a:srgbClr val="0000FF"/>
                  </a:solidFill>
                  <a:round/>
                  <a:headEnd/>
                  <a:tailEnd/>
                </a:ln>
                <a:solidFill>
                  <a:srgbClr val="009900"/>
                </a:solidFill>
                <a:effectLst>
                  <a:outerShdw dist="45791" dir="2021404" algn="ctr" rotWithShape="0">
                    <a:srgbClr val="9999FF"/>
                  </a:outerShdw>
                </a:effectLst>
                <a:latin typeface=".VnTimeH"/>
              </a:rPr>
              <a:t>c¶m</a:t>
            </a:r>
            <a:r>
              <a:rPr lang="en-US" sz="3200" kern="10" dirty="0">
                <a:ln w="12700">
                  <a:solidFill>
                    <a:srgbClr val="0000FF"/>
                  </a:solidFill>
                  <a:round/>
                  <a:headEnd/>
                  <a:tailEnd/>
                </a:ln>
                <a:solidFill>
                  <a:srgbClr val="009900"/>
                </a:solidFill>
                <a:effectLst>
                  <a:outerShdw dist="45791" dir="2021404" algn="ctr" rotWithShape="0">
                    <a:srgbClr val="9999FF"/>
                  </a:outerShdw>
                </a:effectLst>
                <a:latin typeface=".VnTimeH"/>
              </a:rPr>
              <a:t> ¬n </a:t>
            </a:r>
          </a:p>
          <a:p>
            <a:pPr algn="ctr"/>
            <a:endParaRPr lang="en-US" sz="3200" kern="10" dirty="0">
              <a:ln w="12700">
                <a:solidFill>
                  <a:srgbClr val="0000FF"/>
                </a:solidFill>
                <a:round/>
                <a:headEnd/>
                <a:tailEnd/>
              </a:ln>
              <a:solidFill>
                <a:srgbClr val="009900"/>
              </a:solidFill>
              <a:effectLst>
                <a:outerShdw dist="45791" dir="2021404" algn="ctr" rotWithShape="0">
                  <a:srgbClr val="9999FF"/>
                </a:outerShdw>
              </a:effectLst>
              <a:latin typeface=".VnTimeH"/>
            </a:endParaRPr>
          </a:p>
        </p:txBody>
      </p:sp>
      <p:grpSp>
        <p:nvGrpSpPr>
          <p:cNvPr id="2" name="Group 9"/>
          <p:cNvGrpSpPr>
            <a:grpSpLocks/>
          </p:cNvGrpSpPr>
          <p:nvPr/>
        </p:nvGrpSpPr>
        <p:grpSpPr bwMode="auto">
          <a:xfrm>
            <a:off x="1600200" y="6629400"/>
            <a:ext cx="6345238" cy="228600"/>
            <a:chOff x="1141" y="4176"/>
            <a:chExt cx="3997" cy="144"/>
          </a:xfrm>
        </p:grpSpPr>
        <p:pic>
          <p:nvPicPr>
            <p:cNvPr id="10264" name="Picture 10" descr="Flower-03-june"/>
            <p:cNvPicPr>
              <a:picLocks noChangeAspect="1" noChangeArrowheads="1" noCrop="1"/>
            </p:cNvPicPr>
            <p:nvPr/>
          </p:nvPicPr>
          <p:blipFill>
            <a:blip r:embed="rId3"/>
            <a:srcRect/>
            <a:stretch>
              <a:fillRect/>
            </a:stretch>
          </p:blipFill>
          <p:spPr bwMode="auto">
            <a:xfrm>
              <a:off x="1141" y="4176"/>
              <a:ext cx="483" cy="144"/>
            </a:xfrm>
            <a:prstGeom prst="rect">
              <a:avLst/>
            </a:prstGeom>
            <a:noFill/>
            <a:ln w="9525">
              <a:noFill/>
              <a:miter lim="800000"/>
              <a:headEnd/>
              <a:tailEnd/>
            </a:ln>
          </p:spPr>
        </p:pic>
        <p:pic>
          <p:nvPicPr>
            <p:cNvPr id="10265" name="Picture 11" descr="Flower-04-june"/>
            <p:cNvPicPr>
              <a:picLocks noChangeAspect="1" noChangeArrowheads="1" noCrop="1"/>
            </p:cNvPicPr>
            <p:nvPr/>
          </p:nvPicPr>
          <p:blipFill>
            <a:blip r:embed="rId4"/>
            <a:srcRect/>
            <a:stretch>
              <a:fillRect/>
            </a:stretch>
          </p:blipFill>
          <p:spPr bwMode="auto">
            <a:xfrm>
              <a:off x="1520" y="4176"/>
              <a:ext cx="483" cy="144"/>
            </a:xfrm>
            <a:prstGeom prst="rect">
              <a:avLst/>
            </a:prstGeom>
            <a:noFill/>
            <a:ln w="9525">
              <a:noFill/>
              <a:miter lim="800000"/>
              <a:headEnd/>
              <a:tailEnd/>
            </a:ln>
          </p:spPr>
        </p:pic>
        <p:pic>
          <p:nvPicPr>
            <p:cNvPr id="10266" name="Picture 12" descr="Flower-02-june"/>
            <p:cNvPicPr>
              <a:picLocks noChangeAspect="1" noChangeArrowheads="1" noCrop="1"/>
            </p:cNvPicPr>
            <p:nvPr/>
          </p:nvPicPr>
          <p:blipFill>
            <a:blip r:embed="rId5"/>
            <a:srcRect/>
            <a:stretch>
              <a:fillRect/>
            </a:stretch>
          </p:blipFill>
          <p:spPr bwMode="auto">
            <a:xfrm>
              <a:off x="1846" y="4176"/>
              <a:ext cx="483" cy="144"/>
            </a:xfrm>
            <a:prstGeom prst="rect">
              <a:avLst/>
            </a:prstGeom>
            <a:noFill/>
            <a:ln w="9525">
              <a:noFill/>
              <a:miter lim="800000"/>
              <a:headEnd/>
              <a:tailEnd/>
            </a:ln>
          </p:spPr>
        </p:pic>
        <p:pic>
          <p:nvPicPr>
            <p:cNvPr id="10267" name="Picture 13" descr="Flower-03-june"/>
            <p:cNvPicPr>
              <a:picLocks noChangeAspect="1" noChangeArrowheads="1" noCrop="1"/>
            </p:cNvPicPr>
            <p:nvPr/>
          </p:nvPicPr>
          <p:blipFill>
            <a:blip r:embed="rId3"/>
            <a:srcRect/>
            <a:stretch>
              <a:fillRect/>
            </a:stretch>
          </p:blipFill>
          <p:spPr bwMode="auto">
            <a:xfrm>
              <a:off x="2565" y="4176"/>
              <a:ext cx="483" cy="144"/>
            </a:xfrm>
            <a:prstGeom prst="rect">
              <a:avLst/>
            </a:prstGeom>
            <a:noFill/>
            <a:ln w="9525">
              <a:noFill/>
              <a:miter lim="800000"/>
              <a:headEnd/>
              <a:tailEnd/>
            </a:ln>
          </p:spPr>
        </p:pic>
        <p:pic>
          <p:nvPicPr>
            <p:cNvPr id="10268" name="Picture 14" descr="Flower-04-june"/>
            <p:cNvPicPr>
              <a:picLocks noChangeAspect="1" noChangeArrowheads="1" noCrop="1"/>
            </p:cNvPicPr>
            <p:nvPr/>
          </p:nvPicPr>
          <p:blipFill>
            <a:blip r:embed="rId4"/>
            <a:srcRect/>
            <a:stretch>
              <a:fillRect/>
            </a:stretch>
          </p:blipFill>
          <p:spPr bwMode="auto">
            <a:xfrm>
              <a:off x="2930" y="4176"/>
              <a:ext cx="484" cy="144"/>
            </a:xfrm>
            <a:prstGeom prst="rect">
              <a:avLst/>
            </a:prstGeom>
            <a:noFill/>
            <a:ln w="9525">
              <a:noFill/>
              <a:miter lim="800000"/>
              <a:headEnd/>
              <a:tailEnd/>
            </a:ln>
          </p:spPr>
        </p:pic>
        <p:pic>
          <p:nvPicPr>
            <p:cNvPr id="10269" name="Picture 15" descr="Flower-02-june"/>
            <p:cNvPicPr>
              <a:picLocks noChangeAspect="1" noChangeArrowheads="1" noCrop="1"/>
            </p:cNvPicPr>
            <p:nvPr/>
          </p:nvPicPr>
          <p:blipFill>
            <a:blip r:embed="rId5"/>
            <a:srcRect/>
            <a:stretch>
              <a:fillRect/>
            </a:stretch>
          </p:blipFill>
          <p:spPr bwMode="auto">
            <a:xfrm>
              <a:off x="3257" y="4176"/>
              <a:ext cx="483" cy="144"/>
            </a:xfrm>
            <a:prstGeom prst="rect">
              <a:avLst/>
            </a:prstGeom>
            <a:noFill/>
            <a:ln w="9525">
              <a:noFill/>
              <a:miter lim="800000"/>
              <a:headEnd/>
              <a:tailEnd/>
            </a:ln>
          </p:spPr>
        </p:pic>
        <p:pic>
          <p:nvPicPr>
            <p:cNvPr id="10270" name="Picture 16" descr="Flower-03-june"/>
            <p:cNvPicPr>
              <a:picLocks noChangeAspect="1" noChangeArrowheads="1" noCrop="1"/>
            </p:cNvPicPr>
            <p:nvPr/>
          </p:nvPicPr>
          <p:blipFill>
            <a:blip r:embed="rId3"/>
            <a:srcRect/>
            <a:stretch>
              <a:fillRect/>
            </a:stretch>
          </p:blipFill>
          <p:spPr bwMode="auto">
            <a:xfrm>
              <a:off x="3975" y="4176"/>
              <a:ext cx="483" cy="144"/>
            </a:xfrm>
            <a:prstGeom prst="rect">
              <a:avLst/>
            </a:prstGeom>
            <a:noFill/>
            <a:ln w="9525">
              <a:noFill/>
              <a:miter lim="800000"/>
              <a:headEnd/>
              <a:tailEnd/>
            </a:ln>
          </p:spPr>
        </p:pic>
        <p:pic>
          <p:nvPicPr>
            <p:cNvPr id="10271" name="Picture 17" descr="Flower-04-june"/>
            <p:cNvPicPr>
              <a:picLocks noChangeAspect="1" noChangeArrowheads="1" noCrop="1"/>
            </p:cNvPicPr>
            <p:nvPr/>
          </p:nvPicPr>
          <p:blipFill>
            <a:blip r:embed="rId4"/>
            <a:srcRect/>
            <a:stretch>
              <a:fillRect/>
            </a:stretch>
          </p:blipFill>
          <p:spPr bwMode="auto">
            <a:xfrm>
              <a:off x="4328" y="4176"/>
              <a:ext cx="483" cy="144"/>
            </a:xfrm>
            <a:prstGeom prst="rect">
              <a:avLst/>
            </a:prstGeom>
            <a:noFill/>
            <a:ln w="9525">
              <a:noFill/>
              <a:miter lim="800000"/>
              <a:headEnd/>
              <a:tailEnd/>
            </a:ln>
          </p:spPr>
        </p:pic>
        <p:pic>
          <p:nvPicPr>
            <p:cNvPr id="10272" name="Picture 18" descr="Flower-02-june"/>
            <p:cNvPicPr>
              <a:picLocks noChangeAspect="1" noChangeArrowheads="1" noCrop="1"/>
            </p:cNvPicPr>
            <p:nvPr/>
          </p:nvPicPr>
          <p:blipFill>
            <a:blip r:embed="rId5"/>
            <a:srcRect/>
            <a:stretch>
              <a:fillRect/>
            </a:stretch>
          </p:blipFill>
          <p:spPr bwMode="auto">
            <a:xfrm>
              <a:off x="4654" y="4176"/>
              <a:ext cx="484" cy="144"/>
            </a:xfrm>
            <a:prstGeom prst="rect">
              <a:avLst/>
            </a:prstGeom>
            <a:noFill/>
            <a:ln w="9525">
              <a:noFill/>
              <a:miter lim="800000"/>
              <a:headEnd/>
              <a:tailEnd/>
            </a:ln>
          </p:spPr>
        </p:pic>
        <p:pic>
          <p:nvPicPr>
            <p:cNvPr id="10273" name="Picture 19" descr="Flower-04-june"/>
            <p:cNvPicPr>
              <a:picLocks noChangeAspect="1" noChangeArrowheads="1" noCrop="1"/>
            </p:cNvPicPr>
            <p:nvPr/>
          </p:nvPicPr>
          <p:blipFill>
            <a:blip r:embed="rId4"/>
            <a:srcRect/>
            <a:stretch>
              <a:fillRect/>
            </a:stretch>
          </p:blipFill>
          <p:spPr bwMode="auto">
            <a:xfrm>
              <a:off x="3552" y="4176"/>
              <a:ext cx="484" cy="144"/>
            </a:xfrm>
            <a:prstGeom prst="rect">
              <a:avLst/>
            </a:prstGeom>
            <a:noFill/>
            <a:ln w="9525">
              <a:noFill/>
              <a:miter lim="800000"/>
              <a:headEnd/>
              <a:tailEnd/>
            </a:ln>
          </p:spPr>
        </p:pic>
        <p:pic>
          <p:nvPicPr>
            <p:cNvPr id="10274" name="Picture 20" descr="Flower-04-june"/>
            <p:cNvPicPr>
              <a:picLocks noChangeAspect="1" noChangeArrowheads="1" noCrop="1"/>
            </p:cNvPicPr>
            <p:nvPr/>
          </p:nvPicPr>
          <p:blipFill>
            <a:blip r:embed="rId4"/>
            <a:srcRect/>
            <a:stretch>
              <a:fillRect/>
            </a:stretch>
          </p:blipFill>
          <p:spPr bwMode="auto">
            <a:xfrm>
              <a:off x="2160" y="4176"/>
              <a:ext cx="483" cy="144"/>
            </a:xfrm>
            <a:prstGeom prst="rect">
              <a:avLst/>
            </a:prstGeom>
            <a:noFill/>
            <a:ln w="9525">
              <a:noFill/>
              <a:miter lim="800000"/>
              <a:headEnd/>
              <a:tailEnd/>
            </a:ln>
          </p:spPr>
        </p:pic>
      </p:grpSp>
      <p:grpSp>
        <p:nvGrpSpPr>
          <p:cNvPr id="3" name="Group 9"/>
          <p:cNvGrpSpPr>
            <a:grpSpLocks/>
          </p:cNvGrpSpPr>
          <p:nvPr/>
        </p:nvGrpSpPr>
        <p:grpSpPr bwMode="auto">
          <a:xfrm rot="10800000">
            <a:off x="1295400" y="0"/>
            <a:ext cx="6345238" cy="228600"/>
            <a:chOff x="1141" y="4176"/>
            <a:chExt cx="3997" cy="144"/>
          </a:xfrm>
        </p:grpSpPr>
        <p:pic>
          <p:nvPicPr>
            <p:cNvPr id="10253" name="Picture 10" descr="Flower-03-june"/>
            <p:cNvPicPr>
              <a:picLocks noChangeAspect="1" noChangeArrowheads="1" noCrop="1"/>
            </p:cNvPicPr>
            <p:nvPr/>
          </p:nvPicPr>
          <p:blipFill>
            <a:blip r:embed="rId3"/>
            <a:srcRect/>
            <a:stretch>
              <a:fillRect/>
            </a:stretch>
          </p:blipFill>
          <p:spPr bwMode="auto">
            <a:xfrm>
              <a:off x="1141" y="4176"/>
              <a:ext cx="483" cy="144"/>
            </a:xfrm>
            <a:prstGeom prst="rect">
              <a:avLst/>
            </a:prstGeom>
            <a:noFill/>
            <a:ln w="9525">
              <a:noFill/>
              <a:miter lim="800000"/>
              <a:headEnd/>
              <a:tailEnd/>
            </a:ln>
          </p:spPr>
        </p:pic>
        <p:pic>
          <p:nvPicPr>
            <p:cNvPr id="10254" name="Picture 11" descr="Flower-04-june"/>
            <p:cNvPicPr>
              <a:picLocks noChangeAspect="1" noChangeArrowheads="1" noCrop="1"/>
            </p:cNvPicPr>
            <p:nvPr/>
          </p:nvPicPr>
          <p:blipFill>
            <a:blip r:embed="rId4"/>
            <a:srcRect/>
            <a:stretch>
              <a:fillRect/>
            </a:stretch>
          </p:blipFill>
          <p:spPr bwMode="auto">
            <a:xfrm>
              <a:off x="1520" y="4176"/>
              <a:ext cx="483" cy="144"/>
            </a:xfrm>
            <a:prstGeom prst="rect">
              <a:avLst/>
            </a:prstGeom>
            <a:noFill/>
            <a:ln w="9525">
              <a:noFill/>
              <a:miter lim="800000"/>
              <a:headEnd/>
              <a:tailEnd/>
            </a:ln>
          </p:spPr>
        </p:pic>
        <p:pic>
          <p:nvPicPr>
            <p:cNvPr id="10255" name="Picture 12" descr="Flower-02-june"/>
            <p:cNvPicPr>
              <a:picLocks noChangeAspect="1" noChangeArrowheads="1" noCrop="1"/>
            </p:cNvPicPr>
            <p:nvPr/>
          </p:nvPicPr>
          <p:blipFill>
            <a:blip r:embed="rId5"/>
            <a:srcRect/>
            <a:stretch>
              <a:fillRect/>
            </a:stretch>
          </p:blipFill>
          <p:spPr bwMode="auto">
            <a:xfrm>
              <a:off x="1846" y="4176"/>
              <a:ext cx="483" cy="144"/>
            </a:xfrm>
            <a:prstGeom prst="rect">
              <a:avLst/>
            </a:prstGeom>
            <a:noFill/>
            <a:ln w="9525">
              <a:noFill/>
              <a:miter lim="800000"/>
              <a:headEnd/>
              <a:tailEnd/>
            </a:ln>
          </p:spPr>
        </p:pic>
        <p:pic>
          <p:nvPicPr>
            <p:cNvPr id="10256" name="Picture 13" descr="Flower-03-june"/>
            <p:cNvPicPr>
              <a:picLocks noChangeAspect="1" noChangeArrowheads="1" noCrop="1"/>
            </p:cNvPicPr>
            <p:nvPr/>
          </p:nvPicPr>
          <p:blipFill>
            <a:blip r:embed="rId3"/>
            <a:srcRect/>
            <a:stretch>
              <a:fillRect/>
            </a:stretch>
          </p:blipFill>
          <p:spPr bwMode="auto">
            <a:xfrm>
              <a:off x="2565" y="4176"/>
              <a:ext cx="483" cy="144"/>
            </a:xfrm>
            <a:prstGeom prst="rect">
              <a:avLst/>
            </a:prstGeom>
            <a:noFill/>
            <a:ln w="9525">
              <a:noFill/>
              <a:miter lim="800000"/>
              <a:headEnd/>
              <a:tailEnd/>
            </a:ln>
          </p:spPr>
        </p:pic>
        <p:pic>
          <p:nvPicPr>
            <p:cNvPr id="10257" name="Picture 14" descr="Flower-04-june"/>
            <p:cNvPicPr>
              <a:picLocks noChangeAspect="1" noChangeArrowheads="1" noCrop="1"/>
            </p:cNvPicPr>
            <p:nvPr/>
          </p:nvPicPr>
          <p:blipFill>
            <a:blip r:embed="rId4"/>
            <a:srcRect/>
            <a:stretch>
              <a:fillRect/>
            </a:stretch>
          </p:blipFill>
          <p:spPr bwMode="auto">
            <a:xfrm>
              <a:off x="2930" y="4176"/>
              <a:ext cx="484" cy="144"/>
            </a:xfrm>
            <a:prstGeom prst="rect">
              <a:avLst/>
            </a:prstGeom>
            <a:noFill/>
            <a:ln w="9525">
              <a:noFill/>
              <a:miter lim="800000"/>
              <a:headEnd/>
              <a:tailEnd/>
            </a:ln>
          </p:spPr>
        </p:pic>
        <p:pic>
          <p:nvPicPr>
            <p:cNvPr id="10258" name="Picture 15" descr="Flower-02-june"/>
            <p:cNvPicPr>
              <a:picLocks noChangeAspect="1" noChangeArrowheads="1" noCrop="1"/>
            </p:cNvPicPr>
            <p:nvPr/>
          </p:nvPicPr>
          <p:blipFill>
            <a:blip r:embed="rId5"/>
            <a:srcRect/>
            <a:stretch>
              <a:fillRect/>
            </a:stretch>
          </p:blipFill>
          <p:spPr bwMode="auto">
            <a:xfrm>
              <a:off x="3257" y="4176"/>
              <a:ext cx="483" cy="144"/>
            </a:xfrm>
            <a:prstGeom prst="rect">
              <a:avLst/>
            </a:prstGeom>
            <a:noFill/>
            <a:ln w="9525">
              <a:noFill/>
              <a:miter lim="800000"/>
              <a:headEnd/>
              <a:tailEnd/>
            </a:ln>
          </p:spPr>
        </p:pic>
        <p:pic>
          <p:nvPicPr>
            <p:cNvPr id="10259" name="Picture 16" descr="Flower-03-june"/>
            <p:cNvPicPr>
              <a:picLocks noChangeAspect="1" noChangeArrowheads="1" noCrop="1"/>
            </p:cNvPicPr>
            <p:nvPr/>
          </p:nvPicPr>
          <p:blipFill>
            <a:blip r:embed="rId3"/>
            <a:srcRect/>
            <a:stretch>
              <a:fillRect/>
            </a:stretch>
          </p:blipFill>
          <p:spPr bwMode="auto">
            <a:xfrm>
              <a:off x="3975" y="4176"/>
              <a:ext cx="483" cy="144"/>
            </a:xfrm>
            <a:prstGeom prst="rect">
              <a:avLst/>
            </a:prstGeom>
            <a:noFill/>
            <a:ln w="9525">
              <a:noFill/>
              <a:miter lim="800000"/>
              <a:headEnd/>
              <a:tailEnd/>
            </a:ln>
          </p:spPr>
        </p:pic>
        <p:pic>
          <p:nvPicPr>
            <p:cNvPr id="10260" name="Picture 17" descr="Flower-04-june"/>
            <p:cNvPicPr>
              <a:picLocks noChangeAspect="1" noChangeArrowheads="1" noCrop="1"/>
            </p:cNvPicPr>
            <p:nvPr/>
          </p:nvPicPr>
          <p:blipFill>
            <a:blip r:embed="rId4"/>
            <a:srcRect/>
            <a:stretch>
              <a:fillRect/>
            </a:stretch>
          </p:blipFill>
          <p:spPr bwMode="auto">
            <a:xfrm>
              <a:off x="4328" y="4176"/>
              <a:ext cx="483" cy="144"/>
            </a:xfrm>
            <a:prstGeom prst="rect">
              <a:avLst/>
            </a:prstGeom>
            <a:noFill/>
            <a:ln w="9525">
              <a:noFill/>
              <a:miter lim="800000"/>
              <a:headEnd/>
              <a:tailEnd/>
            </a:ln>
          </p:spPr>
        </p:pic>
        <p:pic>
          <p:nvPicPr>
            <p:cNvPr id="10261" name="Picture 18" descr="Flower-02-june"/>
            <p:cNvPicPr>
              <a:picLocks noChangeAspect="1" noChangeArrowheads="1" noCrop="1"/>
            </p:cNvPicPr>
            <p:nvPr/>
          </p:nvPicPr>
          <p:blipFill>
            <a:blip r:embed="rId5"/>
            <a:srcRect/>
            <a:stretch>
              <a:fillRect/>
            </a:stretch>
          </p:blipFill>
          <p:spPr bwMode="auto">
            <a:xfrm>
              <a:off x="4654" y="4176"/>
              <a:ext cx="484" cy="144"/>
            </a:xfrm>
            <a:prstGeom prst="rect">
              <a:avLst/>
            </a:prstGeom>
            <a:noFill/>
            <a:ln w="9525">
              <a:noFill/>
              <a:miter lim="800000"/>
              <a:headEnd/>
              <a:tailEnd/>
            </a:ln>
          </p:spPr>
        </p:pic>
        <p:pic>
          <p:nvPicPr>
            <p:cNvPr id="10262" name="Picture 19" descr="Flower-04-june"/>
            <p:cNvPicPr>
              <a:picLocks noChangeAspect="1" noChangeArrowheads="1" noCrop="1"/>
            </p:cNvPicPr>
            <p:nvPr/>
          </p:nvPicPr>
          <p:blipFill>
            <a:blip r:embed="rId4"/>
            <a:srcRect/>
            <a:stretch>
              <a:fillRect/>
            </a:stretch>
          </p:blipFill>
          <p:spPr bwMode="auto">
            <a:xfrm>
              <a:off x="3552" y="4176"/>
              <a:ext cx="484" cy="144"/>
            </a:xfrm>
            <a:prstGeom prst="rect">
              <a:avLst/>
            </a:prstGeom>
            <a:noFill/>
            <a:ln w="9525">
              <a:noFill/>
              <a:miter lim="800000"/>
              <a:headEnd/>
              <a:tailEnd/>
            </a:ln>
          </p:spPr>
        </p:pic>
        <p:pic>
          <p:nvPicPr>
            <p:cNvPr id="10263" name="Picture 20" descr="Flower-04-june"/>
            <p:cNvPicPr>
              <a:picLocks noChangeAspect="1" noChangeArrowheads="1" noCrop="1"/>
            </p:cNvPicPr>
            <p:nvPr/>
          </p:nvPicPr>
          <p:blipFill>
            <a:blip r:embed="rId4"/>
            <a:srcRect/>
            <a:stretch>
              <a:fillRect/>
            </a:stretch>
          </p:blipFill>
          <p:spPr bwMode="auto">
            <a:xfrm>
              <a:off x="2160" y="4176"/>
              <a:ext cx="483" cy="144"/>
            </a:xfrm>
            <a:prstGeom prst="rect">
              <a:avLst/>
            </a:prstGeom>
            <a:noFill/>
            <a:ln w="9525">
              <a:noFill/>
              <a:miter lim="800000"/>
              <a:headEnd/>
              <a:tailEnd/>
            </a:ln>
          </p:spPr>
        </p:pic>
      </p:grpSp>
      <p:pic>
        <p:nvPicPr>
          <p:cNvPr id="10248" name="Picture 4" descr="C:\Documents and Settings\PHONGVU\My Documents\My Pictures\cảnh 1.gif"/>
          <p:cNvPicPr>
            <a:picLocks noChangeAspect="1" noChangeArrowheads="1" noCrop="1"/>
          </p:cNvPicPr>
          <p:nvPr/>
        </p:nvPicPr>
        <p:blipFill>
          <a:blip r:embed="rId6"/>
          <a:srcRect/>
          <a:stretch>
            <a:fillRect/>
          </a:stretch>
        </p:blipFill>
        <p:spPr bwMode="auto">
          <a:xfrm>
            <a:off x="8181975" y="5895975"/>
            <a:ext cx="962025" cy="962025"/>
          </a:xfrm>
          <a:prstGeom prst="rect">
            <a:avLst/>
          </a:prstGeom>
          <a:noFill/>
          <a:ln w="9525">
            <a:noFill/>
            <a:miter lim="800000"/>
            <a:headEnd/>
            <a:tailEnd/>
          </a:ln>
        </p:spPr>
      </p:pic>
      <p:pic>
        <p:nvPicPr>
          <p:cNvPr id="10249" name="Picture 4" descr="C:\Documents and Settings\PHONGVU\My Documents\My Pictures\cảnh 1.gif"/>
          <p:cNvPicPr>
            <a:picLocks noChangeAspect="1" noChangeArrowheads="1" noCrop="1"/>
          </p:cNvPicPr>
          <p:nvPr/>
        </p:nvPicPr>
        <p:blipFill>
          <a:blip r:embed="rId6"/>
          <a:srcRect/>
          <a:stretch>
            <a:fillRect/>
          </a:stretch>
        </p:blipFill>
        <p:spPr bwMode="auto">
          <a:xfrm>
            <a:off x="0" y="5895975"/>
            <a:ext cx="962025" cy="962025"/>
          </a:xfrm>
          <a:prstGeom prst="rect">
            <a:avLst/>
          </a:prstGeom>
          <a:noFill/>
          <a:ln w="9525">
            <a:noFill/>
            <a:miter lim="800000"/>
            <a:headEnd/>
            <a:tailEnd/>
          </a:ln>
        </p:spPr>
      </p:pic>
      <p:pic>
        <p:nvPicPr>
          <p:cNvPr id="10250" name="Picture 4" descr="C:\Documents and Settings\PHONGVU\My Documents\My Pictures\cảnh 1.gif"/>
          <p:cNvPicPr>
            <a:picLocks noChangeAspect="1" noChangeArrowheads="1" noCrop="1"/>
          </p:cNvPicPr>
          <p:nvPr/>
        </p:nvPicPr>
        <p:blipFill>
          <a:blip r:embed="rId6"/>
          <a:srcRect/>
          <a:stretch>
            <a:fillRect/>
          </a:stretch>
        </p:blipFill>
        <p:spPr bwMode="auto">
          <a:xfrm rot="-258125">
            <a:off x="8112125" y="5895975"/>
            <a:ext cx="962025" cy="962025"/>
          </a:xfrm>
          <a:prstGeom prst="rect">
            <a:avLst/>
          </a:prstGeom>
          <a:noFill/>
          <a:ln w="9525">
            <a:noFill/>
            <a:miter lim="800000"/>
            <a:headEnd/>
            <a:tailEnd/>
          </a:ln>
        </p:spPr>
      </p:pic>
      <p:pic>
        <p:nvPicPr>
          <p:cNvPr id="10251" name="Picture 4" descr="C:\Documents and Settings\PHONGVU\My Documents\My Pictures\cảnh 1.gif"/>
          <p:cNvPicPr>
            <a:picLocks noChangeAspect="1" noChangeArrowheads="1" noCrop="1"/>
          </p:cNvPicPr>
          <p:nvPr/>
        </p:nvPicPr>
        <p:blipFill>
          <a:blip r:embed="rId6"/>
          <a:srcRect/>
          <a:stretch>
            <a:fillRect/>
          </a:stretch>
        </p:blipFill>
        <p:spPr bwMode="auto">
          <a:xfrm>
            <a:off x="0" y="0"/>
            <a:ext cx="962025" cy="962025"/>
          </a:xfrm>
          <a:prstGeom prst="rect">
            <a:avLst/>
          </a:prstGeom>
          <a:noFill/>
          <a:ln w="9525">
            <a:noFill/>
            <a:miter lim="800000"/>
            <a:headEnd/>
            <a:tailEnd/>
          </a:ln>
        </p:spPr>
      </p:pic>
      <p:pic>
        <p:nvPicPr>
          <p:cNvPr id="10252" name="Picture 4" descr="C:\Documents and Settings\PHONGVU\My Documents\My Pictures\cảnh 1.gif"/>
          <p:cNvPicPr>
            <a:picLocks noChangeAspect="1" noChangeArrowheads="1" noCrop="1"/>
          </p:cNvPicPr>
          <p:nvPr/>
        </p:nvPicPr>
        <p:blipFill>
          <a:blip r:embed="rId6"/>
          <a:srcRect/>
          <a:stretch>
            <a:fillRect/>
          </a:stretch>
        </p:blipFill>
        <p:spPr bwMode="auto">
          <a:xfrm>
            <a:off x="8181975" y="0"/>
            <a:ext cx="962025" cy="96202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I. MỤC ĐÍCH – YÊU CẦU</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10000"/>
          </a:bodyPr>
          <a:lstStyle/>
          <a:p>
            <a:pPr marL="0" indent="0">
              <a:buNone/>
            </a:pPr>
            <a:r>
              <a:rPr lang="vi-VN" b="1" dirty="0">
                <a:solidFill>
                  <a:srgbClr val="002060"/>
                </a:solidFill>
                <a:latin typeface="Times New Roman" panose="02020603050405020304" pitchFamily="18" charset="0"/>
                <a:cs typeface="Times New Roman" panose="02020603050405020304" pitchFamily="18" charset="0"/>
              </a:rPr>
              <a:t>1.Kiến thức</a:t>
            </a:r>
            <a:endParaRPr lang="vi-VN" dirty="0">
              <a:solidFill>
                <a:srgbClr val="002060"/>
              </a:solidFill>
              <a:latin typeface="Times New Roman" panose="02020603050405020304" pitchFamily="18" charset="0"/>
              <a:cs typeface="Times New Roman" panose="02020603050405020304" pitchFamily="18" charset="0"/>
            </a:endParaRPr>
          </a:p>
          <a:p>
            <a:pPr marL="0" indent="0">
              <a:buNone/>
            </a:pPr>
            <a:r>
              <a:rPr lang="vi-VN" dirty="0">
                <a:latin typeface="Times New Roman" panose="02020603050405020304" pitchFamily="18" charset="0"/>
                <a:cs typeface="Times New Roman" panose="02020603050405020304" pitchFamily="18" charset="0"/>
              </a:rPr>
              <a:t>Trẻ biết kỹ thuật bò dích dắc qua 5 điểm</a:t>
            </a:r>
          </a:p>
          <a:p>
            <a:pPr marL="0" indent="0">
              <a:buNone/>
            </a:pPr>
            <a:r>
              <a:rPr lang="vi-VN" b="1" dirty="0">
                <a:solidFill>
                  <a:srgbClr val="002060"/>
                </a:solidFill>
                <a:latin typeface="Times New Roman" panose="02020603050405020304" pitchFamily="18" charset="0"/>
                <a:cs typeface="Times New Roman" panose="02020603050405020304" pitchFamily="18" charset="0"/>
              </a:rPr>
              <a:t>2.Kỹ năng</a:t>
            </a:r>
            <a:endParaRPr lang="vi-VN" dirty="0">
              <a:solidFill>
                <a:srgbClr val="002060"/>
              </a:solidFill>
              <a:latin typeface="Times New Roman" panose="02020603050405020304" pitchFamily="18" charset="0"/>
              <a:cs typeface="Times New Roman" panose="02020603050405020304" pitchFamily="18" charset="0"/>
            </a:endParaRPr>
          </a:p>
          <a:p>
            <a:pPr marL="0" indent="0">
              <a:buNone/>
            </a:pPr>
            <a:r>
              <a:rPr lang="vi-VN" dirty="0">
                <a:latin typeface="Times New Roman" panose="02020603050405020304" pitchFamily="18" charset="0"/>
                <a:cs typeface="Times New Roman" panose="02020603050405020304" pitchFamily="18" charset="0"/>
              </a:rPr>
              <a:t>- Phát triển sức bò khéo léo không chạm vật</a:t>
            </a:r>
          </a:p>
          <a:p>
            <a:pPr marL="0" indent="0">
              <a:buNone/>
            </a:pPr>
            <a:r>
              <a:rPr lang="vi-VN" dirty="0">
                <a:latin typeface="Times New Roman" panose="02020603050405020304" pitchFamily="18" charset="0"/>
                <a:cs typeface="Times New Roman" panose="02020603050405020304" pitchFamily="18" charset="0"/>
              </a:rPr>
              <a:t>- Trẻ có kĩ năng chơi trò chơi “Ô tô về bến”</a:t>
            </a:r>
          </a:p>
          <a:p>
            <a:pPr marL="0" indent="0">
              <a:buNone/>
            </a:pPr>
            <a:r>
              <a:rPr lang="vi-VN" b="1" dirty="0">
                <a:solidFill>
                  <a:srgbClr val="002060"/>
                </a:solidFill>
                <a:latin typeface="Times New Roman" panose="02020603050405020304" pitchFamily="18" charset="0"/>
                <a:cs typeface="Times New Roman" panose="02020603050405020304" pitchFamily="18" charset="0"/>
              </a:rPr>
              <a:t>3.Thái độ</a:t>
            </a:r>
            <a:endParaRPr lang="vi-VN" dirty="0">
              <a:solidFill>
                <a:srgbClr val="002060"/>
              </a:solidFill>
              <a:latin typeface="Times New Roman" panose="02020603050405020304" pitchFamily="18" charset="0"/>
              <a:cs typeface="Times New Roman" panose="02020603050405020304" pitchFamily="18" charset="0"/>
            </a:endParaRPr>
          </a:p>
          <a:p>
            <a:pPr marL="0" indent="0">
              <a:buNone/>
            </a:pPr>
            <a:r>
              <a:rPr lang="vi-VN" b="1"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Trẻ hứng thú tham gia vào giờ học.</a:t>
            </a:r>
          </a:p>
          <a:p>
            <a:pPr marL="0" indent="0">
              <a:buNone/>
            </a:pPr>
            <a:r>
              <a:rPr lang="vi-VN" dirty="0">
                <a:latin typeface="Times New Roman" panose="02020603050405020304" pitchFamily="18" charset="0"/>
                <a:cs typeface="Times New Roman" panose="02020603050405020304" pitchFamily="18" charset="0"/>
              </a:rPr>
              <a:t>-Trẻ biết thường xuyên luyện tập thể dục để giúp cơ thể khỏe mạnh.</a:t>
            </a:r>
          </a:p>
          <a:p>
            <a:pPr marL="0" indent="0">
              <a:buNone/>
            </a:pPr>
            <a:endParaRPr lang="en-US" dirty="0"/>
          </a:p>
        </p:txBody>
      </p:sp>
    </p:spTree>
    <p:extLst>
      <p:ext uri="{BB962C8B-B14F-4D97-AF65-F5344CB8AC3E}">
        <p14:creationId xmlns:p14="http://schemas.microsoft.com/office/powerpoint/2010/main" val="3038519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8229600" cy="1143000"/>
          </a:xfrm>
        </p:spPr>
        <p:txBody>
          <a:bodyPr/>
          <a:lstStyle/>
          <a:p>
            <a:r>
              <a:rPr lang="en-US" b="1" dirty="0" smtClean="0">
                <a:latin typeface="Times New Roman" panose="02020603050405020304" pitchFamily="18" charset="0"/>
                <a:cs typeface="Times New Roman" panose="02020603050405020304" pitchFamily="18" charset="0"/>
              </a:rPr>
              <a:t>II. CHUẨN BỊ.</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90800" y="2209800"/>
            <a:ext cx="8229600" cy="4525963"/>
          </a:xfrm>
        </p:spPr>
        <p:txBody>
          <a:bodyPr/>
          <a:lstStyle/>
          <a:p>
            <a:pPr marL="0" indent="0">
              <a:buNone/>
            </a:pPr>
            <a:r>
              <a:rPr lang="en-US" b="1" dirty="0">
                <a:solidFill>
                  <a:srgbClr val="002060"/>
                </a:solidFill>
                <a:latin typeface="Times New Roman" panose="02020603050405020304" pitchFamily="18" charset="0"/>
                <a:cs typeface="Times New Roman" panose="02020603050405020304" pitchFamily="18" charset="0"/>
              </a:rPr>
              <a:t>1. </a:t>
            </a:r>
            <a:r>
              <a:rPr lang="en-US" b="1" dirty="0" err="1">
                <a:solidFill>
                  <a:srgbClr val="002060"/>
                </a:solidFill>
                <a:latin typeface="Times New Roman" panose="02020603050405020304" pitchFamily="18" charset="0"/>
                <a:cs typeface="Times New Roman" panose="02020603050405020304" pitchFamily="18" charset="0"/>
              </a:rPr>
              <a:t>Đồ</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dùng</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của</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cô</a:t>
            </a:r>
            <a:endParaRPr lang="en-US" dirty="0">
              <a:solidFill>
                <a:srgbClr val="002060"/>
              </a:solidFill>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Nhạc</a:t>
            </a:r>
            <a:endParaRPr lang="en-US" dirty="0">
              <a:latin typeface="Times New Roman" panose="02020603050405020304" pitchFamily="18" charset="0"/>
              <a:cs typeface="Times New Roman" panose="02020603050405020304" pitchFamily="18" charset="0"/>
            </a:endParaRPr>
          </a:p>
          <a:p>
            <a:pPr marL="0" indent="0">
              <a:buNone/>
            </a:pPr>
            <a:r>
              <a:rPr lang="en-US" dirty="0" err="1">
                <a:latin typeface="Times New Roman" panose="02020603050405020304" pitchFamily="18" charset="0"/>
                <a:cs typeface="Times New Roman" panose="02020603050405020304" pitchFamily="18" charset="0"/>
              </a:rPr>
              <a:t>Xắc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xô</a:t>
            </a:r>
            <a:r>
              <a:rPr lang="en-US" dirty="0">
                <a:latin typeface="Times New Roman" panose="02020603050405020304" pitchFamily="18" charset="0"/>
                <a:cs typeface="Times New Roman" panose="02020603050405020304" pitchFamily="18" charset="0"/>
              </a:rPr>
              <a:t>, phấn,10 </a:t>
            </a:r>
            <a:r>
              <a:rPr lang="en-US" dirty="0" err="1">
                <a:latin typeface="Times New Roman" panose="02020603050405020304" pitchFamily="18" charset="0"/>
                <a:cs typeface="Times New Roman" panose="02020603050405020304" pitchFamily="18" charset="0"/>
              </a:rPr>
              <a:t>cây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xanh</a:t>
            </a:r>
            <a:endParaRPr lang="en-US" dirty="0">
              <a:latin typeface="Times New Roman" panose="02020603050405020304" pitchFamily="18" charset="0"/>
              <a:cs typeface="Times New Roman" panose="02020603050405020304" pitchFamily="18" charset="0"/>
            </a:endParaRPr>
          </a:p>
          <a:p>
            <a:pPr marL="0" indent="0">
              <a:buNone/>
            </a:pPr>
            <a:r>
              <a:rPr lang="en-US" b="1" dirty="0">
                <a:solidFill>
                  <a:srgbClr val="002060"/>
                </a:solidFill>
                <a:latin typeface="Times New Roman" panose="02020603050405020304" pitchFamily="18" charset="0"/>
                <a:cs typeface="Times New Roman" panose="02020603050405020304" pitchFamily="18" charset="0"/>
              </a:rPr>
              <a:t>2. </a:t>
            </a:r>
            <a:r>
              <a:rPr lang="en-US" b="1" dirty="0" err="1">
                <a:solidFill>
                  <a:srgbClr val="002060"/>
                </a:solidFill>
                <a:latin typeface="Times New Roman" panose="02020603050405020304" pitchFamily="18" charset="0"/>
                <a:cs typeface="Times New Roman" panose="02020603050405020304" pitchFamily="18" charset="0"/>
              </a:rPr>
              <a:t>Đồ</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dùng</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của</a:t>
            </a:r>
            <a:r>
              <a:rPr lang="en-US" b="1" dirty="0">
                <a:solidFill>
                  <a:srgbClr val="002060"/>
                </a:solidFill>
                <a:latin typeface="Times New Roman" panose="02020603050405020304" pitchFamily="18" charset="0"/>
                <a:cs typeface="Times New Roman" panose="02020603050405020304" pitchFamily="18" charset="0"/>
              </a:rPr>
              <a:t> </a:t>
            </a:r>
            <a:r>
              <a:rPr lang="en-US" b="1" dirty="0" err="1">
                <a:solidFill>
                  <a:srgbClr val="002060"/>
                </a:solidFill>
                <a:latin typeface="Times New Roman" panose="02020603050405020304" pitchFamily="18" charset="0"/>
                <a:cs typeface="Times New Roman" panose="02020603050405020304" pitchFamily="18" charset="0"/>
              </a:rPr>
              <a:t>trẻ</a:t>
            </a:r>
            <a:endParaRPr lang="en-US" dirty="0">
              <a:solidFill>
                <a:srgbClr val="002060"/>
              </a:solidFill>
              <a:latin typeface="Times New Roman" panose="02020603050405020304" pitchFamily="18" charset="0"/>
              <a:cs typeface="Times New Roman" panose="02020603050405020304" pitchFamily="18" charset="0"/>
            </a:endParaRPr>
          </a:p>
          <a:p>
            <a:pPr marL="0" indent="0">
              <a:buNone/>
            </a:pPr>
            <a:r>
              <a:rPr lang="en-US" dirty="0" err="1">
                <a:latin typeface="Times New Roman" panose="02020603050405020304" pitchFamily="18" charset="0"/>
                <a:cs typeface="Times New Roman" panose="02020603050405020304" pitchFamily="18" charset="0"/>
              </a:rPr>
              <a:t>Trang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gọn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gàng</a:t>
            </a: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951798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100" name="WordArt 5"/>
          <p:cNvSpPr>
            <a:spLocks noChangeArrowheads="1" noChangeShapeType="1" noTextEdit="1"/>
          </p:cNvSpPr>
          <p:nvPr/>
        </p:nvSpPr>
        <p:spPr bwMode="auto">
          <a:xfrm>
            <a:off x="2133600" y="2057400"/>
            <a:ext cx="5791200" cy="2743200"/>
          </a:xfrm>
          <a:prstGeom prst="rect">
            <a:avLst/>
          </a:prstGeom>
        </p:spPr>
        <p:txBody>
          <a:bodyPr wrap="none" fromWordArt="1">
            <a:prstTxWarp prst="textSlantUp">
              <a:avLst>
                <a:gd name="adj" fmla="val 32056"/>
              </a:avLst>
            </a:prstTxWarp>
          </a:bodyPr>
          <a:lstStyle/>
          <a:p>
            <a:pPr algn="ctr"/>
            <a:endParaRPr lang="en-US" sz="3600" b="1" kern="10" dirty="0">
              <a:ln w="9525">
                <a:solidFill>
                  <a:srgbClr val="CC99FF"/>
                </a:solidFill>
                <a:round/>
                <a:headEnd/>
                <a:tailEnd/>
              </a:ln>
              <a:gradFill rotWithShape="1">
                <a:gsLst>
                  <a:gs pos="0">
                    <a:srgbClr val="6600CC"/>
                  </a:gs>
                  <a:gs pos="100000">
                    <a:srgbClr val="CC00CC"/>
                  </a:gs>
                </a:gsLst>
                <a:lin ang="5400000" scaled="1"/>
              </a:gradFill>
              <a:effectLst>
                <a:outerShdw blurRad="38100" dist="38100" dir="2700000" algn="tl">
                  <a:srgbClr val="000000">
                    <a:alpha val="43137"/>
                  </a:srgbClr>
                </a:outerShdw>
              </a:effectLst>
              <a:latin typeface="Times New Roman"/>
              <a:cs typeface="Times New Roman"/>
            </a:endParaRPr>
          </a:p>
        </p:txBody>
      </p:sp>
      <p:sp>
        <p:nvSpPr>
          <p:cNvPr id="6" name="Rectangle 5"/>
          <p:cNvSpPr/>
          <p:nvPr/>
        </p:nvSpPr>
        <p:spPr>
          <a:xfrm>
            <a:off x="1622946" y="3641679"/>
            <a:ext cx="6172200" cy="769441"/>
          </a:xfrm>
          <a:prstGeom prst="rect">
            <a:avLst/>
          </a:prstGeom>
        </p:spPr>
        <p:txBody>
          <a:bodyPr wrap="square">
            <a:spAutoFit/>
          </a:bodyPr>
          <a:lstStyle/>
          <a:p>
            <a:pPr algn="ctr"/>
            <a:r>
              <a:rPr lang="en-US" sz="4400" dirty="0" err="1">
                <a:latin typeface="Times New Roman" panose="02020603050405020304" pitchFamily="18" charset="0"/>
                <a:cs typeface="Times New Roman" panose="02020603050405020304" pitchFamily="18" charset="0"/>
              </a:rPr>
              <a:t>Trò</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chuyện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đề</a:t>
            </a:r>
            <a:r>
              <a:rPr lang="en-US" sz="4400" dirty="0">
                <a:latin typeface="Times New Roman" panose="02020603050405020304" pitchFamily="18" charset="0"/>
                <a:cs typeface="Times New Roman" panose="02020603050405020304" pitchFamily="18" charset="0"/>
              </a:rPr>
              <a:t>.</a:t>
            </a:r>
            <a:endParaRPr lang="en-US" sz="4400"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10" name="Rectangle 9"/>
          <p:cNvSpPr/>
          <p:nvPr/>
        </p:nvSpPr>
        <p:spPr>
          <a:xfrm>
            <a:off x="1600200" y="2464819"/>
            <a:ext cx="6172200" cy="769441"/>
          </a:xfrm>
          <a:prstGeom prst="rect">
            <a:avLst/>
          </a:prstGeom>
        </p:spPr>
        <p:txBody>
          <a:bodyPr wrap="square">
            <a:spAutoFit/>
          </a:bodyPr>
          <a:lstStyle/>
          <a:p>
            <a:pPr algn="ctr"/>
            <a:r>
              <a:rPr lang="en-US" sz="4400"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Times New Roman" pitchFamily="18" charset="0"/>
                <a:cs typeface="Times New Roman" pitchFamily="18" charset="0"/>
              </a:rPr>
              <a:t>III. TIẾN HÀNH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sp>
        <p:nvSpPr>
          <p:cNvPr id="5" name="Rectangle 4"/>
          <p:cNvSpPr/>
          <p:nvPr/>
        </p:nvSpPr>
        <p:spPr>
          <a:xfrm>
            <a:off x="533400" y="1752600"/>
            <a:ext cx="8382000" cy="769441"/>
          </a:xfrm>
          <a:prstGeom prst="rect">
            <a:avLst/>
          </a:prstGeom>
        </p:spPr>
        <p:txBody>
          <a:bodyPr wrap="square">
            <a:spAutoFit/>
          </a:bodyPr>
          <a:lstStyle/>
          <a:p>
            <a:pPr algn="ctr"/>
            <a:r>
              <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2. </a:t>
            </a:r>
            <a:r>
              <a:rPr lang="en-US" sz="4400" b="1" dirty="0" err="1"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Phương</a:t>
            </a:r>
            <a:r>
              <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4400" b="1" dirty="0" err="1"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pháp,hình</a:t>
            </a:r>
            <a:r>
              <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4400" b="1" dirty="0" err="1"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thức</a:t>
            </a:r>
            <a:r>
              <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4400" b="1" dirty="0" err="1"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tổ</a:t>
            </a:r>
            <a:r>
              <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4400" b="1" dirty="0" err="1"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chức</a:t>
            </a:r>
            <a:endParaRPr lang="en-US" sz="4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6" name="Rectangle 5"/>
          <p:cNvSpPr/>
          <p:nvPr/>
        </p:nvSpPr>
        <p:spPr>
          <a:xfrm>
            <a:off x="533400" y="2971800"/>
            <a:ext cx="8382000" cy="1077218"/>
          </a:xfrm>
          <a:prstGeom prst="rect">
            <a:avLst/>
          </a:prstGeom>
        </p:spPr>
        <p:txBody>
          <a:bodyPr wrap="square">
            <a:spAutoFit/>
          </a:bodyPr>
          <a:lstStyle/>
          <a:p>
            <a:pPr algn="ctr"/>
            <a:r>
              <a:rPr lang="en-US" sz="3200" b="1" dirty="0">
                <a:latin typeface="Times New Roman" panose="02020603050405020304" pitchFamily="18" charset="0"/>
                <a:cs typeface="Times New Roman" panose="02020603050405020304" pitchFamily="18" charset="0"/>
              </a:rPr>
              <a:t>A: </a:t>
            </a:r>
            <a:r>
              <a:rPr lang="en-US" sz="3200" b="1" dirty="0" err="1">
                <a:latin typeface="Times New Roman" panose="02020603050405020304" pitchFamily="18" charset="0"/>
                <a:cs typeface="Times New Roman" panose="02020603050405020304" pitchFamily="18" charset="0"/>
              </a:rPr>
              <a:t>Khởi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chạy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vòng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tròn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biểu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diễn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kiêu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rồi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về</a:t>
            </a:r>
            <a:r>
              <a:rPr lang="en-US" sz="3200" dirty="0">
                <a:latin typeface="Times New Roman" panose="02020603050405020304" pitchFamily="18" charset="0"/>
                <a:cs typeface="Times New Roman" panose="02020603050405020304" pitchFamily="18" charset="0"/>
              </a:rPr>
              <a:t> 4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ngang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BTPTC.</a:t>
            </a:r>
            <a:endParaRPr lang="en-US" sz="32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pic>
        <p:nvPicPr>
          <p:cNvPr id="4" name="Untitled Projec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95800" y="447489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29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609600" y="2057400"/>
            <a:ext cx="9008092" cy="2308324"/>
          </a:xfrm>
          <a:prstGeom prst="rect">
            <a:avLst/>
          </a:prstGeom>
        </p:spPr>
        <p:txBody>
          <a:bodyPr wrap="square">
            <a:spAutoFit/>
          </a:bodyPr>
          <a:lstStyle/>
          <a:p>
            <a:r>
              <a:rPr lang="vi-VN" sz="2400" b="1" dirty="0">
                <a:solidFill>
                  <a:srgbClr val="FF0000"/>
                </a:solidFill>
                <a:latin typeface="Times New Roman" panose="02020603050405020304" pitchFamily="18" charset="0"/>
                <a:cs typeface="Times New Roman" panose="02020603050405020304" pitchFamily="18" charset="0"/>
              </a:rPr>
              <a:t>B: Trọng động</a:t>
            </a:r>
            <a:endParaRPr lang="vi-VN" sz="2400" dirty="0">
              <a:solidFill>
                <a:srgbClr val="FF0000"/>
              </a:solidFill>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a:t>
            </a:r>
            <a:r>
              <a:rPr lang="vi-VN" sz="2400" b="1" i="1" dirty="0">
                <a:latin typeface="Times New Roman" panose="02020603050405020304" pitchFamily="18" charset="0"/>
                <a:cs typeface="Times New Roman" panose="02020603050405020304" pitchFamily="18" charset="0"/>
              </a:rPr>
              <a:t>BTPTC:</a:t>
            </a:r>
            <a:r>
              <a:rPr lang="vi-VN" sz="2400" dirty="0">
                <a:latin typeface="Times New Roman" panose="02020603050405020304" pitchFamily="18" charset="0"/>
                <a:cs typeface="Times New Roman" panose="02020603050405020304" pitchFamily="18" charset="0"/>
              </a:rPr>
              <a:t>Tập một số động tác thể dục cơ bản</a:t>
            </a:r>
          </a:p>
          <a:p>
            <a:r>
              <a:rPr lang="vi-VN" sz="2400" dirty="0">
                <a:latin typeface="Times New Roman" panose="02020603050405020304" pitchFamily="18" charset="0"/>
                <a:cs typeface="Times New Roman" panose="02020603050405020304" pitchFamily="18" charset="0"/>
              </a:rPr>
              <a:t>Tay: 2 tay ra trước, lên cao (6lx4 nhịp)</a:t>
            </a:r>
          </a:p>
          <a:p>
            <a:r>
              <a:rPr lang="vi-VN" sz="2400" dirty="0">
                <a:latin typeface="Times New Roman" panose="02020603050405020304" pitchFamily="18" charset="0"/>
                <a:cs typeface="Times New Roman" panose="02020603050405020304" pitchFamily="18" charset="0"/>
              </a:rPr>
              <a:t>Chận: Lần lượt đưa từng chân co cao đầu gối (6lx4 nhịp)</a:t>
            </a:r>
          </a:p>
          <a:p>
            <a:r>
              <a:rPr lang="vi-VN" sz="2400" dirty="0">
                <a:latin typeface="Times New Roman" panose="02020603050405020304" pitchFamily="18" charset="0"/>
                <a:cs typeface="Times New Roman" panose="02020603050405020304" pitchFamily="18" charset="0"/>
              </a:rPr>
              <a:t>Bụng: Nghiêng người 2 bên (4lx4 nhịp)</a:t>
            </a:r>
          </a:p>
          <a:p>
            <a:r>
              <a:rPr lang="vi-VN" sz="2400" dirty="0">
                <a:latin typeface="Times New Roman" panose="02020603050405020304" pitchFamily="18" charset="0"/>
                <a:cs typeface="Times New Roman" panose="02020603050405020304" pitchFamily="18" charset="0"/>
              </a:rPr>
              <a:t>Bật: Bật tiến trước (4lx4 nhịp)</a:t>
            </a:r>
          </a:p>
        </p:txBody>
      </p:sp>
      <p:pic>
        <p:nvPicPr>
          <p:cNvPr id="6" name="Untitled Projectik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96200" y="47244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17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533400" y="1066800"/>
            <a:ext cx="8392805" cy="2677656"/>
          </a:xfrm>
          <a:prstGeom prst="rect">
            <a:avLst/>
          </a:prstGeom>
        </p:spPr>
        <p:txBody>
          <a:bodyPr wrap="square">
            <a:spAutoFit/>
          </a:bodyPr>
          <a:lstStyle/>
          <a:p>
            <a:r>
              <a:rPr lang="vi-VN" sz="2400" b="1" dirty="0">
                <a:solidFill>
                  <a:srgbClr val="FF0000"/>
                </a:solidFill>
                <a:latin typeface="Times New Roman" panose="02020603050405020304" pitchFamily="18" charset="0"/>
              </a:rPr>
              <a:t>*</a:t>
            </a:r>
            <a:r>
              <a:rPr lang="vi-VN" sz="2400" b="1" i="1" dirty="0">
                <a:solidFill>
                  <a:srgbClr val="FF0000"/>
                </a:solidFill>
                <a:latin typeface="Times New Roman" panose="02020603050405020304" pitchFamily="18" charset="0"/>
              </a:rPr>
              <a:t>VĐCB:</a:t>
            </a:r>
            <a:r>
              <a:rPr lang="vi-VN" sz="2400" b="1" dirty="0">
                <a:solidFill>
                  <a:srgbClr val="FF0000"/>
                </a:solidFill>
                <a:latin typeface="Times New Roman" panose="02020603050405020304" pitchFamily="18" charset="0"/>
              </a:rPr>
              <a:t>Bò dích dắc qua 5 điểm</a:t>
            </a:r>
            <a:endParaRPr lang="vi-VN" sz="2400" dirty="0">
              <a:solidFill>
                <a:srgbClr val="FF0000"/>
              </a:solidFill>
              <a:latin typeface="Times New Roman" panose="02020603050405020304" pitchFamily="18" charset="0"/>
            </a:endParaRPr>
          </a:p>
          <a:p>
            <a:pPr algn="just"/>
            <a:r>
              <a:rPr lang="vi-VN" sz="2400" dirty="0">
                <a:solidFill>
                  <a:srgbClr val="000000"/>
                </a:solidFill>
                <a:latin typeface="Times New Roman" panose="02020603050405020304" pitchFamily="18" charset="0"/>
              </a:rPr>
              <a:t>+ Cô tập mẫu lần 1 ( không giải thích)</a:t>
            </a:r>
          </a:p>
          <a:p>
            <a:pPr algn="just"/>
            <a:r>
              <a:rPr lang="vi-VN" sz="2400" dirty="0">
                <a:solidFill>
                  <a:srgbClr val="000000"/>
                </a:solidFill>
                <a:latin typeface="Times New Roman" panose="02020603050405020304" pitchFamily="18" charset="0"/>
              </a:rPr>
              <a:t>- Cô làm mẫu lần 2: CB: để tư thế chân nọ tay kia trước vạch xuất phát khi có hiệu lệnh thì bò khéo léo dích dắc qua các cây không chạm vào cây để cây đổ.</a:t>
            </a:r>
          </a:p>
          <a:p>
            <a:pPr algn="just"/>
            <a:r>
              <a:rPr lang="vi-VN" sz="2400" dirty="0">
                <a:solidFill>
                  <a:srgbClr val="000000"/>
                </a:solidFill>
                <a:latin typeface="Times New Roman" panose="02020603050405020304" pitchFamily="18" charset="0"/>
              </a:rPr>
              <a:t>- Cho lần lượt 2 trẻ lên tập. mỗi trẻ tập 2-3 lần. Cô chú ý sửa sai cho trẻ. - Thi đua 2 đội</a:t>
            </a:r>
            <a:endParaRPr lang="vi-VN" sz="2400" b="0" i="0" dirty="0">
              <a:solidFill>
                <a:srgbClr val="000000"/>
              </a:solidFill>
              <a:effectLst/>
              <a:latin typeface="Times New Roman" panose="02020603050405020304" pitchFamily="18" charset="0"/>
            </a:endParaRPr>
          </a:p>
        </p:txBody>
      </p:sp>
    </p:spTree>
    <p:extLst>
      <p:ext uri="{BB962C8B-B14F-4D97-AF65-F5344CB8AC3E}">
        <p14:creationId xmlns:p14="http://schemas.microsoft.com/office/powerpoint/2010/main" val="2536009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143000"/>
          </a:xfrm>
        </p:spPr>
        <p:txBody>
          <a:bodyPr>
            <a:normAutofit fontScale="90000"/>
          </a:bodyPr>
          <a:lstStyle/>
          <a:p>
            <a:r>
              <a:rPr lang="vi-VN" sz="2700" b="1" i="1" dirty="0">
                <a:solidFill>
                  <a:srgbClr val="FF0000"/>
                </a:solidFill>
              </a:rPr>
              <a:t>*TCVĐ:</a:t>
            </a:r>
            <a:r>
              <a:rPr lang="vi-VN" sz="2700" b="1" dirty="0">
                <a:solidFill>
                  <a:srgbClr val="FF0000"/>
                </a:solidFill>
              </a:rPr>
              <a:t> Ô tô về bến.</a:t>
            </a:r>
            <a:r>
              <a:rPr lang="vi-VN" sz="2700" dirty="0"/>
              <a:t/>
            </a:r>
            <a:br>
              <a:rPr lang="vi-VN" sz="2700" dirty="0"/>
            </a:br>
            <a:r>
              <a:rPr lang="vi-VN" sz="2700" dirty="0"/>
              <a:t>- Cô giới thiệu luật chơi, cách </a:t>
            </a:r>
            <a:r>
              <a:rPr lang="vi-VN" sz="2700" dirty="0" smtClean="0"/>
              <a:t>chơi</a:t>
            </a:r>
            <a:r>
              <a:rPr lang="en-US" sz="2700" dirty="0" smtClean="0"/>
              <a:t>:</a:t>
            </a:r>
            <a:r>
              <a:rPr lang="vi-VN" sz="2700" dirty="0" smtClean="0"/>
              <a:t> </a:t>
            </a:r>
            <a:r>
              <a:rPr lang="en-US" sz="2700" dirty="0" smtClean="0"/>
              <a:t/>
            </a:r>
            <a:br>
              <a:rPr lang="en-US" sz="2700" dirty="0" smtClean="0"/>
            </a:br>
            <a:r>
              <a:rPr lang="vi-VN" sz="2700" dirty="0" smtClean="0"/>
              <a:t>+ </a:t>
            </a:r>
            <a:r>
              <a:rPr lang="vi-VN" sz="2700" dirty="0"/>
              <a:t>Chia lớp thành 3 đôi, mỗi đội đứng thành 1 hàng dọc. Khi nào có tín hiệu trò chơi bắt đầu thì lần lượt từng thành viên của các đội sẽ chạy lên, chèo lên bục, thực hiện bật sâu rồi sau đó chạy về đích.</a:t>
            </a:r>
            <a:br>
              <a:rPr lang="vi-VN" sz="2700" dirty="0"/>
            </a:br>
            <a:r>
              <a:rPr lang="vi-VN" sz="2700" dirty="0"/>
              <a:t>+ Kết thúc bài hát, đội nào về đích sớm nhất thì đội đó chiến thắng. ( Cho trẻ chơi 2-3 lần, nhận xét sau khi chơi)</a:t>
            </a:r>
            <a:r>
              <a:rPr lang="vi-VN" dirty="0"/>
              <a:t/>
            </a:r>
            <a:br>
              <a:rPr lang="vi-VN" dirty="0"/>
            </a:br>
            <a:endParaRPr lang="en-US" dirty="0"/>
          </a:p>
        </p:txBody>
      </p:sp>
      <p:pic>
        <p:nvPicPr>
          <p:cNvPr id="6" name="TiaNangHatMua-MatNgoc-452402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91400" y="56388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657"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219200"/>
            <a:ext cx="8229600" cy="1143000"/>
          </a:xfrm>
        </p:spPr>
        <p:txBody>
          <a:bodyPr/>
          <a:lstStyle/>
          <a:p>
            <a:r>
              <a:rPr lang="en-US" b="1" dirty="0" smtClean="0">
                <a:solidFill>
                  <a:srgbClr val="FF0000"/>
                </a:solidFill>
                <a:latin typeface="Times New Roman" panose="02020603050405020304" pitchFamily="18" charset="0"/>
                <a:cs typeface="Times New Roman" panose="02020603050405020304" pitchFamily="18" charset="0"/>
              </a:rPr>
              <a:t>C. HỒI TĨNH</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47800" y="2819400"/>
            <a:ext cx="6705600" cy="1096963"/>
          </a:xfrm>
        </p:spPr>
        <p:txBody>
          <a:bodyPr/>
          <a:lstStyle/>
          <a:p>
            <a:pPr marL="0" indent="0" algn="ctr">
              <a:buNone/>
            </a:pPr>
            <a:r>
              <a:rPr lang="en-US" dirty="0" err="1" smtClean="0">
                <a:latin typeface="Times New Roman" panose="02020603050405020304" pitchFamily="18" charset="0"/>
                <a:cs typeface="Times New Roman" panose="02020603050405020304" pitchFamily="18" charset="0"/>
              </a:rPr>
              <a:t>Cô</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cho</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trẻ</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nhẹ</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nhàng</a:t>
            </a:r>
            <a:r>
              <a:rPr lang="en-US" dirty="0">
                <a:latin typeface="Times New Roman" panose="02020603050405020304" pitchFamily="18" charset="0"/>
                <a:cs typeface="Times New Roman" panose="02020603050405020304" pitchFamily="18" charset="0"/>
              </a:rPr>
              <a:t> 2-3 </a:t>
            </a:r>
            <a:r>
              <a:rPr lang="en-US" dirty="0" err="1" smtClean="0">
                <a:latin typeface="Times New Roman" panose="02020603050405020304" pitchFamily="18" charset="0"/>
                <a:cs typeface="Times New Roman" panose="02020603050405020304" pitchFamily="18" charset="0"/>
              </a:rPr>
              <a:t>lần</a:t>
            </a:r>
            <a:r>
              <a:rPr lang="en-US" dirty="0" smtClean="0"/>
              <a:t>.</a:t>
            </a:r>
            <a:endParaRPr lang="en-US" dirty="0"/>
          </a:p>
        </p:txBody>
      </p:sp>
      <p:pic>
        <p:nvPicPr>
          <p:cNvPr id="4" name="NhacThien7-DangCapNhat_3dv6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689143" y="4267200"/>
            <a:ext cx="609600" cy="609600"/>
          </a:xfrm>
          <a:prstGeom prst="rect">
            <a:avLst/>
          </a:prstGeom>
        </p:spPr>
      </p:pic>
    </p:spTree>
    <p:extLst>
      <p:ext uri="{BB962C8B-B14F-4D97-AF65-F5344CB8AC3E}">
        <p14:creationId xmlns:p14="http://schemas.microsoft.com/office/powerpoint/2010/main" val="320571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872</TotalTime>
  <Words>369</Words>
  <Application>Microsoft Office PowerPoint</Application>
  <PresentationFormat>On-screen Show (4:3)</PresentationFormat>
  <Paragraphs>47</Paragraphs>
  <Slides>11</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.VnTimeH</vt:lpstr>
      <vt:lpstr>Arial</vt:lpstr>
      <vt:lpstr>Calibri</vt:lpstr>
      <vt:lpstr>Times New Roman</vt:lpstr>
      <vt:lpstr>Office Theme</vt:lpstr>
      <vt:lpstr>PowerPoint Presentation</vt:lpstr>
      <vt:lpstr>I. MỤC ĐÍCH – YÊU CẦU</vt:lpstr>
      <vt:lpstr>II. CHUẨN BỊ.</vt:lpstr>
      <vt:lpstr>PowerPoint Presentation</vt:lpstr>
      <vt:lpstr>PowerPoint Presentation</vt:lpstr>
      <vt:lpstr>PowerPoint Presentation</vt:lpstr>
      <vt:lpstr>PowerPoint Presentation</vt:lpstr>
      <vt:lpstr>*TCVĐ: Ô tô về bến. - Cô giới thiệu luật chơi, cách chơi:  + Chia lớp thành 3 đôi, mỗi đội đứng thành 1 hàng dọc. Khi nào có tín hiệu trò chơi bắt đầu thì lần lượt từng thành viên của các đội sẽ chạy lên, chèo lên bục, thực hiện bật sâu rồi sau đó chạy về đích. + Kết thúc bài hát, đội nào về đích sớm nhất thì đội đó chiến thắng. ( Cho trẻ chơi 2-3 lần, nhận xét sau khi chơi) </vt:lpstr>
      <vt:lpstr>C. HỒI TĨNH</vt:lpstr>
      <vt:lpstr>3. Kết thúc</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MAYTINH</dc:creator>
  <cp:lastModifiedBy>Techsi.vn</cp:lastModifiedBy>
  <cp:revision>84</cp:revision>
  <dcterms:created xsi:type="dcterms:W3CDTF">2018-09-25T09:13:20Z</dcterms:created>
  <dcterms:modified xsi:type="dcterms:W3CDTF">2022-06-09T08:41:38Z</dcterms:modified>
</cp:coreProperties>
</file>