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8" r:id="rId3"/>
    <p:sldId id="292" r:id="rId4"/>
    <p:sldId id="290" r:id="rId5"/>
    <p:sldId id="293" r:id="rId6"/>
    <p:sldId id="294" r:id="rId7"/>
    <p:sldId id="29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video" Target="../media/media2.mp4"/><Relationship Id="rId7" Type="http://schemas.openxmlformats.org/officeDocument/2006/relationships/image" Target="../media/image3.jpg"/><Relationship Id="rId12" Type="http://schemas.microsoft.com/office/2007/relationships/hdphoto" Target="../media/hdphoto2.wdp"/><Relationship Id="rId17" Type="http://schemas.openxmlformats.org/officeDocument/2006/relationships/image" Target="../media/image2.png"/><Relationship Id="rId2" Type="http://schemas.microsoft.com/office/2007/relationships/media" Target="../media/media2.mp4"/><Relationship Id="rId16" Type="http://schemas.microsoft.com/office/2007/relationships/hdphoto" Target="../media/hdphoto4.wdp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audio" Target="../media/media3.m4a"/><Relationship Id="rId1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microsoft.com/office/2007/relationships/media" Target="../media/media3.m4a"/><Relationship Id="rId9" Type="http://schemas.openxmlformats.org/officeDocument/2006/relationships/image" Target="../media/image5.png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video" Target="../media/media2.mp4"/><Relationship Id="rId7" Type="http://schemas.openxmlformats.org/officeDocument/2006/relationships/image" Target="../media/image3.jpg"/><Relationship Id="rId12" Type="http://schemas.microsoft.com/office/2007/relationships/hdphoto" Target="../media/hdphoto1.wdp"/><Relationship Id="rId17" Type="http://schemas.openxmlformats.org/officeDocument/2006/relationships/image" Target="../media/image2.png"/><Relationship Id="rId2" Type="http://schemas.microsoft.com/office/2007/relationships/media" Target="../media/media2.mp4"/><Relationship Id="rId16" Type="http://schemas.microsoft.com/office/2007/relationships/hdphoto" Target="../media/hdphoto2.wdp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5" Type="http://schemas.openxmlformats.org/officeDocument/2006/relationships/audio" Target="../media/media4.m4a"/><Relationship Id="rId1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microsoft.com/office/2007/relationships/media" Target="../media/media4.m4a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video" Target="../media/media2.mp4"/><Relationship Id="rId7" Type="http://schemas.openxmlformats.org/officeDocument/2006/relationships/image" Target="../media/image3.jpg"/><Relationship Id="rId2" Type="http://schemas.microsoft.com/office/2007/relationships/media" Target="../media/media2.mp4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5" Type="http://schemas.openxmlformats.org/officeDocument/2006/relationships/audio" Target="../media/media5.m4a"/><Relationship Id="rId10" Type="http://schemas.microsoft.com/office/2007/relationships/hdphoto" Target="../media/hdphoto6.wdp"/><Relationship Id="rId4" Type="http://schemas.microsoft.com/office/2007/relationships/media" Target="../media/media5.m4a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microsoft.com/office/2007/relationships/hdphoto" Target="../media/hdphoto2.wdp"/><Relationship Id="rId3" Type="http://schemas.openxmlformats.org/officeDocument/2006/relationships/video" Target="../media/media2.mp4"/><Relationship Id="rId7" Type="http://schemas.openxmlformats.org/officeDocument/2006/relationships/image" Target="../media/image3.jpg"/><Relationship Id="rId12" Type="http://schemas.microsoft.com/office/2007/relationships/hdphoto" Target="../media/hdphoto1.wdp"/><Relationship Id="rId17" Type="http://schemas.openxmlformats.org/officeDocument/2006/relationships/image" Target="../media/image6.png"/><Relationship Id="rId2" Type="http://schemas.microsoft.com/office/2007/relationships/media" Target="../media/media2.mp4"/><Relationship Id="rId16" Type="http://schemas.microsoft.com/office/2007/relationships/hdphoto" Target="../media/hdphoto3.wdp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5" Type="http://schemas.openxmlformats.org/officeDocument/2006/relationships/audio" Target="../media/media6.m4a"/><Relationship Id="rId15" Type="http://schemas.openxmlformats.org/officeDocument/2006/relationships/image" Target="../media/image7.png"/><Relationship Id="rId10" Type="http://schemas.microsoft.com/office/2007/relationships/hdphoto" Target="../media/hdphoto5.wdp"/><Relationship Id="rId19" Type="http://schemas.openxmlformats.org/officeDocument/2006/relationships/image" Target="../media/image2.png"/><Relationship Id="rId4" Type="http://schemas.microsoft.com/office/2007/relationships/media" Target="../media/media6.m4a"/><Relationship Id="rId9" Type="http://schemas.openxmlformats.org/officeDocument/2006/relationships/image" Target="../media/image9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video" Target="../media/media2.mp4"/><Relationship Id="rId7" Type="http://schemas.openxmlformats.org/officeDocument/2006/relationships/image" Target="../media/image3.jpg"/><Relationship Id="rId12" Type="http://schemas.microsoft.com/office/2007/relationships/hdphoto" Target="../media/hdphoto4.wdp"/><Relationship Id="rId17" Type="http://schemas.openxmlformats.org/officeDocument/2006/relationships/image" Target="../media/image2.png"/><Relationship Id="rId2" Type="http://schemas.microsoft.com/office/2007/relationships/media" Target="../media/media2.mp4"/><Relationship Id="rId16" Type="http://schemas.microsoft.com/office/2007/relationships/hdphoto" Target="../media/hdphoto2.wdp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openxmlformats.org/officeDocument/2006/relationships/audio" Target="../media/media7.m4a"/><Relationship Id="rId1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microsoft.com/office/2007/relationships/media" Target="../media/media7.m4a"/><Relationship Id="rId9" Type="http://schemas.openxmlformats.org/officeDocument/2006/relationships/image" Target="../media/image5.png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" y="0"/>
            <a:ext cx="9141823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2971800"/>
            <a:ext cx="65096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C¸ch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ch¬i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Ð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h·y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nèi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tÊt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c¶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c¸i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tªn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gäi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gièng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nhau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l¹i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vµ ®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to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tªn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nhÐ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2098" y="543194"/>
            <a:ext cx="6019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anose="020B7200000000000000" pitchFamily="34" charset="0"/>
              </a:rPr>
              <a:t>Trß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anose="020B7200000000000000" pitchFamily="34" charset="0"/>
              </a:rPr>
              <a:t>ch¬i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anose="020B7200000000000000" pitchFamily="34" charset="0"/>
              </a:rPr>
              <a:t> 5:</a:t>
            </a:r>
          </a:p>
          <a:p>
            <a:pPr algn="ctr"/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anose="020B7200000000000000" pitchFamily="34" charset="0"/>
              </a:rPr>
              <a:t>Vßng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anose="020B7200000000000000" pitchFamily="34" charset="0"/>
              </a:rPr>
              <a:t>tay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anose="020B7200000000000000" pitchFamily="34" charset="0"/>
              </a:rPr>
              <a:t>th©n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Avant" panose="020B7200000000000000" pitchFamily="34" charset="0"/>
              </a:rPr>
              <a:t>thiÕt</a:t>
            </a:r>
            <a:endParaRPr lang="en-US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14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65"/>
    </mc:Choice>
    <mc:Fallback xmlns="">
      <p:transition spd="slow" advTm="14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" grpId="0"/>
      <p:bldP spid="13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b="23423"/>
          <a:stretch/>
        </p:blipFill>
        <p:spPr>
          <a:xfrm>
            <a:off x="0" y="0"/>
            <a:ext cx="9129208" cy="6857999"/>
          </a:xfrm>
        </p:spPr>
      </p:pic>
      <p:sp>
        <p:nvSpPr>
          <p:cNvPr id="10" name="Rectangle 9"/>
          <p:cNvSpPr/>
          <p:nvPr/>
        </p:nvSpPr>
        <p:spPr>
          <a:xfrm>
            <a:off x="1435585" y="1600199"/>
            <a:ext cx="7585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33687" y="2261919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36938" y="4012647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89119" y="4059824"/>
            <a:ext cx="7585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53710" y="375126"/>
            <a:ext cx="8819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q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64880" y="3912063"/>
            <a:ext cx="779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57140" y="4892414"/>
            <a:ext cx="8819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98457" y="323938"/>
            <a:ext cx="9460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§</a:t>
            </a:r>
            <a:endParaRPr lang="en-US" sz="8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44261" y="1970098"/>
            <a:ext cx="1262014" cy="31946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77340" y="2079357"/>
            <a:ext cx="1042235" cy="776990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527763" y="2923638"/>
            <a:ext cx="2227641" cy="124362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539055" y="3398105"/>
            <a:ext cx="355201" cy="963088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216321" y="4721543"/>
            <a:ext cx="2878376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92A44029-C129-420F-B1AB-6C3BBC0360A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47383" y="5749514"/>
            <a:ext cx="1020417" cy="1020417"/>
          </a:xfrm>
          <a:prstGeom prst="rect">
            <a:avLst/>
          </a:prstGeom>
        </p:spPr>
      </p:pic>
      <p:pic>
        <p:nvPicPr>
          <p:cNvPr id="3074" name="Picture 2" descr="Cách viết chữ p thường và hoa chính xác dành cho bé mới tập viết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55738" y1="49010" x2="59344" y2="51733"/>
                        <a14:backgroundMark x1="66885" y1="50248" x2="71475" y2="49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78" y="1145677"/>
            <a:ext cx="1303346" cy="17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ách viết chữ p thường và hoa chính xác dành cho bé mới tập viết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55738" y1="49010" x2="59344" y2="51733"/>
                        <a14:backgroundMark x1="66885" y1="50248" x2="71475" y2="49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51" y="2040187"/>
            <a:ext cx="1303346" cy="17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Lịch sử giá Giáo dục sớm 44 thẻ học thông minh nhận biết chữ cái tiếng  việt, chữ số - kích thước 11 x 16 cm, in 2 mặt - đang giảm ₫24,150 tháng  5/2022 - BeeCost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88" b="80273" l="64355" r="864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30" t="44059" r="13314" b="24691"/>
          <a:stretch/>
        </p:blipFill>
        <p:spPr bwMode="auto">
          <a:xfrm>
            <a:off x="2564945" y="4892414"/>
            <a:ext cx="788460" cy="108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79" b="72821" l="10000" r="78500"/>
                    </a14:imgEffect>
                  </a14:imgLayer>
                </a14:imgProps>
              </a:ext>
            </a:extLst>
          </a:blip>
          <a:srcRect l="16220" r="15654" b="23707"/>
          <a:stretch/>
        </p:blipFill>
        <p:spPr>
          <a:xfrm>
            <a:off x="649076" y="805519"/>
            <a:ext cx="734723" cy="1203358"/>
          </a:xfrm>
          <a:prstGeom prst="rect">
            <a:avLst/>
          </a:prstGeom>
        </p:spPr>
      </p:pic>
      <p:pic>
        <p:nvPicPr>
          <p:cNvPr id="37" name="Picture 2" descr="Cách viết chữ đ thường, cỡ vừa (4 ô ly) - Tập viết lớp 1 - Cô Thiên Nga  tiểu học - YouTube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139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24" t="4653" r="35651" b="14236"/>
          <a:stretch/>
        </p:blipFill>
        <p:spPr bwMode="auto">
          <a:xfrm>
            <a:off x="2185115" y="2805789"/>
            <a:ext cx="863803" cy="110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48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03"/>
    </mc:Choice>
    <mc:Fallback xmlns="">
      <p:transition spd="slow" advTm="29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24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997" objId="24"/>
        <p14:stopEvt time="14313" objId="2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b="23423"/>
          <a:stretch/>
        </p:blipFill>
        <p:spPr>
          <a:xfrm>
            <a:off x="0" y="0"/>
            <a:ext cx="9144000" cy="6857999"/>
          </a:xfrm>
        </p:spPr>
      </p:pic>
      <p:sp>
        <p:nvSpPr>
          <p:cNvPr id="10" name="Rectangle 9"/>
          <p:cNvSpPr/>
          <p:nvPr/>
        </p:nvSpPr>
        <p:spPr>
          <a:xfrm>
            <a:off x="714281" y="883197"/>
            <a:ext cx="9028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2150" y="2773951"/>
            <a:ext cx="7585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85286" y="1464521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q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41359" y="658536"/>
            <a:ext cx="10470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Q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87013" y="3449679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39088" y="4933227"/>
            <a:ext cx="779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8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83295" y="2940587"/>
            <a:ext cx="1613386" cy="115863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46585" y="1531938"/>
            <a:ext cx="1480123" cy="1030331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3" idx="1"/>
          </p:cNvCxnSpPr>
          <p:nvPr/>
        </p:nvCxnSpPr>
        <p:spPr>
          <a:xfrm>
            <a:off x="6545932" y="1647813"/>
            <a:ext cx="739354" cy="478428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539055" y="2490734"/>
            <a:ext cx="259173" cy="1870459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3"/>
          </p:cNvCxnSpPr>
          <p:nvPr/>
        </p:nvCxnSpPr>
        <p:spPr>
          <a:xfrm flipV="1">
            <a:off x="6626375" y="5028815"/>
            <a:ext cx="658911" cy="566132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92A44029-C129-420F-B1AB-6C3BBC0360A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47383" y="5749514"/>
            <a:ext cx="1020417" cy="1020417"/>
          </a:xfrm>
          <a:prstGeom prst="rect">
            <a:avLst/>
          </a:prstGeom>
        </p:spPr>
      </p:pic>
      <p:sp>
        <p:nvSpPr>
          <p:cNvPr id="4" name="AutoShape 2" descr="Cách viết chữ d thường và hoa - ChuDep.Com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63638" y="4933227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q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20552" y="2126240"/>
            <a:ext cx="10470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Q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ách viết chữ q thường và hoa đẹp đúng mẫu - Luyện chữ đẹ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1" b="76733" l="31148" r="75082">
                        <a14:backgroundMark x1="39016" y1="24257" x2="39016" y2="54703"/>
                        <a14:backgroundMark x1="54754" y1="29208" x2="51148" y2="45297"/>
                        <a14:backgroundMark x1="42623" y1="48267" x2="47213" y2="51485"/>
                        <a14:backgroundMark x1="62623" y1="48762" x2="59344" y2="52723"/>
                        <a14:backgroundMark x1="69180" y1="50248" x2="89836" y2="50248"/>
                        <a14:backgroundMark x1="46230" y1="50000" x2="49508" y2="50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31" y="3691000"/>
            <a:ext cx="1431486" cy="189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ách viết chữ p thường và hoa chính xác dành cho bé mới tập viết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55738" y1="49010" x2="59344" y2="51733"/>
                        <a14:backgroundMark x1="66885" y1="50248" x2="71475" y2="49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11" y="698901"/>
            <a:ext cx="1303346" cy="17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ách viết chữ q thường và hoa đẹp đúng mẫu - Luyện chữ đẹ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1" b="76733" l="31148" r="75082">
                        <a14:backgroundMark x1="39016" y1="24257" x2="39016" y2="54703"/>
                        <a14:backgroundMark x1="54754" y1="29208" x2="51148" y2="45297"/>
                        <a14:backgroundMark x1="42623" y1="48267" x2="47213" y2="51485"/>
                        <a14:backgroundMark x1="62623" y1="48762" x2="59344" y2="52723"/>
                        <a14:backgroundMark x1="69180" y1="50248" x2="89836" y2="50248"/>
                        <a14:backgroundMark x1="46230" y1="50000" x2="49508" y2="50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36" y="3965148"/>
            <a:ext cx="1431486" cy="189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ách viết chữ p thường và hoa chính xác dành cho bé mới tập viết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55738" y1="49010" x2="59344" y2="51733"/>
                        <a14:backgroundMark x1="66885" y1="50248" x2="71475" y2="49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141" y="3775866"/>
            <a:ext cx="1303346" cy="17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79" b="72821" l="10000" r="78500"/>
                    </a14:imgEffect>
                  </a14:imgLayer>
                </a14:imgProps>
              </a:ext>
            </a:extLst>
          </a:blip>
          <a:srcRect l="16220" r="15654" b="23707"/>
          <a:stretch/>
        </p:blipFill>
        <p:spPr>
          <a:xfrm>
            <a:off x="1849910" y="1425001"/>
            <a:ext cx="917576" cy="1502842"/>
          </a:xfrm>
          <a:prstGeom prst="rect">
            <a:avLst/>
          </a:prstGeom>
        </p:spPr>
      </p:pic>
      <p:pic>
        <p:nvPicPr>
          <p:cNvPr id="36" name="Picture 4" descr="Lịch sử giá Giáo dục sớm 44 thẻ học thông minh nhận biết chữ cái tiếng  việt, chữ số - kích thước 11 x 16 cm, in 2 mặt - đang giảm ₫24,150 tháng  5/2022 - BeeCost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2188" b="80273" l="64355" r="864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30" t="44059" r="13314" b="24691"/>
          <a:stretch/>
        </p:blipFill>
        <p:spPr bwMode="auto">
          <a:xfrm>
            <a:off x="7867860" y="2927843"/>
            <a:ext cx="788460" cy="108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02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15"/>
    </mc:Choice>
    <mc:Fallback xmlns="">
      <p:transition spd="slow" advTm="31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24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0200" objId="24"/>
        <p14:stopEvt time="15519" objId="2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b="23423"/>
          <a:stretch/>
        </p:blipFill>
        <p:spPr>
          <a:xfrm>
            <a:off x="0" y="0"/>
            <a:ext cx="9144000" cy="6857999"/>
          </a:xfrm>
        </p:spPr>
      </p:pic>
      <p:sp>
        <p:nvSpPr>
          <p:cNvPr id="10" name="Rectangle 9"/>
          <p:cNvSpPr/>
          <p:nvPr/>
        </p:nvSpPr>
        <p:spPr>
          <a:xfrm>
            <a:off x="1205895" y="1647813"/>
            <a:ext cx="9028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0000FF"/>
                </a:solidFill>
                <a:latin typeface=".VnAvant" pitchFamily="34" charset="0"/>
              </a:rPr>
              <a:t>D</a:t>
            </a:r>
            <a:endParaRPr lang="en-US" sz="80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2150" y="2773951"/>
            <a:ext cx="7585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0000FF"/>
                </a:solidFill>
                <a:latin typeface=".VnAvant" pitchFamily="34" charset="0"/>
              </a:rPr>
              <a:t>P</a:t>
            </a:r>
            <a:endParaRPr lang="en-US" sz="8000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36938" y="4012647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0000FF"/>
                </a:solidFill>
                <a:latin typeface=".VnAvant" pitchFamily="34" charset="0"/>
              </a:rPr>
              <a:t>d</a:t>
            </a:r>
            <a:endParaRPr lang="en-US" sz="80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85286" y="1464521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0000FF"/>
                </a:solidFill>
                <a:latin typeface=".VnAvant" pitchFamily="34" charset="0"/>
              </a:rPr>
              <a:t>d</a:t>
            </a:r>
            <a:endParaRPr lang="en-US" sz="8000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27763" y="1376441"/>
            <a:ext cx="9028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0000FF"/>
                </a:solidFill>
                <a:latin typeface=".VnAvant" pitchFamily="34" charset="0"/>
              </a:rPr>
              <a:t>D</a:t>
            </a:r>
            <a:endParaRPr lang="en-US" sz="8000" dirty="0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01369" y="3476099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0000FF"/>
                </a:solidFill>
                <a:latin typeface=".VnAvant" pitchFamily="34" charset="0"/>
              </a:rPr>
              <a:t>®</a:t>
            </a:r>
            <a:endParaRPr lang="en-US" sz="8000" dirty="0">
              <a:solidFill>
                <a:srgbClr val="0000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39088" y="4933227"/>
            <a:ext cx="779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80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44261" y="1415847"/>
            <a:ext cx="1270340" cy="87372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69923" y="1338968"/>
            <a:ext cx="1502227" cy="587947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287179" y="2060032"/>
            <a:ext cx="998107" cy="66208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539055" y="2490734"/>
            <a:ext cx="259173" cy="1870459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216321" y="4721543"/>
            <a:ext cx="2878376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92A44029-C129-420F-B1AB-6C3BBC0360A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47383" y="5749514"/>
            <a:ext cx="1020417" cy="1020417"/>
          </a:xfrm>
          <a:prstGeom prst="rect">
            <a:avLst/>
          </a:prstGeom>
        </p:spPr>
      </p:pic>
      <p:sp>
        <p:nvSpPr>
          <p:cNvPr id="4" name="AutoShape 2" descr="Cách viết chữ d thường và hoa - ChuDep.Com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019" b="57685" l="86094" r="94479">
                        <a14:backgroundMark x1="91979" y1="41574" x2="91146" y2="53889"/>
                        <a14:backgroundMark x1="90938" y1="52500" x2="90781" y2="55185"/>
                        <a14:backgroundMark x1="92708" y1="54259" x2="91719" y2="56759"/>
                        <a14:backgroundMark x1="92448" y1="53981" x2="91719" y2="55556"/>
                        <a14:backgroundMark x1="89010" y1="50278" x2="89479" y2="51852"/>
                        <a14:backgroundMark x1="89844" y1="53148" x2="89219" y2="54259"/>
                        <a14:backgroundMark x1="88229" y1="51019" x2="88073" y2="53333"/>
                        <a14:backgroundMark x1="87448" y1="48796" x2="86927" y2="56019"/>
                        <a14:backgroundMark x1="90000" y1="48241" x2="90104" y2="49444"/>
                        <a14:backgroundMark x1="90156" y1="55463" x2="90104" y2="56389"/>
                        <a14:backgroundMark x1="90156" y1="55000" x2="90104" y2="55556"/>
                      </a14:backgroundRemoval>
                    </a14:imgEffect>
                  </a14:imgLayer>
                </a14:imgProps>
              </a:ext>
            </a:extLst>
          </a:blip>
          <a:srcRect l="86250" t="40370" r="6251" b="41851"/>
          <a:stretch/>
        </p:blipFill>
        <p:spPr>
          <a:xfrm>
            <a:off x="3250699" y="628715"/>
            <a:ext cx="832590" cy="11101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019" b="57685" l="86094" r="94479">
                        <a14:backgroundMark x1="91979" y1="41574" x2="91146" y2="53889"/>
                        <a14:backgroundMark x1="90938" y1="52500" x2="90781" y2="55185"/>
                        <a14:backgroundMark x1="92708" y1="54259" x2="91719" y2="56759"/>
                        <a14:backgroundMark x1="92448" y1="53981" x2="91719" y2="55556"/>
                        <a14:backgroundMark x1="89010" y1="50278" x2="89479" y2="51852"/>
                        <a14:backgroundMark x1="89844" y1="53148" x2="89219" y2="54259"/>
                        <a14:backgroundMark x1="88229" y1="51019" x2="88073" y2="53333"/>
                        <a14:backgroundMark x1="87448" y1="48796" x2="86927" y2="56019"/>
                        <a14:backgroundMark x1="90000" y1="48241" x2="90104" y2="49444"/>
                        <a14:backgroundMark x1="90156" y1="55463" x2="90104" y2="56389"/>
                        <a14:backgroundMark x1="90156" y1="55000" x2="90104" y2="55556"/>
                      </a14:backgroundRemoval>
                    </a14:imgEffect>
                  </a14:imgLayer>
                </a14:imgProps>
              </a:ext>
            </a:extLst>
          </a:blip>
          <a:srcRect l="86250" t="40370" r="6251" b="41851"/>
          <a:stretch/>
        </p:blipFill>
        <p:spPr>
          <a:xfrm>
            <a:off x="3527810" y="4094252"/>
            <a:ext cx="832590" cy="111012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763638" y="4933227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0000FF"/>
                </a:solidFill>
                <a:latin typeface=".VnAvant" pitchFamily="34" charset="0"/>
              </a:rPr>
              <a:t>q</a:t>
            </a:r>
            <a:endParaRPr lang="en-US" sz="8000" dirty="0">
              <a:solidFill>
                <a:srgbClr val="0000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20552" y="2126240"/>
            <a:ext cx="10470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0000FF"/>
                </a:solidFill>
                <a:latin typeface=".VnAvant" pitchFamily="34" charset="0"/>
              </a:rPr>
              <a:t>Q</a:t>
            </a:r>
            <a:endParaRPr lang="en-US" sz="8000" dirty="0">
              <a:solidFill>
                <a:srgbClr val="0000FF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135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67"/>
    </mc:Choice>
    <mc:Fallback xmlns="">
      <p:transition spd="slow" advTm="26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24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012" objId="24"/>
        <p14:stopEvt time="14340" objId="2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b="23423"/>
          <a:stretch/>
        </p:blipFill>
        <p:spPr>
          <a:xfrm>
            <a:off x="0" y="0"/>
            <a:ext cx="9144000" cy="6857999"/>
          </a:xfrm>
        </p:spPr>
      </p:pic>
      <p:sp>
        <p:nvSpPr>
          <p:cNvPr id="10" name="Rectangle 9"/>
          <p:cNvSpPr/>
          <p:nvPr/>
        </p:nvSpPr>
        <p:spPr>
          <a:xfrm>
            <a:off x="1205895" y="1647813"/>
            <a:ext cx="779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34903" y="2963487"/>
            <a:ext cx="7585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85286" y="1464521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46598" y="849179"/>
            <a:ext cx="10470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Q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52094" y="3066295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39088" y="4933227"/>
            <a:ext cx="779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8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28800" y="1531938"/>
            <a:ext cx="293907" cy="37306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07425" y="1779243"/>
            <a:ext cx="606199" cy="798825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3" idx="1"/>
          </p:cNvCxnSpPr>
          <p:nvPr/>
        </p:nvCxnSpPr>
        <p:spPr>
          <a:xfrm flipV="1">
            <a:off x="3964229" y="2126241"/>
            <a:ext cx="3321057" cy="568973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7798228" y="2490735"/>
            <a:ext cx="137663" cy="1433810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3"/>
          </p:cNvCxnSpPr>
          <p:nvPr/>
        </p:nvCxnSpPr>
        <p:spPr>
          <a:xfrm flipV="1">
            <a:off x="6626375" y="5311881"/>
            <a:ext cx="1171853" cy="283066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92A44029-C129-420F-B1AB-6C3BBC0360A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47383" y="5749514"/>
            <a:ext cx="1020417" cy="1020417"/>
          </a:xfrm>
          <a:prstGeom prst="rect">
            <a:avLst/>
          </a:prstGeom>
        </p:spPr>
      </p:pic>
      <p:sp>
        <p:nvSpPr>
          <p:cNvPr id="4" name="AutoShape 2" descr="Cách viết chữ d thường và hoa - ChuDep.Com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63638" y="4933227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20552" y="2126240"/>
            <a:ext cx="779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ách viết chữ q thường và hoa đẹp đúng mẫu - Luyện chữ đẹ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1" b="76733" l="31148" r="75082">
                        <a14:backgroundMark x1="39016" y1="24257" x2="39016" y2="54703"/>
                        <a14:backgroundMark x1="54754" y1="29208" x2="51148" y2="45297"/>
                        <a14:backgroundMark x1="42623" y1="48267" x2="47213" y2="51485"/>
                        <a14:backgroundMark x1="62623" y1="48762" x2="59344" y2="52723"/>
                        <a14:backgroundMark x1="69180" y1="50248" x2="89836" y2="50248"/>
                        <a14:backgroundMark x1="46230" y1="50000" x2="49508" y2="50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34" y="4239690"/>
            <a:ext cx="1431486" cy="189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ách viết chữ p thường và hoa chính xác dành cho bé mới tập viết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55738" y1="49010" x2="59344" y2="51733"/>
                        <a14:backgroundMark x1="66885" y1="50248" x2="71475" y2="49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46" y="418706"/>
            <a:ext cx="1303346" cy="17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ách viết chữ p thường và hoa chính xác dành cho bé mới tập viết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55738" y1="49010" x2="59344" y2="51733"/>
                        <a14:backgroundMark x1="66885" y1="50248" x2="71475" y2="49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28" y="3206827"/>
            <a:ext cx="1303346" cy="17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ách viết chữ đ thường, cỡ vừa (4 ô ly) - Tập viết lớp 1 - Cô Thiên Nga  tiểu học - YouTub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39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24" t="4653" r="35651" b="14236"/>
          <a:stretch/>
        </p:blipFill>
        <p:spPr bwMode="auto">
          <a:xfrm>
            <a:off x="3958968" y="3795993"/>
            <a:ext cx="863803" cy="110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79" b="72821" l="10000" r="78500"/>
                    </a14:imgEffect>
                  </a14:imgLayer>
                </a14:imgProps>
              </a:ext>
            </a:extLst>
          </a:blip>
          <a:srcRect l="16220" r="15654" b="23707"/>
          <a:stretch/>
        </p:blipFill>
        <p:spPr>
          <a:xfrm>
            <a:off x="2122707" y="418628"/>
            <a:ext cx="917576" cy="1502842"/>
          </a:xfrm>
          <a:prstGeom prst="rect">
            <a:avLst/>
          </a:prstGeom>
        </p:spPr>
      </p:pic>
      <p:pic>
        <p:nvPicPr>
          <p:cNvPr id="27" name="Picture 4" descr="Lịch sử giá Giáo dục sớm 44 thẻ học thông minh nhận biết chữ cái tiếng  việt, chữ số - kích thước 11 x 16 cm, in 2 mặt - đang giảm ₫24,150 tháng  5/2022 - BeeCost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188" b="80273" l="64355" r="864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30" t="44059" r="13314" b="24691"/>
          <a:stretch/>
        </p:blipFill>
        <p:spPr bwMode="auto">
          <a:xfrm>
            <a:off x="7230770" y="249260"/>
            <a:ext cx="788460" cy="108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79" b="72821" l="10000" r="78500"/>
                    </a14:imgEffect>
                  </a14:imgLayer>
                </a14:imgProps>
              </a:ext>
            </a:extLst>
          </a:blip>
          <a:srcRect l="16220" r="15654" b="23707"/>
          <a:stretch/>
        </p:blipFill>
        <p:spPr>
          <a:xfrm>
            <a:off x="7576074" y="3855513"/>
            <a:ext cx="917576" cy="1502842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V="1">
            <a:off x="3610242" y="5600391"/>
            <a:ext cx="2189148" cy="12267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2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21"/>
    </mc:Choice>
    <mc:Fallback xmlns="">
      <p:transition spd="slow" advTm="30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24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0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918" objId="24"/>
        <p14:stopEvt time="14236" objId="2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b="23423"/>
          <a:stretch/>
        </p:blipFill>
        <p:spPr>
          <a:xfrm>
            <a:off x="0" y="0"/>
            <a:ext cx="9144000" cy="6857999"/>
          </a:xfrm>
        </p:spPr>
      </p:pic>
      <p:sp>
        <p:nvSpPr>
          <p:cNvPr id="10" name="Rectangle 9"/>
          <p:cNvSpPr/>
          <p:nvPr/>
        </p:nvSpPr>
        <p:spPr>
          <a:xfrm>
            <a:off x="1205895" y="1647813"/>
            <a:ext cx="9460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§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34903" y="2963487"/>
            <a:ext cx="7585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85286" y="1464521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46598" y="849179"/>
            <a:ext cx="10470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Q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52094" y="3066295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39088" y="4933227"/>
            <a:ext cx="779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8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76400" y="2695214"/>
            <a:ext cx="475588" cy="75446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67000" y="3066295"/>
            <a:ext cx="685800" cy="515105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3" idx="1"/>
          </p:cNvCxnSpPr>
          <p:nvPr/>
        </p:nvCxnSpPr>
        <p:spPr>
          <a:xfrm flipV="1">
            <a:off x="4038600" y="2126241"/>
            <a:ext cx="3246686" cy="464559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7798228" y="2490735"/>
            <a:ext cx="137663" cy="1433810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3"/>
          </p:cNvCxnSpPr>
          <p:nvPr/>
        </p:nvCxnSpPr>
        <p:spPr>
          <a:xfrm flipV="1">
            <a:off x="6626375" y="5311881"/>
            <a:ext cx="1171853" cy="283066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92A44029-C129-420F-B1AB-6C3BBC0360A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47383" y="5749514"/>
            <a:ext cx="1020417" cy="1020417"/>
          </a:xfrm>
          <a:prstGeom prst="rect">
            <a:avLst/>
          </a:prstGeom>
        </p:spPr>
      </p:pic>
      <p:sp>
        <p:nvSpPr>
          <p:cNvPr id="4" name="AutoShape 2" descr="Cách viết chữ d thường và hoa - ChuDep.Com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63638" y="4933227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20552" y="2126240"/>
            <a:ext cx="9460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§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25" name="Picture 2" descr="Cách viết chữ p thường và hoa chính xác dành cho bé mới tập viết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55738" y1="49010" x2="59344" y2="51733"/>
                        <a14:backgroundMark x1="66885" y1="50248" x2="71475" y2="49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46" y="418706"/>
            <a:ext cx="1303346" cy="17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ách viết chữ p thường và hoa chính xác dành cho bé mới tập viết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55738" y1="49010" x2="59344" y2="51733"/>
                        <a14:backgroundMark x1="66885" y1="50248" x2="71475" y2="49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28" y="3206827"/>
            <a:ext cx="1303346" cy="17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ách viết chữ đ thường, cỡ vừa (4 ô ly) - Tập viết lớp 1 - Cô Thiên Nga  tiểu học - YouTub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39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24" t="4653" r="35651" b="14236"/>
          <a:stretch/>
        </p:blipFill>
        <p:spPr bwMode="auto">
          <a:xfrm>
            <a:off x="3958968" y="3795993"/>
            <a:ext cx="863803" cy="110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79" b="72821" l="10000" r="78500"/>
                    </a14:imgEffect>
                  </a14:imgLayer>
                </a14:imgProps>
              </a:ext>
            </a:extLst>
          </a:blip>
          <a:srcRect l="16220" r="15654" b="23707"/>
          <a:stretch/>
        </p:blipFill>
        <p:spPr>
          <a:xfrm>
            <a:off x="2122707" y="418628"/>
            <a:ext cx="917576" cy="1502842"/>
          </a:xfrm>
          <a:prstGeom prst="rect">
            <a:avLst/>
          </a:prstGeom>
        </p:spPr>
      </p:pic>
      <p:pic>
        <p:nvPicPr>
          <p:cNvPr id="27" name="Picture 4" descr="Lịch sử giá Giáo dục sớm 44 thẻ học thông minh nhận biết chữ cái tiếng  việt, chữ số - kích thước 11 x 16 cm, in 2 mặt - đang giảm ₫24,150 tháng  5/2022 - BeeCost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2188" b="80273" l="64355" r="864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30" t="44059" r="13314" b="24691"/>
          <a:stretch/>
        </p:blipFill>
        <p:spPr bwMode="auto">
          <a:xfrm>
            <a:off x="7230770" y="249260"/>
            <a:ext cx="788460" cy="108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>
            <a:off x="4419600" y="4933227"/>
            <a:ext cx="1379790" cy="667165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89547" y="4200437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7" name="Picture 2" descr="Cách viết chữ đ thường, cỡ vừa (4 ô ly) - Tập viết lớp 1 - Cô Thiên Nga  tiểu học - YouTub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39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24" t="4653" r="35651" b="14236"/>
          <a:stretch/>
        </p:blipFill>
        <p:spPr bwMode="auto">
          <a:xfrm>
            <a:off x="7519411" y="4065076"/>
            <a:ext cx="863803" cy="110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10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13"/>
    </mc:Choice>
    <mc:Fallback xmlns="">
      <p:transition spd="slow" advTm="34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24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0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7964" objId="24"/>
        <p14:stopEvt time="13329" objId="2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16 cách chào tạm biệt trong Tiếng 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7937"/>
            <a:ext cx="9220201" cy="6850063"/>
            <a:chOff x="0" y="7937"/>
            <a:chExt cx="9220201" cy="6850063"/>
          </a:xfrm>
        </p:grpSpPr>
        <p:pic>
          <p:nvPicPr>
            <p:cNvPr id="7174" name="Picture 6" descr="HỌC TIẾNG ANH] HỎI VÀ CHÀO TẠM BIỆT TRONG TIẾNG ANH - AVE Centre Club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55"/>
            <a:stretch/>
          </p:blipFill>
          <p:spPr bwMode="auto">
            <a:xfrm>
              <a:off x="0" y="7937"/>
              <a:ext cx="9220201" cy="5338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ỌC TIẾNG ANH] HỎI VÀ CHÀO TẠM BIỆT TRONG TIẾNG ANH - AVE Centre Club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75"/>
            <a:stretch/>
          </p:blipFill>
          <p:spPr bwMode="auto">
            <a:xfrm>
              <a:off x="1" y="5105400"/>
              <a:ext cx="9220200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4" descr="Chủ đề nói lời chào và tạm biệ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2152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4795">
        <p14:glitter pattern="hexagon"/>
      </p:transition>
    </mc:Choice>
    <mc:Fallback xmlns="">
      <p:transition spd="slow" advTm="247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7.3|3.1|1.8|1.8|1.5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8.2|2.6|1.8|2|2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6.1|2.6|1.7|1.4|1.5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6.2|5.1|1.5|1.5|1.5|1.8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6.6|3.7|1.6|1.4|1.6|1.5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80</Words>
  <Application>Microsoft Office PowerPoint</Application>
  <PresentationFormat>On-screen Show (4:3)</PresentationFormat>
  <Paragraphs>46</Paragraphs>
  <Slides>7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.VnAvant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70</cp:revision>
  <dcterms:created xsi:type="dcterms:W3CDTF">2006-08-16T00:00:00Z</dcterms:created>
  <dcterms:modified xsi:type="dcterms:W3CDTF">2022-05-19T15:14:04Z</dcterms:modified>
</cp:coreProperties>
</file>