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2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6FDBB-4596-41DC-A534-89D21B3E168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47F-551B-4734-BF40-C80CA1C4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257175"/>
            <a:ext cx="613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1: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Cô vừa </a:t>
            </a:r>
            <a:r>
              <a:rPr lang="en-US" sz="2400" smtClean="0">
                <a:solidFill>
                  <a:srgbClr val="FF0000"/>
                </a:solidFill>
              </a:rPr>
              <a:t>đọc </a:t>
            </a:r>
            <a:r>
              <a:rPr lang="en-US" sz="2400">
                <a:solidFill>
                  <a:srgbClr val="FF0000"/>
                </a:solidFill>
              </a:rPr>
              <a:t>cho các con nghe </a:t>
            </a:r>
            <a:r>
              <a:rPr lang="en-US" sz="2400" smtClean="0">
                <a:solidFill>
                  <a:srgbClr val="FF0000"/>
                </a:solidFill>
              </a:rPr>
              <a:t>bài thơ </a:t>
            </a:r>
            <a:r>
              <a:rPr lang="en-US" sz="2400">
                <a:solidFill>
                  <a:srgbClr val="FF0000"/>
                </a:solidFill>
              </a:rPr>
              <a:t>gì</a:t>
            </a:r>
            <a:r>
              <a:rPr lang="en-US" sz="240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Do ai sáng tác?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64702" y="1714679"/>
            <a:ext cx="4934983" cy="4496339"/>
            <a:chOff x="6564702" y="1714679"/>
            <a:chExt cx="4934983" cy="4496339"/>
          </a:xfrm>
        </p:grpSpPr>
        <p:sp>
          <p:nvSpPr>
            <p:cNvPr id="10" name="TextBox 9"/>
            <p:cNvSpPr txBox="1"/>
            <p:nvPr/>
          </p:nvSpPr>
          <p:spPr>
            <a:xfrm>
              <a:off x="7496354" y="1714679"/>
              <a:ext cx="3562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Bài thơ “ Thăm nhà bà”</a:t>
              </a:r>
            </a:p>
            <a:p>
              <a:pPr algn="ctr"/>
              <a:r>
                <a:rPr lang="en-US" sz="2400" smtClean="0"/>
                <a:t>Tác giả: Như Mao</a:t>
              </a:r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4702" y="2675811"/>
              <a:ext cx="4934983" cy="353520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26212" y="1651289"/>
            <a:ext cx="4774018" cy="4559730"/>
            <a:chOff x="526212" y="1651289"/>
            <a:chExt cx="4774018" cy="4559730"/>
          </a:xfrm>
        </p:grpSpPr>
        <p:sp>
          <p:nvSpPr>
            <p:cNvPr id="3" name="TextBox 2"/>
            <p:cNvSpPr txBox="1"/>
            <p:nvPr/>
          </p:nvSpPr>
          <p:spPr>
            <a:xfrm>
              <a:off x="1213139" y="1651289"/>
              <a:ext cx="4087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400" smtClean="0"/>
                <a:t>Bài thơ “Mùa xuân”</a:t>
              </a:r>
            </a:p>
            <a:p>
              <a:r>
                <a:rPr lang="en-US" sz="2400" smtClean="0"/>
                <a:t>Tác giả: Dương Khâu Luông</a:t>
              </a:r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212" y="2676071"/>
              <a:ext cx="4632384" cy="353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1" y="327804"/>
            <a:ext cx="5880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</a:t>
            </a:r>
            <a:r>
              <a:rPr lang="en-US" sz="2400" smtClean="0">
                <a:solidFill>
                  <a:srgbClr val="FF0000"/>
                </a:solidFill>
              </a:rPr>
              <a:t>2:</a:t>
            </a:r>
            <a:endParaRPr lang="en-US" sz="240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Bài thơ đã nói về mùa gì trong năm?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7134" y="1620667"/>
            <a:ext cx="4677123" cy="4383318"/>
            <a:chOff x="697134" y="1620667"/>
            <a:chExt cx="4677123" cy="43833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134" y="2351751"/>
              <a:ext cx="4677123" cy="365223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96219" y="1620667"/>
              <a:ext cx="24844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1. Mùa đông</a:t>
              </a:r>
              <a:endParaRPr lang="en-US" sz="24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64433" y="1620667"/>
            <a:ext cx="5105181" cy="4383318"/>
            <a:chOff x="6264433" y="1620667"/>
            <a:chExt cx="5105181" cy="4383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4433" y="2351751"/>
              <a:ext cx="5105181" cy="365223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22566" y="1620667"/>
              <a:ext cx="2751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2. Mùa xuân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9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574" y="121124"/>
            <a:ext cx="1115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Câu 3:</a:t>
            </a:r>
          </a:p>
          <a:p>
            <a:pPr lvl="0" algn="ctr"/>
            <a:r>
              <a:rPr lang="en-US" sz="2400">
                <a:solidFill>
                  <a:srgbClr val="FF0000"/>
                </a:solidFill>
              </a:rPr>
              <a:t>Trong 2 câu đầu của bài thơ, mùa xuân đã gọi dậy những gì?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7" y="1457864"/>
            <a:ext cx="4630659" cy="4097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89" y="1457864"/>
            <a:ext cx="4578671" cy="40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574" y="121124"/>
            <a:ext cx="1115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Câu 4:</a:t>
            </a:r>
          </a:p>
          <a:p>
            <a:pPr lvl="0" algn="ctr"/>
            <a:r>
              <a:rPr lang="en-US" sz="2400">
                <a:solidFill>
                  <a:srgbClr val="FF0000"/>
                </a:solidFill>
              </a:rPr>
              <a:t>Ngoài gọi chồi non và bông hoa nở thì mùa xuân còn gọi dậy những gì nữa?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0" y="1794295"/>
            <a:ext cx="4216478" cy="4097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830" y="1716407"/>
            <a:ext cx="4162338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574" y="121124"/>
            <a:ext cx="1115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Câu </a:t>
            </a:r>
            <a:r>
              <a:rPr lang="en-US" sz="2400" smtClean="0">
                <a:solidFill>
                  <a:srgbClr val="FF0000"/>
                </a:solidFill>
              </a:rPr>
              <a:t>5:</a:t>
            </a:r>
            <a:endParaRPr lang="en-US" sz="2400">
              <a:solidFill>
                <a:srgbClr val="FF0000"/>
              </a:solidFill>
            </a:endParaRPr>
          </a:p>
          <a:p>
            <a:pPr lvl="0" algn="ctr"/>
            <a:r>
              <a:rPr lang="en-US" sz="2400">
                <a:solidFill>
                  <a:srgbClr val="FF0000"/>
                </a:solidFill>
              </a:rPr>
              <a:t>Mùa xuân còn gọi dậy những gì trong 2 câu thơ cuối bài?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5" y="1433709"/>
            <a:ext cx="4456521" cy="4373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76" y="1433710"/>
            <a:ext cx="4520127" cy="43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574" y="2250287"/>
            <a:ext cx="1030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Giải thích tại sao từ “gọi” được tác giả nhắc đi nhắc lại trong bài thơ?</a:t>
            </a:r>
            <a:endParaRPr lang="en-US" sz="28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0371" y="3148642"/>
            <a:ext cx="10665123" cy="2062103"/>
            <a:chOff x="730371" y="3148642"/>
            <a:chExt cx="10665123" cy="2062103"/>
          </a:xfrm>
        </p:grpSpPr>
        <p:sp>
          <p:nvSpPr>
            <p:cNvPr id="3" name="TextBox 2"/>
            <p:cNvSpPr txBox="1"/>
            <p:nvPr/>
          </p:nvSpPr>
          <p:spPr>
            <a:xfrm>
              <a:off x="1466492" y="3148642"/>
              <a:ext cx="992900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Mùa xuân ấm áp có tia nắng của ông mặt 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trời</a:t>
              </a:r>
              <a:r>
                <a:rPr lang="en-US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, 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những </a:t>
              </a:r>
              <a:r>
                <a:rPr lang="vi-VN" sz="32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chồi non trên những cành cây mọc lên, có hoa nở và có 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những</a:t>
              </a:r>
              <a:r>
                <a:rPr lang="en-US" sz="32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đàn s</a:t>
              </a:r>
              <a:r>
                <a:rPr lang="en-US" sz="320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, </a:t>
              </a:r>
              <a:r>
                <a:rPr lang="vi-VN" sz="32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con én di cư tránh rét 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quay</a:t>
              </a:r>
              <a:r>
                <a:rPr lang="en-US" sz="32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vi-VN" sz="320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trở </a:t>
              </a:r>
              <a:r>
                <a:rPr lang="vi-VN" sz="32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về khi mùa xuân đến đấy.</a:t>
              </a:r>
              <a:endParaRPr lang="en-US" sz="32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730371" y="3226279"/>
              <a:ext cx="612476" cy="4054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8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189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2021-12-29T09:52:35Z</dcterms:created>
  <dcterms:modified xsi:type="dcterms:W3CDTF">2022-02-25T13:37:11Z</dcterms:modified>
</cp:coreProperties>
</file>