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66" r:id="rId4"/>
    <p:sldId id="261" r:id="rId5"/>
    <p:sldId id="258" r:id="rId6"/>
    <p:sldId id="260" r:id="rId7"/>
    <p:sldId id="262" r:id="rId8"/>
    <p:sldId id="267" r:id="rId9"/>
    <p:sldId id="268" r:id="rId10"/>
    <p:sldId id="269" r:id="rId11"/>
    <p:sldId id="270" r:id="rId12"/>
    <p:sldId id="271" r:id="rId13"/>
    <p:sldId id="276" r:id="rId14"/>
    <p:sldId id="272" r:id="rId15"/>
    <p:sldId id="273" r:id="rId16"/>
    <p:sldId id="274" r:id="rId17"/>
    <p:sldId id="275" r:id="rId18"/>
    <p:sldId id="277" r:id="rId19"/>
    <p:sldId id="278" r:id="rId20"/>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0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42033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79289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63159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72212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6DFC4-5A69-406A-B7CD-D7BA698D1912}"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8118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6DFC4-5A69-406A-B7CD-D7BA698D1912}"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43971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6DFC4-5A69-406A-B7CD-D7BA698D1912}"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356306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6DFC4-5A69-406A-B7CD-D7BA698D1912}"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332887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6DFC4-5A69-406A-B7CD-D7BA698D1912}"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1274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DFC4-5A69-406A-B7CD-D7BA698D1912}"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7910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DFC4-5A69-406A-B7CD-D7BA698D1912}"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40923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6DFC4-5A69-406A-B7CD-D7BA698D1912}" type="datetimeFigureOut">
              <a:rPr lang="en-US" smtClean="0"/>
              <a:t>11/18/2021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8F8EE-D497-484B-8F58-84AFE801B057}" type="slidenum">
              <a:rPr lang="en-US" smtClean="0"/>
              <a:t>‹#›</a:t>
            </a:fld>
            <a:endParaRPr lang="en-US"/>
          </a:p>
        </p:txBody>
      </p:sp>
    </p:spTree>
    <p:extLst>
      <p:ext uri="{BB962C8B-B14F-4D97-AF65-F5344CB8AC3E}">
        <p14:creationId xmlns:p14="http://schemas.microsoft.com/office/powerpoint/2010/main" val="3826898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534"/>
            <a:ext cx="9144000" cy="6858000"/>
          </a:xfrm>
          <a:prstGeom prst="rect">
            <a:avLst/>
          </a:prstGeom>
        </p:spPr>
      </p:pic>
      <p:sp>
        <p:nvSpPr>
          <p:cNvPr id="5" name="TextBox 4"/>
          <p:cNvSpPr txBox="1"/>
          <p:nvPr/>
        </p:nvSpPr>
        <p:spPr>
          <a:xfrm>
            <a:off x="1219200" y="228600"/>
            <a:ext cx="6705600" cy="954107"/>
          </a:xfrm>
          <a:prstGeom prst="rect">
            <a:avLst/>
          </a:prstGeom>
          <a:noFill/>
        </p:spPr>
        <p:txBody>
          <a:bodyPr wrap="square" rtlCol="0">
            <a:spAutoFit/>
          </a:bodyPr>
          <a:lstStyle/>
          <a:p>
            <a:pPr algn="ctr"/>
            <a:r>
              <a:rPr lang="en-US" sz="2800" dirty="0" err="1" smtClean="0"/>
              <a:t>Ủy</a:t>
            </a:r>
            <a:r>
              <a:rPr lang="en-US" sz="2800" dirty="0" smtClean="0"/>
              <a:t> Ban </a:t>
            </a:r>
            <a:r>
              <a:rPr lang="en-US" sz="2800" dirty="0" err="1" smtClean="0"/>
              <a:t>Nhân</a:t>
            </a:r>
            <a:r>
              <a:rPr lang="en-US" sz="2800" dirty="0" smtClean="0"/>
              <a:t> </a:t>
            </a:r>
            <a:r>
              <a:rPr lang="en-US" sz="2800" dirty="0" err="1" smtClean="0"/>
              <a:t>Dân</a:t>
            </a:r>
            <a:r>
              <a:rPr lang="en-US" sz="2800" dirty="0" smtClean="0"/>
              <a:t> </a:t>
            </a:r>
            <a:r>
              <a:rPr lang="en-US" sz="2800" dirty="0" err="1" smtClean="0"/>
              <a:t>Quận</a:t>
            </a:r>
            <a:r>
              <a:rPr lang="en-US" sz="2800" dirty="0" smtClean="0"/>
              <a:t> </a:t>
            </a:r>
            <a:r>
              <a:rPr lang="en-US" sz="2800" dirty="0" smtClean="0"/>
              <a:t>Long </a:t>
            </a:r>
            <a:r>
              <a:rPr lang="en-US" sz="2800" dirty="0" err="1" smtClean="0"/>
              <a:t>Biên</a:t>
            </a:r>
            <a:endParaRPr lang="en-US" sz="2800" dirty="0" smtClean="0"/>
          </a:p>
          <a:p>
            <a:pPr algn="ctr"/>
            <a:r>
              <a:rPr lang="en-US" sz="2800" dirty="0" err="1" smtClean="0"/>
              <a:t>Trường</a:t>
            </a:r>
            <a:r>
              <a:rPr lang="en-US" sz="2800" dirty="0" smtClean="0"/>
              <a:t> </a:t>
            </a:r>
            <a:r>
              <a:rPr lang="en-US" sz="2800" dirty="0" err="1" smtClean="0"/>
              <a:t>mầm</a:t>
            </a:r>
            <a:r>
              <a:rPr lang="en-US" sz="2800" dirty="0" smtClean="0"/>
              <a:t> non </a:t>
            </a:r>
            <a:r>
              <a:rPr lang="en-US" sz="2800" dirty="0" err="1" smtClean="0"/>
              <a:t>Đức</a:t>
            </a:r>
            <a:r>
              <a:rPr lang="en-US" sz="2800" dirty="0" smtClean="0"/>
              <a:t> </a:t>
            </a:r>
            <a:r>
              <a:rPr lang="en-US" sz="2800" dirty="0" err="1" smtClean="0"/>
              <a:t>Giang</a:t>
            </a:r>
            <a:endParaRPr lang="en-US" sz="2800" dirty="0"/>
          </a:p>
        </p:txBody>
      </p:sp>
      <p:sp>
        <p:nvSpPr>
          <p:cNvPr id="6" name="Rectangle 5"/>
          <p:cNvSpPr/>
          <p:nvPr/>
        </p:nvSpPr>
        <p:spPr>
          <a:xfrm>
            <a:off x="845542" y="1524000"/>
            <a:ext cx="7522187" cy="2215991"/>
          </a:xfrm>
          <a:prstGeom prst="rect">
            <a:avLst/>
          </a:prstGeom>
          <a:noFill/>
        </p:spPr>
        <p:txBody>
          <a:bodyPr wrap="none" lIns="91440" tIns="45720" rIns="91440" bIns="45720">
            <a:spAutoFit/>
          </a:bodyPr>
          <a:lstStyle/>
          <a:p>
            <a:pPr algn="ct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Lĩnh</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vực</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phát</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triển</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ngôn</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ngữ</a:t>
            </a:r>
            <a:endPar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4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Truyện</a:t>
            </a:r>
            <a:r>
              <a:rPr lang="en-US" sz="44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XE LU VÀ XE CA</a:t>
            </a:r>
            <a:endParaRPr lang="en-US" sz="4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1219200" y="4495800"/>
            <a:ext cx="7391400" cy="584775"/>
          </a:xfrm>
          <a:prstGeom prst="rect">
            <a:avLst/>
          </a:prstGeom>
          <a:noFill/>
        </p:spPr>
        <p:txBody>
          <a:bodyPr wrap="square" rtlCol="0">
            <a:spAutoFit/>
          </a:bodyPr>
          <a:lstStyle/>
          <a:p>
            <a:r>
              <a:rPr lang="en-US" sz="3200" b="1" dirty="0" err="1" smtClean="0">
                <a:latin typeface="Times New Roman" pitchFamily="18" charset="0"/>
                <a:cs typeface="Times New Roman" pitchFamily="18" charset="0"/>
              </a:rPr>
              <a:t>Lứa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trẻ</a:t>
            </a:r>
            <a:r>
              <a:rPr lang="en-US" sz="3200" b="1" dirty="0" smtClean="0">
                <a:latin typeface="Times New Roman" pitchFamily="18" charset="0"/>
                <a:cs typeface="Times New Roman" pitchFamily="18" charset="0"/>
              </a:rPr>
              <a:t> (24 – 36 </a:t>
            </a:r>
            <a:r>
              <a:rPr lang="en-US" sz="3200" b="1" dirty="0" err="1" smtClean="0">
                <a:latin typeface="Times New Roman" pitchFamily="18" charset="0"/>
                <a:cs typeface="Times New Roman" pitchFamily="18" charset="0"/>
              </a:rPr>
              <a:t>tháng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8" name="TextBox 7"/>
          <p:cNvSpPr txBox="1"/>
          <p:nvPr/>
        </p:nvSpPr>
        <p:spPr>
          <a:xfrm>
            <a:off x="1219200" y="5453390"/>
            <a:ext cx="63246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Giáo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Phạm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Châm</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467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81000" y="1524000"/>
            <a:ext cx="7715574"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Cô</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vừa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nghe</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3" name="Rectangle 2"/>
          <p:cNvSpPr/>
          <p:nvPr/>
        </p:nvSpPr>
        <p:spPr>
          <a:xfrm>
            <a:off x="381000" y="2274838"/>
            <a:ext cx="8153400" cy="3046988"/>
          </a:xfrm>
          <a:prstGeom prst="rect">
            <a:avLst/>
          </a:prstGeom>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chuyện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Có mộtchiếc xe lu và một chiếc xe ca. Xe lu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có dáng vẻ thô kệch, xe ca có bề ngoài</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gọn gàng phóng nhanh vun vút.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Thấyvậy xe ca chế nhạo xe lu và đã phóng</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lên trước bỏ lại xe lu ở đằng sau.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Nhưng tới một quãng đường bị hỏng</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xe ca không thể đi qua được phải nhờ</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tới xe lu.</a:t>
            </a:r>
            <a:r>
              <a:rPr lang="en-US" sz="2400" dirty="0" smtClean="0">
                <a:latin typeface="Times New Roman" pitchFamily="18" charset="0"/>
                <a:cs typeface="Times New Roman" pitchFamily="18" charset="0"/>
              </a:rPr>
              <a:t> T</a:t>
            </a:r>
            <a:r>
              <a:rPr lang="vi-VN" sz="2400" dirty="0" smtClean="0">
                <a:latin typeface="Times New Roman" pitchFamily="18" charset="0"/>
                <a:cs typeface="Times New Roman" pitchFamily="18" charset="0"/>
              </a:rPr>
              <a:t>ừ đó xe ca đã hiểu ra và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không chế nhạo xe lu nữa</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4" name="Rectangle 3"/>
          <p:cNvSpPr/>
          <p:nvPr/>
        </p:nvSpPr>
        <p:spPr>
          <a:xfrm>
            <a:off x="558357" y="3236017"/>
            <a:ext cx="7538217"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876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8382"/>
            <a:ext cx="3676650" cy="294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33400"/>
            <a:ext cx="5169267" cy="458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6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arn(inVertical)">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2503128" y="1379979"/>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4342052" y="181704"/>
            <a:ext cx="4283258" cy="37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5380059"/>
            <a:ext cx="4572000" cy="1477328"/>
          </a:xfrm>
          <a:prstGeom prst="rect">
            <a:avLst/>
          </a:prstGeom>
        </p:spPr>
        <p:txBody>
          <a:bodyPr>
            <a:spAutoFit/>
          </a:bodyPr>
          <a:lstStyle/>
          <a:p>
            <a:r>
              <a:rPr lang="vi-VN" dirty="0"/>
              <a:t>Có một chiếc xe lu và một chiếc xe ca cùng đi trên một con đường. Xe lu dáng vẻ thô kệch, lăn từng bước chậm chạp, còn xe ca có bề ngoài gọn gàng, phóng nhanh vun vút</a:t>
            </a:r>
            <a:endParaRPr lang="en-US" dirty="0"/>
          </a:p>
        </p:txBody>
      </p:sp>
    </p:spTree>
    <p:extLst>
      <p:ext uri="{BB962C8B-B14F-4D97-AF65-F5344CB8AC3E}">
        <p14:creationId xmlns:p14="http://schemas.microsoft.com/office/powerpoint/2010/main" val="5383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path" presetSubtype="0" accel="50000" decel="50000" fill="hold" nodeType="withEffect">
                                  <p:stCondLst>
                                    <p:cond delay="0"/>
                                  </p:stCondLst>
                                  <p:childTnLst>
                                    <p:animMotion origin="layout" path="M -3.88889E-6 3.7037E-7 L -0.17743 0.26829 " pathEditMode="relative" rAng="0" ptsTypes="AA">
                                      <p:cBhvr>
                                        <p:cTn id="9" dur="8250" fill="hold"/>
                                        <p:tgtEl>
                                          <p:spTgt spid="4"/>
                                        </p:tgtEl>
                                        <p:attrNameLst>
                                          <p:attrName>ppt_x</p:attrName>
                                          <p:attrName>ppt_y</p:attrName>
                                        </p:attrNameLst>
                                      </p:cBhvr>
                                      <p:rCtr x="-8872" y="13403"/>
                                    </p:animMotion>
                                  </p:childTnLst>
                                </p:cTn>
                              </p:par>
                              <p:par>
                                <p:cTn id="10" presetID="42" presetClass="path" presetSubtype="0" accel="50000" decel="50000" fill="hold" nodeType="withEffect">
                                  <p:stCondLst>
                                    <p:cond delay="0"/>
                                  </p:stCondLst>
                                  <p:childTnLst>
                                    <p:animMotion origin="layout" path="M 2.5E-6 -0.00741 L -0.29427 0.47407 " pathEditMode="relative" rAng="0" ptsTypes="AA">
                                      <p:cBhvr>
                                        <p:cTn id="11" dur="8250" fill="hold"/>
                                        <p:tgtEl>
                                          <p:spTgt spid="3"/>
                                        </p:tgtEl>
                                        <p:attrNameLst>
                                          <p:attrName>ppt_x</p:attrName>
                                          <p:attrName>ppt_y</p:attrName>
                                        </p:attrNameLst>
                                      </p:cBhvr>
                                      <p:rCtr x="-14722" y="2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9" y="-106272"/>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4670">
            <a:off x="3180836" y="1496845"/>
            <a:ext cx="4110102" cy="420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a:off x="588081" y="31304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4"/>
          <p:cNvSpPr/>
          <p:nvPr/>
        </p:nvSpPr>
        <p:spPr>
          <a:xfrm>
            <a:off x="4800600" y="304799"/>
            <a:ext cx="4114799"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smtClean="0">
                <a:solidFill>
                  <a:srgbClr val="FF0000"/>
                </a:solidFill>
                <a:latin typeface="+mj-lt"/>
              </a:rPr>
              <a:t>Xe </a:t>
            </a:r>
            <a:r>
              <a:rPr lang="vi-VN" sz="2400" b="1" dirty="0">
                <a:solidFill>
                  <a:srgbClr val="FF0000"/>
                </a:solidFill>
                <a:latin typeface="+mj-lt"/>
              </a:rPr>
              <a:t>lu có </a:t>
            </a:r>
            <a:r>
              <a:rPr lang="vi-VN" sz="2400" b="1" dirty="0" smtClean="0">
                <a:solidFill>
                  <a:srgbClr val="FF0000"/>
                </a:solidFill>
                <a:latin typeface="+mj-lt"/>
              </a:rPr>
              <a:t>hìn</a:t>
            </a:r>
            <a:r>
              <a:rPr lang="en-US" sz="2400" b="1" dirty="0" smtClean="0">
                <a:solidFill>
                  <a:srgbClr val="FF0000"/>
                </a:solidFill>
                <a:latin typeface="+mj-lt"/>
              </a:rPr>
              <a:t>g </a:t>
            </a:r>
            <a:r>
              <a:rPr lang="vi-VN" sz="2400" b="1" dirty="0" smtClean="0">
                <a:solidFill>
                  <a:srgbClr val="FF0000"/>
                </a:solidFill>
                <a:latin typeface="+mj-lt"/>
              </a:rPr>
              <a:t>dáng </a:t>
            </a:r>
            <a:r>
              <a:rPr lang="vi-VN" sz="2400" b="1" dirty="0">
                <a:solidFill>
                  <a:srgbClr val="FF0000"/>
                </a:solidFill>
                <a:latin typeface="+mj-lt"/>
              </a:rPr>
              <a:t>như thế nào?</a:t>
            </a:r>
            <a:r>
              <a:rPr lang="vi-VN" sz="2400" dirty="0"/>
              <a:t> </a:t>
            </a:r>
            <a:endParaRPr lang="en-US" sz="2400" b="1" dirty="0">
              <a:solidFill>
                <a:srgbClr val="7030A0"/>
              </a:solidFill>
              <a:latin typeface="Times New Roman" pitchFamily="18" charset="0"/>
              <a:cs typeface="Times New Roman" pitchFamily="18" charset="0"/>
            </a:endParaRPr>
          </a:p>
        </p:txBody>
      </p:sp>
      <p:sp>
        <p:nvSpPr>
          <p:cNvPr id="6" name="Cloud 5"/>
          <p:cNvSpPr/>
          <p:nvPr/>
        </p:nvSpPr>
        <p:spPr>
          <a:xfrm>
            <a:off x="762000" y="304800"/>
            <a:ext cx="3505200"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r>
              <a:rPr lang="en-US" sz="2400" b="1" dirty="0" err="1" smtClean="0">
                <a:solidFill>
                  <a:srgbClr val="FF0000"/>
                </a:solidFill>
                <a:latin typeface="Times New Roman" pitchFamily="18" charset="0"/>
                <a:cs typeface="Times New Roman" pitchFamily="18" charset="0"/>
              </a:rPr>
              <a:t>Xe</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thì</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sao</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65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3.7037E-7 L -0.17743 0.26829 " pathEditMode="relative" rAng="0" ptsTypes="AA">
                                      <p:cBhvr>
                                        <p:cTn id="6" dur="8250" fill="hold"/>
                                        <p:tgtEl>
                                          <p:spTgt spid="3"/>
                                        </p:tgtEl>
                                        <p:attrNameLst>
                                          <p:attrName>ppt_x</p:attrName>
                                          <p:attrName>ppt_y</p:attrName>
                                        </p:attrNameLst>
                                      </p:cBhvr>
                                      <p:rCtr x="-8872" y="13403"/>
                                    </p:animMotion>
                                  </p:childTnLst>
                                </p:cTn>
                              </p:par>
                              <p:par>
                                <p:cTn id="7" presetID="42" presetClass="path" presetSubtype="0" accel="50000" decel="50000" fill="hold" nodeType="withEffect">
                                  <p:stCondLst>
                                    <p:cond delay="0"/>
                                  </p:stCondLst>
                                  <p:childTnLst>
                                    <p:animMotion origin="layout" path="M 2.5E-6 -0.00741 L -0.29427 0.47407 " pathEditMode="relative" rAng="0" ptsTypes="AA">
                                      <p:cBhvr>
                                        <p:cTn id="8" dur="8250" fill="hold"/>
                                        <p:tgtEl>
                                          <p:spTgt spid="4"/>
                                        </p:tgtEl>
                                        <p:attrNameLst>
                                          <p:attrName>ppt_x</p:attrName>
                                          <p:attrName>ppt_y</p:attrName>
                                        </p:attrNameLst>
                                      </p:cBhvr>
                                      <p:rCtr x="-14722" y="24074"/>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9154450" cy="6844146"/>
          </a:xfrm>
          <a:prstGeom prst="rect">
            <a:avLst/>
          </a:prstGeom>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9191" flipH="1">
            <a:off x="-172426" y="2739851"/>
            <a:ext cx="3735928" cy="38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flipH="1">
            <a:off x="3095" y="4905877"/>
            <a:ext cx="2265903"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9750" y="0"/>
            <a:ext cx="5119010" cy="1631216"/>
          </a:xfrm>
          <a:prstGeom prst="rect">
            <a:avLst/>
          </a:prstGeom>
          <a:noFill/>
        </p:spPr>
        <p:txBody>
          <a:bodyPr wrap="square" rtlCol="0">
            <a:spAutoFit/>
          </a:bodyPr>
          <a:lstStyle/>
          <a:p>
            <a:r>
              <a:rPr lang="vi-VN" sz="2000" dirty="0">
                <a:latin typeface="+mj-lt"/>
              </a:rPr>
              <a:t>Thấy vậy xe ca chế nhạo xe lu:</a:t>
            </a:r>
            <a:br>
              <a:rPr lang="vi-VN" sz="2000" dirty="0">
                <a:latin typeface="+mj-lt"/>
              </a:rPr>
            </a:br>
            <a:r>
              <a:rPr lang="vi-VN" sz="2000" dirty="0">
                <a:latin typeface="+mj-lt"/>
              </a:rPr>
              <a:t>– Xe lu ơi! Cậu đi chậm như rùa ấy! Hãy xem tớ đây này!</a:t>
            </a:r>
            <a:br>
              <a:rPr lang="vi-VN" sz="2000" dirty="0">
                <a:latin typeface="+mj-lt"/>
              </a:rPr>
            </a:br>
            <a:r>
              <a:rPr lang="vi-VN" sz="2000" dirty="0">
                <a:latin typeface="+mj-lt"/>
              </a:rPr>
              <a:t>Nói rồi, xe ca phóng vụt lên, bỏ xe lu ở lại đằng sau. Xe ca tưởng mình thế là giỏi lắm.</a:t>
            </a:r>
            <a:endParaRPr lang="en-US" sz="2000" dirty="0">
              <a:latin typeface="+mj-lt"/>
            </a:endParaRPr>
          </a:p>
        </p:txBody>
      </p:sp>
      <p:sp>
        <p:nvSpPr>
          <p:cNvPr id="6" name="Cloud 5"/>
          <p:cNvSpPr/>
          <p:nvPr/>
        </p:nvSpPr>
        <p:spPr>
          <a:xfrm>
            <a:off x="762000" y="304800"/>
            <a:ext cx="3505200"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r>
              <a:rPr lang="vi-VN" sz="2000" b="1" dirty="0">
                <a:solidFill>
                  <a:srgbClr val="7030A0"/>
                </a:solidFill>
                <a:latin typeface="+mj-lt"/>
              </a:rPr>
              <a:t>Xe Ca chê xe Lu đi như thế nào?</a:t>
            </a:r>
            <a:endParaRPr lang="en-US" sz="2000" b="1" dirty="0">
              <a:solidFill>
                <a:srgbClr val="7030A0"/>
              </a:solidFill>
              <a:latin typeface="+mj-lt"/>
              <a:cs typeface="Times New Roman" pitchFamily="18" charset="0"/>
            </a:endParaRPr>
          </a:p>
        </p:txBody>
      </p:sp>
    </p:spTree>
    <p:extLst>
      <p:ext uri="{BB962C8B-B14F-4D97-AF65-F5344CB8AC3E}">
        <p14:creationId xmlns:p14="http://schemas.microsoft.com/office/powerpoint/2010/main" val="318347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path" presetSubtype="0" accel="50000" decel="50000" fill="hold" nodeType="withEffect">
                                  <p:stCondLst>
                                    <p:cond delay="0"/>
                                  </p:stCondLst>
                                  <p:childTnLst>
                                    <p:animMotion origin="layout" path="M 3.33333E-6 2.22222E-6 L 0.32291 -0.01111 " pathEditMode="relative" rAng="0" ptsTypes="AA">
                                      <p:cBhvr>
                                        <p:cTn id="9" dur="8250" fill="hold"/>
                                        <p:tgtEl>
                                          <p:spTgt spid="3"/>
                                        </p:tgtEl>
                                        <p:attrNameLst>
                                          <p:attrName>ppt_x</p:attrName>
                                          <p:attrName>ppt_y</p:attrName>
                                        </p:attrNameLst>
                                      </p:cBhvr>
                                      <p:rCtr x="16146" y="-556"/>
                                    </p:animMotion>
                                  </p:childTnLst>
                                </p:cTn>
                              </p:par>
                              <p:par>
                                <p:cTn id="10" presetID="42" presetClass="path" presetSubtype="0" accel="50000" decel="50000" fill="hold" nodeType="withEffect">
                                  <p:stCondLst>
                                    <p:cond delay="0"/>
                                  </p:stCondLst>
                                  <p:childTnLst>
                                    <p:animMotion origin="layout" path="M 0.04913 -0.03217 L 0.71754 -0.0331 " pathEditMode="relative" rAng="0" ptsTypes="AA">
                                      <p:cBhvr>
                                        <p:cTn id="11" dur="6000" fill="hold"/>
                                        <p:tgtEl>
                                          <p:spTgt spid="4"/>
                                        </p:tgtEl>
                                        <p:attrNameLst>
                                          <p:attrName>ppt_x</p:attrName>
                                          <p:attrName>ppt_y</p:attrName>
                                        </p:attrNameLst>
                                      </p:cBhvr>
                                      <p:rCtr x="33420" y="-46"/>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858000"/>
          </a:xfrm>
          <a:prstGeom prst="rect">
            <a:avLst/>
          </a:prstGeom>
        </p:spPr>
      </p:pic>
      <p:grpSp>
        <p:nvGrpSpPr>
          <p:cNvPr id="3" name="Group 2"/>
          <p:cNvGrpSpPr/>
          <p:nvPr/>
        </p:nvGrpSpPr>
        <p:grpSpPr>
          <a:xfrm>
            <a:off x="8597" y="2303883"/>
            <a:ext cx="8062166" cy="3484936"/>
            <a:chOff x="8597" y="2451181"/>
            <a:chExt cx="8062166" cy="3484936"/>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3109165" y="5871943"/>
            <a:ext cx="6019800" cy="1015663"/>
          </a:xfrm>
          <a:prstGeom prst="rect">
            <a:avLst/>
          </a:prstGeom>
        </p:spPr>
        <p:txBody>
          <a:bodyPr wrap="square">
            <a:spAutoFit/>
          </a:bodyPr>
          <a:lstStyle/>
          <a:p>
            <a:r>
              <a:rPr lang="vi-VN" sz="2000" dirty="0">
                <a:latin typeface="+mj-lt"/>
              </a:rPr>
              <a:t>Nhưng tới một quãng đường bị hỏng và lầy lội, xe ca không thể đi qua được, đành phải đỗ lại. Người ta đổ đá cuội xuống chỗ lầy lội. </a:t>
            </a:r>
          </a:p>
        </p:txBody>
      </p:sp>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1132" flipH="1">
            <a:off x="-1353586" y="1783162"/>
            <a:ext cx="4405974" cy="373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loud 11"/>
          <p:cNvSpPr/>
          <p:nvPr/>
        </p:nvSpPr>
        <p:spPr>
          <a:xfrm>
            <a:off x="5621588" y="457200"/>
            <a:ext cx="3505200" cy="13999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r>
              <a:rPr lang="vi-VN" sz="2000" b="1" dirty="0" smtClean="0">
                <a:latin typeface="+mj-lt"/>
              </a:rPr>
              <a:t>Chuyện </a:t>
            </a:r>
            <a:r>
              <a:rPr lang="vi-VN" sz="2000" b="1" dirty="0">
                <a:latin typeface="+mj-lt"/>
              </a:rPr>
              <a:t>gì đã  xảy ra xe ca đi trên con đường gồ ghề?</a:t>
            </a:r>
            <a:endParaRPr lang="en-US" sz="2000" b="1" dirty="0">
              <a:latin typeface="+mj-lt"/>
            </a:endParaRPr>
          </a:p>
          <a:p>
            <a:pPr algn="ct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175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path" presetSubtype="0" accel="50000" decel="50000" fill="hold" nodeType="withEffect">
                                  <p:stCondLst>
                                    <p:cond delay="0"/>
                                  </p:stCondLst>
                                  <p:childTnLst>
                                    <p:animMotion origin="layout" path="M 0.06198 -0.00209 L 0.32864 -0.05787 " pathEditMode="relative" rAng="0" ptsTypes="AA">
                                      <p:cBhvr>
                                        <p:cTn id="9" dur="6000" fill="hold"/>
                                        <p:tgtEl>
                                          <p:spTgt spid="10"/>
                                        </p:tgtEl>
                                        <p:attrNameLst>
                                          <p:attrName>ppt_x</p:attrName>
                                          <p:attrName>ppt_y</p:attrName>
                                        </p:attrNameLst>
                                      </p:cBhvr>
                                      <p:rCtr x="13333" y="-2801"/>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858000"/>
          </a:xfrm>
          <a:prstGeom prst="rect">
            <a:avLst/>
          </a:prstGeom>
        </p:spPr>
      </p:pic>
      <p:grpSp>
        <p:nvGrpSpPr>
          <p:cNvPr id="3" name="Group 2"/>
          <p:cNvGrpSpPr/>
          <p:nvPr/>
        </p:nvGrpSpPr>
        <p:grpSpPr>
          <a:xfrm>
            <a:off x="8597" y="2303883"/>
            <a:ext cx="8062166" cy="3484936"/>
            <a:chOff x="8597" y="2451181"/>
            <a:chExt cx="8062166" cy="3484936"/>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0366">
            <a:off x="-370550" y="1307208"/>
            <a:ext cx="3198659" cy="29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55186" flipH="1">
            <a:off x="-1621189" y="2407434"/>
            <a:ext cx="4268600" cy="43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72000" y="5289902"/>
            <a:ext cx="4572000" cy="1200329"/>
          </a:xfrm>
          <a:prstGeom prst="rect">
            <a:avLst/>
          </a:prstGeom>
        </p:spPr>
        <p:txBody>
          <a:bodyPr>
            <a:spAutoFit/>
          </a:bodyPr>
          <a:lstStyle/>
          <a:p>
            <a:r>
              <a:rPr lang="vi-VN" dirty="0"/>
              <a:t>Bấy giờ xe lu mới tiến lên, đi lên đống đá và lăn qua lăn lại nhiều lần. Chẳng mấy chốc, mặt đường trở nên bằng phẳng. Nhờ vậy mà xe ca mới có thể đi qua được.</a:t>
            </a:r>
          </a:p>
        </p:txBody>
      </p:sp>
      <p:sp>
        <p:nvSpPr>
          <p:cNvPr id="13" name="Cloud 12"/>
          <p:cNvSpPr/>
          <p:nvPr/>
        </p:nvSpPr>
        <p:spPr>
          <a:xfrm>
            <a:off x="4354" y="0"/>
            <a:ext cx="3505200" cy="13999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dirty="0"/>
              <a:t> </a:t>
            </a:r>
            <a:r>
              <a:rPr lang="vi-VN" sz="2000" b="1" dirty="0">
                <a:solidFill>
                  <a:srgbClr val="FF0000"/>
                </a:solidFill>
                <a:latin typeface="+mj-lt"/>
              </a:rPr>
              <a:t>Ai đã giúp xe Ca đi qua được con đường ?</a:t>
            </a:r>
            <a:endParaRPr lang="en-US" sz="2400" b="1" dirty="0">
              <a:solidFill>
                <a:srgbClr val="FF0000"/>
              </a:solidFill>
              <a:latin typeface="+mj-lt"/>
              <a:cs typeface="Times New Roman" pitchFamily="18" charset="0"/>
            </a:endParaRPr>
          </a:p>
        </p:txBody>
      </p:sp>
      <p:sp>
        <p:nvSpPr>
          <p:cNvPr id="15" name="Cloud 14"/>
          <p:cNvSpPr/>
          <p:nvPr/>
        </p:nvSpPr>
        <p:spPr>
          <a:xfrm>
            <a:off x="6120472" y="76200"/>
            <a:ext cx="2718578" cy="124750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dirty="0"/>
              <a:t> </a:t>
            </a:r>
            <a:r>
              <a:rPr lang="en-US" sz="2000" b="1" dirty="0" err="1" smtClean="0">
                <a:solidFill>
                  <a:srgbClr val="FF0000"/>
                </a:solidFill>
                <a:latin typeface="+mj-lt"/>
              </a:rPr>
              <a:t>Xe</a:t>
            </a:r>
            <a:r>
              <a:rPr lang="en-US" sz="2000" b="1" dirty="0" smtClean="0">
                <a:solidFill>
                  <a:srgbClr val="FF0000"/>
                </a:solidFill>
                <a:latin typeface="+mj-lt"/>
              </a:rPr>
              <a:t> </a:t>
            </a:r>
            <a:r>
              <a:rPr lang="en-US" sz="2000" b="1" dirty="0" err="1" smtClean="0">
                <a:solidFill>
                  <a:srgbClr val="FF0000"/>
                </a:solidFill>
                <a:latin typeface="+mj-lt"/>
              </a:rPr>
              <a:t>lu</a:t>
            </a:r>
            <a:r>
              <a:rPr lang="en-US" sz="2000" b="1" dirty="0" smtClean="0">
                <a:solidFill>
                  <a:srgbClr val="FF0000"/>
                </a:solidFill>
                <a:latin typeface="+mj-lt"/>
              </a:rPr>
              <a:t> </a:t>
            </a:r>
            <a:r>
              <a:rPr lang="en-US" sz="2000" b="1" dirty="0" err="1" smtClean="0">
                <a:solidFill>
                  <a:srgbClr val="FF0000"/>
                </a:solidFill>
                <a:latin typeface="+mj-lt"/>
              </a:rPr>
              <a:t>đã</a:t>
            </a:r>
            <a:r>
              <a:rPr lang="en-US" sz="2000" b="1" dirty="0" smtClean="0">
                <a:solidFill>
                  <a:srgbClr val="FF0000"/>
                </a:solidFill>
                <a:latin typeface="+mj-lt"/>
              </a:rPr>
              <a:t> </a:t>
            </a:r>
            <a:r>
              <a:rPr lang="en-US" sz="2000" b="1" dirty="0" err="1" smtClean="0">
                <a:solidFill>
                  <a:srgbClr val="FF0000"/>
                </a:solidFill>
                <a:latin typeface="+mj-lt"/>
              </a:rPr>
              <a:t>làm</a:t>
            </a:r>
            <a:r>
              <a:rPr lang="en-US" sz="2000" b="1" dirty="0" smtClean="0">
                <a:solidFill>
                  <a:srgbClr val="FF0000"/>
                </a:solidFill>
                <a:latin typeface="+mj-lt"/>
              </a:rPr>
              <a:t> </a:t>
            </a:r>
            <a:r>
              <a:rPr lang="en-US" sz="2000" b="1" dirty="0" err="1" smtClean="0">
                <a:solidFill>
                  <a:srgbClr val="FF0000"/>
                </a:solidFill>
                <a:latin typeface="+mj-lt"/>
              </a:rPr>
              <a:t>gì</a:t>
            </a:r>
            <a:r>
              <a:rPr lang="en-US" sz="2000" b="1" dirty="0" smtClean="0">
                <a:solidFill>
                  <a:srgbClr val="FF0000"/>
                </a:solidFill>
                <a:latin typeface="+mj-lt"/>
              </a:rPr>
              <a:t>?</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2048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6 3.7037E-6 L 0.49965 -0.11574 " pathEditMode="relative" rAng="0" ptsTypes="AA">
                                      <p:cBhvr>
                                        <p:cTn id="6" dur="8250" fill="hold"/>
                                        <p:tgtEl>
                                          <p:spTgt spid="9"/>
                                        </p:tgtEl>
                                        <p:attrNameLst>
                                          <p:attrName>ppt_x</p:attrName>
                                          <p:attrName>ppt_y</p:attrName>
                                        </p:attrNameLst>
                                      </p:cBhvr>
                                      <p:rCtr x="24983" y="-5787"/>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886 0.09838 L 0.27362 0.00556 C 0.32952 -0.01435 0.41303 -0.03495 0.50122 -0.04861 C 0.60122 -0.06458 0.68282 -0.07106 0.74011 -0.06944 L 1.01441 -0.06319 " pathEditMode="relative" rAng="-409176" ptsTypes="FffFF">
                                      <p:cBhvr>
                                        <p:cTn id="10" dur="4000" fill="hold"/>
                                        <p:tgtEl>
                                          <p:spTgt spid="10"/>
                                        </p:tgtEl>
                                        <p:attrNameLst>
                                          <p:attrName>ppt_x</p:attrName>
                                          <p:attrName>ppt_y</p:attrName>
                                        </p:attrNameLst>
                                      </p:cBhvr>
                                      <p:rCtr x="49965" y="-11458"/>
                                    </p:animMotion>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969729" y="16826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443652" y="1220023"/>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87240" y="5181600"/>
            <a:ext cx="4572000" cy="1477328"/>
          </a:xfrm>
          <a:prstGeom prst="rect">
            <a:avLst/>
          </a:prstGeom>
        </p:spPr>
        <p:txBody>
          <a:bodyPr>
            <a:spAutoFit/>
          </a:bodyPr>
          <a:lstStyle/>
          <a:p>
            <a:r>
              <a:rPr lang="vi-VN" dirty="0"/>
              <a:t>Xe ca đã hiểu rằng tuy xe lu đi chậm chạp, dáng vẻ lù lù, thô kệch nhưng xe lu làm cho những con đường bằng phẳng để cho các xe khác đi lại dễ dàng. Từ đấy xe ca không bao giờ chế giễu xe lu nữa.</a:t>
            </a:r>
            <a:endParaRPr lang="en-US" dirty="0"/>
          </a:p>
        </p:txBody>
      </p:sp>
      <p:sp>
        <p:nvSpPr>
          <p:cNvPr id="6" name="Cloud 5"/>
          <p:cNvSpPr/>
          <p:nvPr/>
        </p:nvSpPr>
        <p:spPr>
          <a:xfrm>
            <a:off x="558021" y="-71438"/>
            <a:ext cx="2718578" cy="124750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b="1" dirty="0">
                <a:solidFill>
                  <a:srgbClr val="FF0000"/>
                </a:solidFill>
                <a:latin typeface="+mj-lt"/>
              </a:rPr>
              <a:t> Xe Ca đã hiểu ra điều gì ?</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7779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1.48148E-6 L -0.18386 0.28796 " pathEditMode="relative" rAng="0" ptsTypes="AA">
                                      <p:cBhvr>
                                        <p:cTn id="6" dur="6000" fill="hold"/>
                                        <p:tgtEl>
                                          <p:spTgt spid="3"/>
                                        </p:tgtEl>
                                        <p:attrNameLst>
                                          <p:attrName>ppt_x</p:attrName>
                                          <p:attrName>ppt_y</p:attrName>
                                        </p:attrNameLst>
                                      </p:cBhvr>
                                      <p:rCtr x="-9201" y="14398"/>
                                    </p:animMotion>
                                  </p:childTnLst>
                                </p:cTn>
                              </p:par>
                              <p:par>
                                <p:cTn id="7" presetID="42" presetClass="path" presetSubtype="0" accel="50000" decel="50000" fill="hold" nodeType="withEffect">
                                  <p:stCondLst>
                                    <p:cond delay="0"/>
                                  </p:stCondLst>
                                  <p:childTnLst>
                                    <p:animMotion origin="layout" path="M -3.88889E-6 -4.44444E-6 L -0.20243 0.2757 " pathEditMode="relative" rAng="0" ptsTypes="AA">
                                      <p:cBhvr>
                                        <p:cTn id="8" dur="9000" fill="hold"/>
                                        <p:tgtEl>
                                          <p:spTgt spid="4"/>
                                        </p:tgtEl>
                                        <p:attrNameLst>
                                          <p:attrName>ppt_x</p:attrName>
                                          <p:attrName>ppt_y</p:attrName>
                                        </p:attrNameLst>
                                      </p:cBhvr>
                                      <p:rCtr x="-10122" y="13773"/>
                                    </p:animMotion>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743200" y="1447800"/>
            <a:ext cx="3092513"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GIÁO DỤC: </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4" name="TextBox 3"/>
          <p:cNvSpPr txBox="1"/>
          <p:nvPr/>
        </p:nvSpPr>
        <p:spPr>
          <a:xfrm>
            <a:off x="990600" y="2667000"/>
            <a:ext cx="6858000" cy="1569660"/>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con </a:t>
            </a:r>
            <a:r>
              <a:rPr lang="en-US" sz="3200" dirty="0" err="1" smtClean="0">
                <a:latin typeface="Times New Roman" pitchFamily="18" charset="0"/>
                <a:cs typeface="Times New Roman" pitchFamily="18" charset="0"/>
              </a:rPr>
              <a:t>nhớ</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bạn</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không được chê bạn và luôn quan tâm giúp đỡ bạn</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mọi </a:t>
            </a:r>
            <a:r>
              <a:rPr lang="vi-VN" sz="3200" dirty="0">
                <a:latin typeface="Times New Roman" pitchFamily="18" charset="0"/>
                <a:cs typeface="Times New Roman" pitchFamily="18" charset="0"/>
              </a:rPr>
              <a:t>người xung quanh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764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bé nghe]Xe Lu Và Xe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076266" cy="6858000"/>
          </a:xfrm>
          <a:prstGeom prst="rect">
            <a:avLst/>
          </a:prstGeom>
        </p:spPr>
      </p:pic>
    </p:spTree>
    <p:extLst>
      <p:ext uri="{BB962C8B-B14F-4D97-AF65-F5344CB8AC3E}">
        <p14:creationId xmlns:p14="http://schemas.microsoft.com/office/powerpoint/2010/main" val="2204280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51"/>
            <a:ext cx="9144000" cy="6849649"/>
          </a:xfrm>
        </p:spPr>
      </p:pic>
      <p:sp>
        <p:nvSpPr>
          <p:cNvPr id="5" name="TextBox 4"/>
          <p:cNvSpPr txBox="1"/>
          <p:nvPr/>
        </p:nvSpPr>
        <p:spPr>
          <a:xfrm>
            <a:off x="1905000" y="2362200"/>
            <a:ext cx="5638800" cy="1754326"/>
          </a:xfrm>
          <a:prstGeom prst="rect">
            <a:avLst/>
          </a:prstGeom>
          <a:no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CÔ VÀ TRẺ HÁT BÀI:</a:t>
            </a:r>
          </a:p>
          <a:p>
            <a:pPr algn="ctr"/>
            <a:endParaRPr lang="en-US" sz="3600" b="1" dirty="0" smtClean="0">
              <a:solidFill>
                <a:srgbClr val="FF0000"/>
              </a:solidFill>
              <a:latin typeface="Times New Roman" pitchFamily="18" charset="0"/>
              <a:cs typeface="Times New Roman" pitchFamily="18" charset="0"/>
            </a:endParaRPr>
          </a:p>
          <a:p>
            <a:pPr algn="ctr"/>
            <a:r>
              <a:rPr lang="en-US" sz="3600" b="1" dirty="0" smtClean="0">
                <a:solidFill>
                  <a:srgbClr val="FF0000"/>
                </a:solidFill>
                <a:latin typeface="Times New Roman" pitchFamily="18" charset="0"/>
                <a:cs typeface="Times New Roman" pitchFamily="18" charset="0"/>
              </a:rPr>
              <a:t> </a:t>
            </a:r>
            <a:r>
              <a:rPr lang="en-US" sz="3600" b="1" dirty="0" smtClean="0">
                <a:latin typeface="Times New Roman" pitchFamily="18" charset="0"/>
                <a:cs typeface="Times New Roman" pitchFamily="18" charset="0"/>
              </a:rPr>
              <a:t>EM TẬP LÁI Ô TÔ</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48833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2503128" y="1379979"/>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4358052" y="433369"/>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0" y="5380059"/>
            <a:ext cx="4572000" cy="1477328"/>
          </a:xfrm>
          <a:prstGeom prst="rect">
            <a:avLst/>
          </a:prstGeom>
        </p:spPr>
        <p:txBody>
          <a:bodyPr>
            <a:spAutoFit/>
          </a:bodyPr>
          <a:lstStyle/>
          <a:p>
            <a:r>
              <a:rPr lang="vi-VN" dirty="0"/>
              <a:t>Có một chiếc xe lu và một chiếc xe ca cùng đi trên một con đường. Xe lu dáng vẻ thô kệch, lăn từng bước chậm chạp, còn xe ca có bề ngoài gọn gàng, phóng nhanh vun vút</a:t>
            </a:r>
            <a:endParaRPr lang="en-US" dirty="0"/>
          </a:p>
        </p:txBody>
      </p:sp>
    </p:spTree>
    <p:extLst>
      <p:ext uri="{BB962C8B-B14F-4D97-AF65-F5344CB8AC3E}">
        <p14:creationId xmlns:p14="http://schemas.microsoft.com/office/powerpoint/2010/main" val="382724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path" presetSubtype="0" accel="50000" decel="50000" fill="hold" nodeType="withEffect">
                                  <p:stCondLst>
                                    <p:cond delay="0"/>
                                  </p:stCondLst>
                                  <p:childTnLst>
                                    <p:animMotion origin="layout" path="M -3.88889E-6 3.7037E-7 L -0.17743 0.26829 " pathEditMode="relative" rAng="0" ptsTypes="AA">
                                      <p:cBhvr>
                                        <p:cTn id="9" dur="8250" fill="hold"/>
                                        <p:tgtEl>
                                          <p:spTgt spid="3"/>
                                        </p:tgtEl>
                                        <p:attrNameLst>
                                          <p:attrName>ppt_x</p:attrName>
                                          <p:attrName>ppt_y</p:attrName>
                                        </p:attrNameLst>
                                      </p:cBhvr>
                                      <p:rCtr x="-8872" y="13403"/>
                                    </p:animMotion>
                                  </p:childTnLst>
                                </p:cTn>
                              </p:par>
                              <p:par>
                                <p:cTn id="10" presetID="42" presetClass="path" presetSubtype="0" accel="50000" decel="50000" fill="hold" nodeType="withEffect">
                                  <p:stCondLst>
                                    <p:cond delay="0"/>
                                  </p:stCondLst>
                                  <p:childTnLst>
                                    <p:animMotion origin="layout" path="M 2.5E-6 -0.00741 L -0.29427 0.47407 " pathEditMode="relative" rAng="0" ptsTypes="AA">
                                      <p:cBhvr>
                                        <p:cTn id="11" dur="8250" fill="hold"/>
                                        <p:tgtEl>
                                          <p:spTgt spid="4"/>
                                        </p:tgtEl>
                                        <p:attrNameLst>
                                          <p:attrName>ppt_x</p:attrName>
                                          <p:attrName>ppt_y</p:attrName>
                                        </p:attrNameLst>
                                      </p:cBhvr>
                                      <p:rCtr x="-14722" y="2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276600" y="5534561"/>
            <a:ext cx="5867400" cy="1323439"/>
          </a:xfrm>
          <a:prstGeom prst="rect">
            <a:avLst/>
          </a:prstGeom>
          <a:noFill/>
        </p:spPr>
        <p:txBody>
          <a:bodyPr wrap="square" rtlCol="0">
            <a:spAutoFit/>
          </a:bodyPr>
          <a:lstStyle/>
          <a:p>
            <a:r>
              <a:rPr lang="vi-VN" sz="2000" dirty="0">
                <a:latin typeface="+mj-lt"/>
              </a:rPr>
              <a:t>Có một chiếc xe lu và một chiếc xe ca cùng đi trên một con đường. Xe lu dáng vẻ thô kệch, lăn từng bước chậm chạp, còn xe ca có bề ngoài gọn gàng, phóng nhanh vun vút</a:t>
            </a:r>
            <a:endParaRPr lang="en-US" sz="2000" dirty="0">
              <a:latin typeface="+mj-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812304" y="2147066"/>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296276" y="1372421"/>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0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3.33333E-6 L -0.22761 0.36667 " pathEditMode="relative" rAng="0" ptsTypes="AA">
                                      <p:cBhvr>
                                        <p:cTn id="6" dur="6000" fill="hold"/>
                                        <p:tgtEl>
                                          <p:spTgt spid="1028"/>
                                        </p:tgtEl>
                                        <p:attrNameLst>
                                          <p:attrName>ppt_x</p:attrName>
                                          <p:attrName>ppt_y</p:attrName>
                                        </p:attrNameLst>
                                      </p:cBhvr>
                                      <p:rCtr x="-11389" y="18333"/>
                                    </p:animMotion>
                                  </p:childTnLst>
                                </p:cTn>
                              </p:par>
                              <p:par>
                                <p:cTn id="7" presetID="42" presetClass="path" presetSubtype="0" accel="50000" decel="50000" fill="hold" nodeType="withEffect">
                                  <p:stCondLst>
                                    <p:cond delay="0"/>
                                  </p:stCondLst>
                                  <p:childTnLst>
                                    <p:animMotion origin="layout" path="M -3.88889E-6 3.7037E-7 L -0.14409 0.20162 " pathEditMode="relative" rAng="0" ptsTypes="AA">
                                      <p:cBhvr>
                                        <p:cTn id="8" dur="8250" fill="hold"/>
                                        <p:tgtEl>
                                          <p:spTgt spid="1027"/>
                                        </p:tgtEl>
                                        <p:attrNameLst>
                                          <p:attrName>ppt_x</p:attrName>
                                          <p:attrName>ppt_y</p:attrName>
                                        </p:attrNameLst>
                                      </p:cBhvr>
                                      <p:rCtr x="-7205"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4"/>
            <a:ext cx="9154450" cy="6844146"/>
          </a:xfr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9191" flipH="1">
            <a:off x="-172426" y="2739851"/>
            <a:ext cx="3735928" cy="38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flipH="1">
            <a:off x="3095" y="4905877"/>
            <a:ext cx="2265903"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09750" y="0"/>
            <a:ext cx="5119010" cy="1631216"/>
          </a:xfrm>
          <a:prstGeom prst="rect">
            <a:avLst/>
          </a:prstGeom>
          <a:noFill/>
        </p:spPr>
        <p:txBody>
          <a:bodyPr wrap="square" rtlCol="0">
            <a:spAutoFit/>
          </a:bodyPr>
          <a:lstStyle/>
          <a:p>
            <a:r>
              <a:rPr lang="vi-VN" sz="2000" dirty="0">
                <a:latin typeface="+mj-lt"/>
              </a:rPr>
              <a:t>Thấy vậy xe ca chế nhạo xe lu:</a:t>
            </a:r>
            <a:br>
              <a:rPr lang="vi-VN" sz="2000" dirty="0">
                <a:latin typeface="+mj-lt"/>
              </a:rPr>
            </a:br>
            <a:r>
              <a:rPr lang="vi-VN" sz="2000" dirty="0">
                <a:latin typeface="+mj-lt"/>
              </a:rPr>
              <a:t>– Xe lu ơi! Cậu đi chậm như rùa ấy! Hãy xem tớ đây này!</a:t>
            </a:r>
            <a:br>
              <a:rPr lang="vi-VN" sz="2000" dirty="0">
                <a:latin typeface="+mj-lt"/>
              </a:rPr>
            </a:br>
            <a:r>
              <a:rPr lang="vi-VN" sz="2000" dirty="0">
                <a:latin typeface="+mj-lt"/>
              </a:rPr>
              <a:t>Nói rồi, xe ca phóng vụt lên, bỏ xe lu ở lại đằng sau. Xe ca tưởng mình thế là giỏi lắm.</a:t>
            </a:r>
            <a:endParaRPr lang="en-US" sz="2000" dirty="0">
              <a:latin typeface="+mj-lt"/>
            </a:endParaRPr>
          </a:p>
        </p:txBody>
      </p:sp>
    </p:spTree>
    <p:extLst>
      <p:ext uri="{BB962C8B-B14F-4D97-AF65-F5344CB8AC3E}">
        <p14:creationId xmlns:p14="http://schemas.microsoft.com/office/powerpoint/2010/main" val="17812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path" presetSubtype="0" accel="50000" decel="50000" fill="hold" nodeType="withEffect">
                                  <p:stCondLst>
                                    <p:cond delay="0"/>
                                  </p:stCondLst>
                                  <p:childTnLst>
                                    <p:animMotion origin="layout" path="M 3.33333E-6 2.22222E-6 L 0.32291 -0.01111 " pathEditMode="relative" rAng="0" ptsTypes="AA">
                                      <p:cBhvr>
                                        <p:cTn id="9" dur="8250" fill="hold"/>
                                        <p:tgtEl>
                                          <p:spTgt spid="7"/>
                                        </p:tgtEl>
                                        <p:attrNameLst>
                                          <p:attrName>ppt_x</p:attrName>
                                          <p:attrName>ppt_y</p:attrName>
                                        </p:attrNameLst>
                                      </p:cBhvr>
                                      <p:rCtr x="16146" y="-556"/>
                                    </p:animMotion>
                                  </p:childTnLst>
                                </p:cTn>
                              </p:par>
                              <p:par>
                                <p:cTn id="10" presetID="42" presetClass="path" presetSubtype="0" accel="50000" decel="50000" fill="hold" nodeType="withEffect">
                                  <p:stCondLst>
                                    <p:cond delay="0"/>
                                  </p:stCondLst>
                                  <p:childTnLst>
                                    <p:animMotion origin="layout" path="M 0.04913 -0.03217 L 0.71754 -0.0331 " pathEditMode="relative" rAng="0" ptsTypes="AA">
                                      <p:cBhvr>
                                        <p:cTn id="11" dur="6000" fill="hold"/>
                                        <p:tgtEl>
                                          <p:spTgt spid="8"/>
                                        </p:tgtEl>
                                        <p:attrNameLst>
                                          <p:attrName>ppt_x</p:attrName>
                                          <p:attrName>ppt_y</p:attrName>
                                        </p:attrNameLst>
                                      </p:cBhvr>
                                      <p:rCtr x="3342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980548"/>
          </a:xfrm>
        </p:spPr>
      </p:pic>
      <p:grpSp>
        <p:nvGrpSpPr>
          <p:cNvPr id="7" name="Group 6"/>
          <p:cNvGrpSpPr/>
          <p:nvPr/>
        </p:nvGrpSpPr>
        <p:grpSpPr>
          <a:xfrm>
            <a:off x="8597" y="2303883"/>
            <a:ext cx="8062166" cy="3484936"/>
            <a:chOff x="8597" y="2451181"/>
            <a:chExt cx="8062166" cy="3484936"/>
          </a:xfrm>
        </p:grpSpPr>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3109165" y="5871943"/>
            <a:ext cx="6019800" cy="1015663"/>
          </a:xfrm>
          <a:prstGeom prst="rect">
            <a:avLst/>
          </a:prstGeom>
        </p:spPr>
        <p:txBody>
          <a:bodyPr wrap="square">
            <a:spAutoFit/>
          </a:bodyPr>
          <a:lstStyle/>
          <a:p>
            <a:r>
              <a:rPr lang="vi-VN" sz="2000" dirty="0">
                <a:latin typeface="+mj-lt"/>
              </a:rPr>
              <a:t>Nhưng tới một quãng đường bị hỏng và lầy lội, xe ca không thể đi qua được, đành phải đỗ lại. Người ta đổ đá cuội xuống chỗ lầy lội. </a:t>
            </a:r>
          </a:p>
        </p:txBody>
      </p: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1132" flipH="1">
            <a:off x="-1353586" y="1783162"/>
            <a:ext cx="4405974" cy="373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7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path" presetSubtype="0" accel="50000" decel="50000" fill="hold" nodeType="withEffect">
                                  <p:stCondLst>
                                    <p:cond delay="0"/>
                                  </p:stCondLst>
                                  <p:childTnLst>
                                    <p:animMotion origin="layout" path="M 0.06198 -0.00209 L 0.32864 -0.05787 " pathEditMode="relative" rAng="0" ptsTypes="AA">
                                      <p:cBhvr>
                                        <p:cTn id="9" dur="6000" fill="hold"/>
                                        <p:tgtEl>
                                          <p:spTgt spid="20"/>
                                        </p:tgtEl>
                                        <p:attrNameLst>
                                          <p:attrName>ppt_x</p:attrName>
                                          <p:attrName>ppt_y</p:attrName>
                                        </p:attrNameLst>
                                      </p:cBhvr>
                                      <p:rCtr x="13333"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980548"/>
          </a:xfrm>
          <a:prstGeom prst="rect">
            <a:avLst/>
          </a:prstGeom>
        </p:spPr>
      </p:pic>
      <p:grpSp>
        <p:nvGrpSpPr>
          <p:cNvPr id="6" name="Group 5"/>
          <p:cNvGrpSpPr/>
          <p:nvPr/>
        </p:nvGrpSpPr>
        <p:grpSpPr>
          <a:xfrm>
            <a:off x="8597" y="2303883"/>
            <a:ext cx="8062166" cy="3484936"/>
            <a:chOff x="8597" y="2451181"/>
            <a:chExt cx="8062166" cy="3484936"/>
          </a:xfrm>
        </p:grpSpPr>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0366">
            <a:off x="-370550" y="1307208"/>
            <a:ext cx="3198659" cy="29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55186" flipH="1">
            <a:off x="-1621189" y="2407434"/>
            <a:ext cx="4268600" cy="43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038600" y="5756889"/>
            <a:ext cx="5096580" cy="1200329"/>
          </a:xfrm>
          <a:prstGeom prst="rect">
            <a:avLst/>
          </a:prstGeom>
        </p:spPr>
        <p:txBody>
          <a:bodyPr wrap="square">
            <a:spAutoFit/>
          </a:bodyPr>
          <a:lstStyle/>
          <a:p>
            <a:r>
              <a:rPr lang="vi-VN" dirty="0"/>
              <a:t>Bấy giờ xe lu mới tiến lên, đi lên đống đá và lăn qua lăn lại nhiều lần. Chẳng mấy chốc, mặt đường trở nên bằng phẳng. Nhờ vậy mà xe ca mới có thể đi qua được.</a:t>
            </a:r>
          </a:p>
        </p:txBody>
      </p:sp>
    </p:spTree>
    <p:extLst>
      <p:ext uri="{BB962C8B-B14F-4D97-AF65-F5344CB8AC3E}">
        <p14:creationId xmlns:p14="http://schemas.microsoft.com/office/powerpoint/2010/main" val="234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42" presetClass="path" presetSubtype="0" accel="50000" decel="50000" fill="hold" nodeType="withEffect">
                                  <p:stCondLst>
                                    <p:cond delay="0"/>
                                  </p:stCondLst>
                                  <p:childTnLst>
                                    <p:animMotion origin="layout" path="M 2.77778E-6 3.7037E-6 L 0.49965 -0.11574 " pathEditMode="relative" rAng="0" ptsTypes="AA">
                                      <p:cBhvr>
                                        <p:cTn id="9" dur="8250" fill="hold"/>
                                        <p:tgtEl>
                                          <p:spTgt spid="13"/>
                                        </p:tgtEl>
                                        <p:attrNameLst>
                                          <p:attrName>ppt_x</p:attrName>
                                          <p:attrName>ppt_y</p:attrName>
                                        </p:attrNameLst>
                                      </p:cBhvr>
                                      <p:rCtr x="24983" y="-5787"/>
                                    </p:animMotion>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nodeType="clickEffect">
                                  <p:stCondLst>
                                    <p:cond delay="0"/>
                                  </p:stCondLst>
                                  <p:childTnLst>
                                    <p:animMotion origin="layout" path="M 0.00886 0.09838 L 0.27362 0.00556 C 0.32952 -0.01435 0.41303 -0.03495 0.50122 -0.04861 C 0.60122 -0.06458 0.68282 -0.07106 0.74011 -0.06944 L 1.01441 -0.06319 " pathEditMode="relative" rAng="-409176" ptsTypes="FffFF">
                                      <p:cBhvr>
                                        <p:cTn id="13" dur="4000" fill="hold"/>
                                        <p:tgtEl>
                                          <p:spTgt spid="5122"/>
                                        </p:tgtEl>
                                        <p:attrNameLst>
                                          <p:attrName>ppt_x</p:attrName>
                                          <p:attrName>ppt_y</p:attrName>
                                        </p:attrNameLst>
                                      </p:cBhvr>
                                      <p:rCtr x="49965" y="-11458"/>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969729" y="16826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443652" y="1220023"/>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62400" y="5486400"/>
            <a:ext cx="5181600" cy="1477328"/>
          </a:xfrm>
          <a:prstGeom prst="rect">
            <a:avLst/>
          </a:prstGeom>
          <a:noFill/>
        </p:spPr>
        <p:txBody>
          <a:bodyPr wrap="square" rtlCol="0">
            <a:spAutoFit/>
          </a:bodyPr>
          <a:lstStyle/>
          <a:p>
            <a:r>
              <a:rPr lang="vi-VN" dirty="0"/>
              <a:t>Xe ca đã hiểu rằng tuy xe lu đi chậm chạp, dáng vẻ lù lù, thô kệch nhưng xe lu làm cho những con đường bằng phẳng để cho các xe khác đi lại dễ dàng. Từ đấy xe ca không bao giờ chế giễu xe lu nữa.</a:t>
            </a:r>
            <a:endParaRPr lang="en-US" dirty="0"/>
          </a:p>
        </p:txBody>
      </p:sp>
    </p:spTree>
    <p:extLst>
      <p:ext uri="{BB962C8B-B14F-4D97-AF65-F5344CB8AC3E}">
        <p14:creationId xmlns:p14="http://schemas.microsoft.com/office/powerpoint/2010/main" val="25588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2.5E-6 -1.48148E-6 L -0.18386 0.28796 " pathEditMode="relative" rAng="0" ptsTypes="AA">
                                      <p:cBhvr>
                                        <p:cTn id="10" dur="6000" fill="hold"/>
                                        <p:tgtEl>
                                          <p:spTgt spid="4"/>
                                        </p:tgtEl>
                                        <p:attrNameLst>
                                          <p:attrName>ppt_x</p:attrName>
                                          <p:attrName>ppt_y</p:attrName>
                                        </p:attrNameLst>
                                      </p:cBhvr>
                                      <p:rCtr x="-9201" y="14398"/>
                                    </p:animMotion>
                                  </p:childTnLst>
                                </p:cTn>
                              </p:par>
                              <p:par>
                                <p:cTn id="11" presetID="42" presetClass="path" presetSubtype="0" accel="50000" decel="50000" fill="hold" nodeType="withEffect">
                                  <p:stCondLst>
                                    <p:cond delay="0"/>
                                  </p:stCondLst>
                                  <p:childTnLst>
                                    <p:animMotion origin="layout" path="M -3.88889E-6 -4.44444E-6 L -0.20243 0.2757 " pathEditMode="relative" rAng="0" ptsTypes="AA">
                                      <p:cBhvr>
                                        <p:cTn id="12" dur="9000" fill="hold"/>
                                        <p:tgtEl>
                                          <p:spTgt spid="5"/>
                                        </p:tgtEl>
                                        <p:attrNameLst>
                                          <p:attrName>ppt_x</p:attrName>
                                          <p:attrName>ppt_y</p:attrName>
                                        </p:attrNameLst>
                                      </p:cBhvr>
                                      <p:rCtr x="-10122"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4534" y="1600200"/>
            <a:ext cx="8359533" cy="584775"/>
          </a:xfrm>
          <a:prstGeom prst="rect">
            <a:avLst/>
          </a:prstGeom>
          <a:noFill/>
        </p:spPr>
        <p:txBody>
          <a:bodyPr wrap="none" lIns="91440" tIns="45720" rIns="91440" bIns="45720">
            <a:spAutoFit/>
          </a:bodyPr>
          <a:lstStyle/>
          <a:p>
            <a:pPr algn="ct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Đàm</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thoại</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về</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nội</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dung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câu</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chuyện</a:t>
            </a:r>
            <a:endParaRPr lang="en-U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5684013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quot;/&gt;&lt;property id=&quot;20307&quot; value=&quot;260&quot;/&gt;&lt;/object&gt;&lt;object type=&quot;3&quot; unique_id=&quot;10030&quot;&gt;&lt;property id=&quot;20148&quot; value=&quot;5&quot;/&gt;&lt;property id=&quot;20300&quot; value=&quot;Slide 6&quot;/&gt;&lt;property id=&quot;20307&quot; value=&quot;26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645</Words>
  <Application>Microsoft Office PowerPoint</Application>
  <PresentationFormat>On-screen Show (4:3)</PresentationFormat>
  <Paragraphs>38</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23</cp:revision>
  <dcterms:created xsi:type="dcterms:W3CDTF">2021-04-09T09:40:05Z</dcterms:created>
  <dcterms:modified xsi:type="dcterms:W3CDTF">2021-11-18T08:34:16Z</dcterms:modified>
</cp:coreProperties>
</file>