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77" r:id="rId6"/>
    <p:sldId id="278" r:id="rId7"/>
    <p:sldId id="279" r:id="rId8"/>
    <p:sldId id="307" r:id="rId9"/>
    <p:sldId id="312" r:id="rId10"/>
    <p:sldId id="313" r:id="rId11"/>
    <p:sldId id="314" r:id="rId12"/>
    <p:sldId id="315" r:id="rId13"/>
    <p:sldId id="316" r:id="rId14"/>
    <p:sldId id="318" r:id="rId15"/>
    <p:sldId id="275" r:id="rId1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90C"/>
    <a:srgbClr val="B8E32F"/>
    <a:srgbClr val="FF9600"/>
    <a:srgbClr val="A6886A"/>
    <a:srgbClr val="F5852F"/>
    <a:srgbClr val="F07531"/>
    <a:srgbClr val="F97F36"/>
    <a:srgbClr val="71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0" autoAdjust="0"/>
    <p:restoredTop sz="94660"/>
  </p:normalViewPr>
  <p:slideViewPr>
    <p:cSldViewPr>
      <p:cViewPr varScale="1">
        <p:scale>
          <a:sx n="40" d="100"/>
          <a:sy n="40" d="100"/>
        </p:scale>
        <p:origin x="159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chemeClr val="bg1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9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522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532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56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Freeform 28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2"/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3358" name="Picture 286" descr="redskorpi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14800"/>
            <a:ext cx="50292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9" name="Freeform 287"/>
          <p:cNvSpPr>
            <a:spLocks/>
          </p:cNvSpPr>
          <p:nvPr/>
        </p:nvSpPr>
        <p:spPr bwMode="invGray">
          <a:xfrm>
            <a:off x="1554163" y="1881188"/>
            <a:ext cx="5913437" cy="869950"/>
          </a:xfrm>
          <a:custGeom>
            <a:avLst/>
            <a:gdLst>
              <a:gd name="T0" fmla="*/ 0 w 3725"/>
              <a:gd name="T1" fmla="*/ 548 h 548"/>
              <a:gd name="T2" fmla="*/ 1061 w 3725"/>
              <a:gd name="T3" fmla="*/ 279 h 548"/>
              <a:gd name="T4" fmla="*/ 2645 w 3725"/>
              <a:gd name="T5" fmla="*/ 389 h 548"/>
              <a:gd name="T6" fmla="*/ 3725 w 3725"/>
              <a:gd name="T7" fmla="*/ 10 h 548"/>
              <a:gd name="T8" fmla="*/ 2654 w 3725"/>
              <a:gd name="T9" fmla="*/ 452 h 548"/>
              <a:gd name="T10" fmla="*/ 1153 w 3725"/>
              <a:gd name="T11" fmla="*/ 347 h 548"/>
              <a:gd name="T12" fmla="*/ 0 w 3725"/>
              <a:gd name="T13" fmla="*/ 548 h 5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25" h="548">
                <a:moveTo>
                  <a:pt x="0" y="548"/>
                </a:moveTo>
                <a:cubicBezTo>
                  <a:pt x="198" y="474"/>
                  <a:pt x="620" y="305"/>
                  <a:pt x="1061" y="279"/>
                </a:cubicBezTo>
                <a:cubicBezTo>
                  <a:pt x="1502" y="253"/>
                  <a:pt x="2201" y="434"/>
                  <a:pt x="2645" y="389"/>
                </a:cubicBezTo>
                <a:cubicBezTo>
                  <a:pt x="3089" y="344"/>
                  <a:pt x="3724" y="0"/>
                  <a:pt x="3725" y="10"/>
                </a:cubicBezTo>
                <a:cubicBezTo>
                  <a:pt x="3413" y="227"/>
                  <a:pt x="3083" y="396"/>
                  <a:pt x="2654" y="452"/>
                </a:cubicBezTo>
                <a:cubicBezTo>
                  <a:pt x="2225" y="508"/>
                  <a:pt x="1595" y="331"/>
                  <a:pt x="1153" y="347"/>
                </a:cubicBezTo>
                <a:cubicBezTo>
                  <a:pt x="711" y="363"/>
                  <a:pt x="307" y="500"/>
                  <a:pt x="0" y="548"/>
                </a:cubicBezTo>
                <a:close/>
              </a:path>
            </a:pathLst>
          </a:custGeom>
          <a:solidFill>
            <a:schemeClr val="bg1">
              <a:alpha val="48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360" name="WordArt 288"/>
          <p:cNvSpPr>
            <a:spLocks noChangeArrowheads="1" noChangeShapeType="1" noTextEdit="1"/>
          </p:cNvSpPr>
          <p:nvPr/>
        </p:nvSpPr>
        <p:spPr bwMode="invGray">
          <a:xfrm rot="223767">
            <a:off x="381000" y="6076950"/>
            <a:ext cx="2209800" cy="4381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39999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FFFFFF"/>
                </a:solidFill>
                <a:latin typeface="Arial"/>
                <a:cs typeface="Arial"/>
              </a:rPr>
              <a:t>www.powerpoint.vn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7010400" y="6553200"/>
            <a:ext cx="1981200" cy="244475"/>
          </a:xfrm>
        </p:spPr>
        <p:txBody>
          <a:bodyPr/>
          <a:lstStyle>
            <a:lvl1pPr>
              <a:defRPr sz="12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28600" y="6553200"/>
            <a:ext cx="381000" cy="244475"/>
          </a:xfrm>
        </p:spPr>
        <p:txBody>
          <a:bodyPr/>
          <a:lstStyle>
            <a:lvl1pPr>
              <a:defRPr sz="1200"/>
            </a:lvl1pPr>
          </a:lstStyle>
          <a:p>
            <a:fld id="{F5CF285E-627C-4A2D-9EAB-542E92D00CE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524000" y="3429000"/>
            <a:ext cx="41148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2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411288"/>
            <a:ext cx="5486400" cy="646112"/>
          </a:xfrm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pic>
        <p:nvPicPr>
          <p:cNvPr id="3364" name="Picture 292" descr="logo 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08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8EC446-F4AA-4660-853F-8E5DE9963A3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451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A324518-F26E-4F4E-976D-F4B06A5F962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93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8862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E260BB-91AF-4F99-AC4C-C85BA50289FA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8432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9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40CDA8-F4F1-4F74-A8A5-0EF2ABF695C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07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4096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99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648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137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19C201-A040-44F5-9929-9E7B32E645B5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863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19812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791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1D18EA3-A030-48B1-837F-07E2704ADCEB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97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ECFAAB-0EAB-4131-B971-3877A1865C21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4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5C73E46-7F85-4DBC-B5B0-ABE509C6A52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72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1B2A1D-90F1-4AC1-A544-F6BB6965960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0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0E0671A-B672-4CB0-8BBB-1098C717D2F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2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A68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Freeform 175" descr="redskorpion7 3"/>
          <p:cNvSpPr>
            <a:spLocks/>
          </p:cNvSpPr>
          <p:nvPr/>
        </p:nvSpPr>
        <p:spPr bwMode="invGray">
          <a:xfrm>
            <a:off x="134938" y="153988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blipFill dpi="0" rotWithShape="1">
            <a:blip r:embed="rId13">
              <a:lum bright="18000"/>
            </a:blip>
            <a:srcRect/>
            <a:stretch>
              <a:fillRect/>
            </a:stretch>
          </a:blip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0" name="Freeform 176"/>
          <p:cNvSpPr>
            <a:spLocks/>
          </p:cNvSpPr>
          <p:nvPr/>
        </p:nvSpPr>
        <p:spPr bwMode="invGray">
          <a:xfrm>
            <a:off x="914400" y="982663"/>
            <a:ext cx="7451725" cy="388937"/>
          </a:xfrm>
          <a:custGeom>
            <a:avLst/>
            <a:gdLst>
              <a:gd name="T0" fmla="*/ 0 w 4694"/>
              <a:gd name="T1" fmla="*/ 361 h 361"/>
              <a:gd name="T2" fmla="*/ 1326 w 4694"/>
              <a:gd name="T3" fmla="*/ 92 h 361"/>
              <a:gd name="T4" fmla="*/ 3306 w 4694"/>
              <a:gd name="T5" fmla="*/ 202 h 361"/>
              <a:gd name="T6" fmla="*/ 4694 w 4694"/>
              <a:gd name="T7" fmla="*/ 0 h 361"/>
              <a:gd name="T8" fmla="*/ 3317 w 4694"/>
              <a:gd name="T9" fmla="*/ 265 h 361"/>
              <a:gd name="T10" fmla="*/ 1441 w 4694"/>
              <a:gd name="T11" fmla="*/ 160 h 361"/>
              <a:gd name="T12" fmla="*/ 0 w 4694"/>
              <a:gd name="T13" fmla="*/ 361 h 3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94" h="361">
                <a:moveTo>
                  <a:pt x="0" y="361"/>
                </a:moveTo>
                <a:cubicBezTo>
                  <a:pt x="247" y="287"/>
                  <a:pt x="775" y="118"/>
                  <a:pt x="1326" y="92"/>
                </a:cubicBezTo>
                <a:cubicBezTo>
                  <a:pt x="1877" y="66"/>
                  <a:pt x="2745" y="217"/>
                  <a:pt x="3306" y="202"/>
                </a:cubicBezTo>
                <a:cubicBezTo>
                  <a:pt x="3867" y="187"/>
                  <a:pt x="4049" y="160"/>
                  <a:pt x="4694" y="0"/>
                </a:cubicBezTo>
                <a:cubicBezTo>
                  <a:pt x="4253" y="207"/>
                  <a:pt x="3859" y="238"/>
                  <a:pt x="3317" y="265"/>
                </a:cubicBezTo>
                <a:cubicBezTo>
                  <a:pt x="2775" y="292"/>
                  <a:pt x="1994" y="144"/>
                  <a:pt x="1441" y="160"/>
                </a:cubicBezTo>
                <a:cubicBezTo>
                  <a:pt x="889" y="176"/>
                  <a:pt x="384" y="313"/>
                  <a:pt x="0" y="361"/>
                </a:cubicBezTo>
                <a:close/>
              </a:path>
            </a:pathLst>
          </a:custGeom>
          <a:solidFill>
            <a:srgbClr val="A6886A">
              <a:alpha val="6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cap="flat" cmpd="sng">
                <a:solidFill>
                  <a:srgbClr val="FFFFFF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202" name="Freeform 178"/>
          <p:cNvSpPr>
            <a:spLocks/>
          </p:cNvSpPr>
          <p:nvPr/>
        </p:nvSpPr>
        <p:spPr bwMode="invGray">
          <a:xfrm>
            <a:off x="134938" y="152400"/>
            <a:ext cx="8923337" cy="6638925"/>
          </a:xfrm>
          <a:custGeom>
            <a:avLst/>
            <a:gdLst>
              <a:gd name="T0" fmla="*/ 47 w 5621"/>
              <a:gd name="T1" fmla="*/ 581 h 4182"/>
              <a:gd name="T2" fmla="*/ 104 w 5621"/>
              <a:gd name="T3" fmla="*/ 1391 h 4182"/>
              <a:gd name="T4" fmla="*/ 56 w 5621"/>
              <a:gd name="T5" fmla="*/ 2159 h 4182"/>
              <a:gd name="T6" fmla="*/ 104 w 5621"/>
              <a:gd name="T7" fmla="*/ 2879 h 4182"/>
              <a:gd name="T8" fmla="*/ 104 w 5621"/>
              <a:gd name="T9" fmla="*/ 3407 h 4182"/>
              <a:gd name="T10" fmla="*/ 56 w 5621"/>
              <a:gd name="T11" fmla="*/ 3743 h 4182"/>
              <a:gd name="T12" fmla="*/ 200 w 5621"/>
              <a:gd name="T13" fmla="*/ 3983 h 4182"/>
              <a:gd name="T14" fmla="*/ 1256 w 5621"/>
              <a:gd name="T15" fmla="*/ 4079 h 4182"/>
              <a:gd name="T16" fmla="*/ 2255 w 5621"/>
              <a:gd name="T17" fmla="*/ 3953 h 4182"/>
              <a:gd name="T18" fmla="*/ 3306 w 5621"/>
              <a:gd name="T19" fmla="*/ 4036 h 4182"/>
              <a:gd name="T20" fmla="*/ 4569 w 5621"/>
              <a:gd name="T21" fmla="*/ 3990 h 4182"/>
              <a:gd name="T22" fmla="*/ 5474 w 5621"/>
              <a:gd name="T23" fmla="*/ 4017 h 4182"/>
              <a:gd name="T24" fmla="*/ 5451 w 5621"/>
              <a:gd name="T25" fmla="*/ 2999 h 4182"/>
              <a:gd name="T26" fmla="*/ 5510 w 5621"/>
              <a:gd name="T27" fmla="*/ 2344 h 4182"/>
              <a:gd name="T28" fmla="*/ 5576 w 5621"/>
              <a:gd name="T29" fmla="*/ 1487 h 4182"/>
              <a:gd name="T30" fmla="*/ 5456 w 5621"/>
              <a:gd name="T31" fmla="*/ 772 h 4182"/>
              <a:gd name="T32" fmla="*/ 5492 w 5621"/>
              <a:gd name="T33" fmla="*/ 113 h 4182"/>
              <a:gd name="T34" fmla="*/ 4788 w 5621"/>
              <a:gd name="T35" fmla="*/ 95 h 4182"/>
              <a:gd name="T36" fmla="*/ 3965 w 5621"/>
              <a:gd name="T37" fmla="*/ 49 h 4182"/>
              <a:gd name="T38" fmla="*/ 3078 w 5621"/>
              <a:gd name="T39" fmla="*/ 86 h 4182"/>
              <a:gd name="T40" fmla="*/ 2155 w 5621"/>
              <a:gd name="T41" fmla="*/ 141 h 4182"/>
              <a:gd name="T42" fmla="*/ 872 w 5621"/>
              <a:gd name="T43" fmla="*/ 47 h 4182"/>
              <a:gd name="T44" fmla="*/ 296 w 5621"/>
              <a:gd name="T45" fmla="*/ 143 h 4182"/>
              <a:gd name="T46" fmla="*/ 47 w 5621"/>
              <a:gd name="T47" fmla="*/ 581 h 4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621" h="4182">
                <a:moveTo>
                  <a:pt x="47" y="581"/>
                </a:moveTo>
                <a:cubicBezTo>
                  <a:pt x="15" y="789"/>
                  <a:pt x="103" y="1128"/>
                  <a:pt x="104" y="1391"/>
                </a:cubicBezTo>
                <a:cubicBezTo>
                  <a:pt x="105" y="1654"/>
                  <a:pt x="56" y="1911"/>
                  <a:pt x="56" y="2159"/>
                </a:cubicBezTo>
                <a:cubicBezTo>
                  <a:pt x="56" y="2407"/>
                  <a:pt x="96" y="2671"/>
                  <a:pt x="104" y="2879"/>
                </a:cubicBezTo>
                <a:cubicBezTo>
                  <a:pt x="112" y="3087"/>
                  <a:pt x="112" y="3263"/>
                  <a:pt x="104" y="3407"/>
                </a:cubicBezTo>
                <a:cubicBezTo>
                  <a:pt x="96" y="3551"/>
                  <a:pt x="40" y="3647"/>
                  <a:pt x="56" y="3743"/>
                </a:cubicBezTo>
                <a:cubicBezTo>
                  <a:pt x="72" y="3839"/>
                  <a:pt x="0" y="3927"/>
                  <a:pt x="200" y="3983"/>
                </a:cubicBezTo>
                <a:cubicBezTo>
                  <a:pt x="400" y="4039"/>
                  <a:pt x="914" y="4084"/>
                  <a:pt x="1256" y="4079"/>
                </a:cubicBezTo>
                <a:cubicBezTo>
                  <a:pt x="1598" y="4074"/>
                  <a:pt x="1913" y="3960"/>
                  <a:pt x="2255" y="3953"/>
                </a:cubicBezTo>
                <a:cubicBezTo>
                  <a:pt x="2597" y="3946"/>
                  <a:pt x="2920" y="4030"/>
                  <a:pt x="3306" y="4036"/>
                </a:cubicBezTo>
                <a:cubicBezTo>
                  <a:pt x="3692" y="4042"/>
                  <a:pt x="4208" y="3993"/>
                  <a:pt x="4569" y="3990"/>
                </a:cubicBezTo>
                <a:cubicBezTo>
                  <a:pt x="4930" y="3987"/>
                  <a:pt x="5327" y="4182"/>
                  <a:pt x="5474" y="4017"/>
                </a:cubicBezTo>
                <a:cubicBezTo>
                  <a:pt x="5621" y="3852"/>
                  <a:pt x="5445" y="3278"/>
                  <a:pt x="5451" y="2999"/>
                </a:cubicBezTo>
                <a:cubicBezTo>
                  <a:pt x="5457" y="2720"/>
                  <a:pt x="5489" y="2596"/>
                  <a:pt x="5510" y="2344"/>
                </a:cubicBezTo>
                <a:cubicBezTo>
                  <a:pt x="5531" y="2092"/>
                  <a:pt x="5585" y="1749"/>
                  <a:pt x="5576" y="1487"/>
                </a:cubicBezTo>
                <a:cubicBezTo>
                  <a:pt x="5567" y="1225"/>
                  <a:pt x="5470" y="1001"/>
                  <a:pt x="5456" y="772"/>
                </a:cubicBezTo>
                <a:cubicBezTo>
                  <a:pt x="5442" y="543"/>
                  <a:pt x="5603" y="226"/>
                  <a:pt x="5492" y="113"/>
                </a:cubicBezTo>
                <a:cubicBezTo>
                  <a:pt x="5381" y="0"/>
                  <a:pt x="5042" y="106"/>
                  <a:pt x="4788" y="95"/>
                </a:cubicBezTo>
                <a:cubicBezTo>
                  <a:pt x="4534" y="84"/>
                  <a:pt x="4250" y="51"/>
                  <a:pt x="3965" y="49"/>
                </a:cubicBezTo>
                <a:cubicBezTo>
                  <a:pt x="3680" y="47"/>
                  <a:pt x="3380" y="71"/>
                  <a:pt x="3078" y="86"/>
                </a:cubicBezTo>
                <a:cubicBezTo>
                  <a:pt x="2776" y="101"/>
                  <a:pt x="2523" y="147"/>
                  <a:pt x="2155" y="141"/>
                </a:cubicBezTo>
                <a:cubicBezTo>
                  <a:pt x="1787" y="135"/>
                  <a:pt x="1182" y="47"/>
                  <a:pt x="872" y="47"/>
                </a:cubicBezTo>
                <a:cubicBezTo>
                  <a:pt x="562" y="47"/>
                  <a:pt x="433" y="54"/>
                  <a:pt x="296" y="143"/>
                </a:cubicBezTo>
                <a:cubicBezTo>
                  <a:pt x="159" y="232"/>
                  <a:pt x="79" y="373"/>
                  <a:pt x="47" y="581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9000"/>
                </a:schemeClr>
              </a:gs>
            </a:gsLst>
            <a:lin ang="2700000" scaled="1"/>
          </a:gradFill>
          <a:ln w="3810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3366"/>
              </a:solidFill>
            </a:endParaRPr>
          </a:p>
        </p:txBody>
      </p:sp>
      <p:pic>
        <p:nvPicPr>
          <p:cNvPr id="1203" name="Picture 179" descr="redskorpion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5786438"/>
            <a:ext cx="2133600" cy="95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0" name="Freeform 126"/>
          <p:cNvSpPr>
            <a:spLocks/>
          </p:cNvSpPr>
          <p:nvPr/>
        </p:nvSpPr>
        <p:spPr bwMode="gray">
          <a:xfrm>
            <a:off x="-12700" y="342900"/>
            <a:ext cx="6032500" cy="679450"/>
          </a:xfrm>
          <a:custGeom>
            <a:avLst/>
            <a:gdLst>
              <a:gd name="T0" fmla="*/ 0 w 3800"/>
              <a:gd name="T1" fmla="*/ 0 h 428"/>
              <a:gd name="T2" fmla="*/ 3800 w 3800"/>
              <a:gd name="T3" fmla="*/ 0 h 428"/>
              <a:gd name="T4" fmla="*/ 3456 w 3800"/>
              <a:gd name="T5" fmla="*/ 428 h 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00" h="428">
                <a:moveTo>
                  <a:pt x="0" y="0"/>
                </a:moveTo>
                <a:lnTo>
                  <a:pt x="3800" y="0"/>
                </a:lnTo>
                <a:lnTo>
                  <a:pt x="3456" y="428"/>
                </a:ln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black">
          <a:xfrm>
            <a:off x="685800" y="1295400"/>
            <a:ext cx="79248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886200" y="6505575"/>
            <a:ext cx="8382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fld id="{05EC5E8B-F1DE-4301-BFF1-CEC72CF934EE}" type="slidenum">
              <a:rPr lang="en-US">
                <a:solidFill>
                  <a:srgbClr val="003366"/>
                </a:solidFill>
              </a:rPr>
              <a:pPr/>
              <a:t>‹#›</a:t>
            </a:fld>
            <a:endParaRPr lang="en-US">
              <a:solidFill>
                <a:srgbClr val="003366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81000" y="6505575"/>
            <a:ext cx="19050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>
              <a:solidFill>
                <a:srgbClr val="003366"/>
              </a:solidFill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0" y="457200"/>
            <a:ext cx="69342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01" name="WordArt 177"/>
          <p:cNvSpPr>
            <a:spLocks noChangeArrowheads="1" noChangeShapeType="1" noTextEdit="1"/>
          </p:cNvSpPr>
          <p:nvPr/>
        </p:nvSpPr>
        <p:spPr bwMode="invGray">
          <a:xfrm rot="336470">
            <a:off x="365125" y="6069013"/>
            <a:ext cx="2108200" cy="4206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>
            <a:prstTxWarp prst="textArchDown">
              <a:avLst>
                <a:gd name="adj" fmla="val 402533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774F27"/>
                </a:solidFill>
                <a:latin typeface="Arial"/>
                <a:cs typeface="Arial"/>
              </a:rPr>
              <a:t>www.powerpoint.vn</a:t>
            </a:r>
          </a:p>
        </p:txBody>
      </p:sp>
      <p:pic>
        <p:nvPicPr>
          <p:cNvPr id="1207" name="Picture 183" descr="logo 80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106680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65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95557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0" name="WordArt 12"/>
          <p:cNvSpPr>
            <a:spLocks noChangeArrowheads="1" noChangeShapeType="1" noTextEdit="1"/>
          </p:cNvSpPr>
          <p:nvPr/>
        </p:nvSpPr>
        <p:spPr bwMode="invGray">
          <a:xfrm>
            <a:off x="1765300" y="12700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endParaRPr lang="en-US" sz="3600" b="1" kern="10" dirty="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46944"/>
            <a:ext cx="7848600" cy="646112"/>
          </a:xfrm>
        </p:spPr>
        <p:txBody>
          <a:bodyPr/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TRƯỜNG MN ĐÔ THỊ VIỆT HƯNG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066800" y="2070100"/>
            <a:ext cx="7239000" cy="3810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/>
                <a:ea typeface="Calibri"/>
                <a:cs typeface="Times New Roman"/>
              </a:rPr>
              <a:t>LĨNH VỰC PHÁT TRIỂN THẨM MỸ</a:t>
            </a:r>
            <a:endParaRPr lang="en-US" sz="1800" dirty="0">
              <a:effectLst/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008000"/>
                </a:solidFill>
                <a:effectLst/>
                <a:latin typeface="Times New Roman"/>
                <a:ea typeface="Calibri"/>
                <a:cs typeface="Times New Roman"/>
              </a:rPr>
              <a:t>HOẠT ĐỘNG TẠO HÌNH</a:t>
            </a: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Đề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tài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hình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từ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vải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Thể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loại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tiết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 Theo ý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thích</a:t>
            </a:r>
            <a:endParaRPr lang="en-US" b="1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Lứa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5 - 6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tuổi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Số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:</a:t>
            </a:r>
            <a:r>
              <a:rPr lang="en-US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25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trẻ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Thời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gian:30 - 35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phút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Lớp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: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Mẫu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lớn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A4</a:t>
            </a:r>
            <a:endParaRPr lang="en-US" dirty="0"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Giáo</a:t>
            </a:r>
            <a:r>
              <a:rPr lang="en-US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/>
                <a:latin typeface="Times New Roman"/>
                <a:ea typeface="Calibri"/>
                <a:cs typeface="Times New Roman"/>
              </a:rPr>
              <a:t>viên:</a:t>
            </a:r>
            <a:r>
              <a:rPr lang="en-US" b="1" i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Nguyễn</a:t>
            </a:r>
            <a:r>
              <a:rPr lang="en-US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Thuỳ</a:t>
            </a:r>
            <a:r>
              <a:rPr lang="en-US" b="1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b="1" i="1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linh</a:t>
            </a:r>
            <a:endParaRPr lang="en-US" b="1" i="1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Times New Roman"/>
              <a:ea typeface="Calibri"/>
              <a:cs typeface="Times New Roman"/>
            </a:endParaRPr>
          </a:p>
          <a:p>
            <a:pPr lvl="4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0"/>
          <p:cNvGrpSpPr>
            <a:grpSpLocks/>
          </p:cNvGrpSpPr>
          <p:nvPr/>
        </p:nvGrpSpPr>
        <p:grpSpPr bwMode="auto">
          <a:xfrm>
            <a:off x="1524000" y="0"/>
            <a:ext cx="5831470" cy="685800"/>
            <a:chOff x="1296" y="1824"/>
            <a:chExt cx="3056" cy="432"/>
          </a:xfrm>
        </p:grpSpPr>
        <p:sp>
          <p:nvSpPr>
            <p:cNvPr id="8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9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0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Trẻ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thực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hiện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5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507" y="685800"/>
            <a:ext cx="3814331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2767208" cy="2895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838" y="685800"/>
            <a:ext cx="2579162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31" y="3514725"/>
            <a:ext cx="4933950" cy="3343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514724"/>
            <a:ext cx="47244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8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WordArt 10"/>
          <p:cNvSpPr>
            <a:spLocks noChangeArrowheads="1" noChangeShapeType="1" noTextEdit="1"/>
          </p:cNvSpPr>
          <p:nvPr/>
        </p:nvSpPr>
        <p:spPr bwMode="invGray">
          <a:xfrm rot="-424107">
            <a:off x="1762125" y="1028700"/>
            <a:ext cx="5248275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Wave1">
              <a:avLst>
                <a:gd name="adj1" fmla="val 15023"/>
                <a:gd name="adj2" fmla="val -1523"/>
              </a:avLst>
            </a:prstTxWarp>
          </a:bodyPr>
          <a:lstStyle/>
          <a:p>
            <a:pPr algn="dist"/>
            <a:r>
              <a:rPr lang="vi-VN" sz="3600" b="1" kern="10">
                <a:solidFill>
                  <a:srgbClr val="714B25">
                    <a:alpha val="78000"/>
                  </a:srgbClr>
                </a:solidFill>
                <a:latin typeface="Arial"/>
                <a:cs typeface="Arial"/>
              </a:rPr>
              <a:t>Xin cảm ơn</a:t>
            </a:r>
            <a:endParaRPr lang="en-US" sz="3600" b="1" kern="10">
              <a:solidFill>
                <a:srgbClr val="714B25">
                  <a:alpha val="78000"/>
                </a:srgb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28" name="Group 60"/>
          <p:cNvGrpSpPr>
            <a:grpSpLocks/>
          </p:cNvGrpSpPr>
          <p:nvPr/>
        </p:nvGrpSpPr>
        <p:grpSpPr bwMode="auto">
          <a:xfrm>
            <a:off x="2169786" y="609600"/>
            <a:ext cx="4724400" cy="685800"/>
            <a:chOff x="1296" y="1824"/>
            <a:chExt cx="2976" cy="432"/>
          </a:xfrm>
        </p:grpSpPr>
        <p:sp>
          <p:nvSpPr>
            <p:cNvPr id="212029" name="AutoShape 61"/>
            <p:cNvSpPr>
              <a:spLocks noChangeArrowheads="1"/>
            </p:cNvSpPr>
            <p:nvPr/>
          </p:nvSpPr>
          <p:spPr bwMode="gray">
            <a:xfrm>
              <a:off x="1536" y="189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031" name="Text Box 63"/>
            <p:cNvSpPr txBox="1">
              <a:spLocks noChangeArrowheads="1"/>
            </p:cNvSpPr>
            <p:nvPr/>
          </p:nvSpPr>
          <p:spPr bwMode="gray">
            <a:xfrm>
              <a:off x="1680" y="1934"/>
              <a:ext cx="21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21203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848279" y="75720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Hát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VĐ :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Rềnh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rềnh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ràng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955577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ràng</a:t>
            </a:r>
            <a:endParaRPr lang="en-US" sz="2000" dirty="0"/>
          </a:p>
        </p:txBody>
      </p:sp>
      <p:pic>
        <p:nvPicPr>
          <p:cNvPr id="4" name="Rềnh rềnh ràng ràng - CLB Sao Tuổi thơ - Chương trình Ca múa nhạc thiếu nhi Vầng trăng của em - VTV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28738"/>
            <a:ext cx="8915400" cy="5376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0"/>
          <p:cNvGrpSpPr>
            <a:grpSpLocks/>
          </p:cNvGrpSpPr>
          <p:nvPr/>
        </p:nvGrpSpPr>
        <p:grpSpPr bwMode="auto">
          <a:xfrm>
            <a:off x="1524000" y="627063"/>
            <a:ext cx="5831470" cy="685800"/>
            <a:chOff x="1296" y="1824"/>
            <a:chExt cx="3056" cy="432"/>
          </a:xfrm>
        </p:grpSpPr>
        <p:sp>
          <p:nvSpPr>
            <p:cNvPr id="9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Tham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triển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lãm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64"/>
            <p:cNvSpPr txBox="1">
              <a:spLocks noChangeArrowheads="1"/>
            </p:cNvSpPr>
            <p:nvPr/>
          </p:nvSpPr>
          <p:spPr bwMode="gray">
            <a:xfrm>
              <a:off x="1392" y="1886"/>
              <a:ext cx="22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62000" y="2743200"/>
            <a:ext cx="8153400" cy="487363"/>
          </a:xfrm>
        </p:spPr>
        <p:txBody>
          <a:bodyPr/>
          <a:lstStyle/>
          <a:p>
            <a:r>
              <a:rPr lang="en-US" sz="6600" dirty="0">
                <a:latin typeface="Times New Roman" pitchFamily="18" charset="0"/>
                <a:cs typeface="Times New Roman" pitchFamily="18" charset="0"/>
              </a:rPr>
              <a:t>TẠO HÌNH TỪ VẢI</a:t>
            </a:r>
          </a:p>
        </p:txBody>
      </p:sp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362200"/>
            <a:ext cx="1920875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80" y="2710569"/>
            <a:ext cx="20177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92859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8659"/>
            <a:ext cx="9144000" cy="607934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571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tranh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977"/>
            <a:ext cx="9144000" cy="591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743444" y="125414"/>
            <a:ext cx="5612027" cy="1062038"/>
            <a:chOff x="1411" y="1508"/>
            <a:chExt cx="2941" cy="669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580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414" y="1508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rgbClr val="003366"/>
                  </a:solidFill>
                </a:rPr>
                <a:t>3</a:t>
              </a: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846" y="16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11213"/>
            <a:ext cx="7620000" cy="582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2857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14376"/>
            <a:ext cx="6416670" cy="626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rgbClr val="A6886A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1524000" y="73026"/>
            <a:ext cx="5831470" cy="685800"/>
            <a:chOff x="1296" y="1824"/>
            <a:chExt cx="3056" cy="432"/>
          </a:xfrm>
        </p:grpSpPr>
        <p:sp>
          <p:nvSpPr>
            <p:cNvPr id="13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4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15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Quan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sát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và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nhận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xét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 Box 64"/>
            <p:cNvSpPr txBox="1">
              <a:spLocks noChangeArrowheads="1"/>
            </p:cNvSpPr>
            <p:nvPr/>
          </p:nvSpPr>
          <p:spPr bwMode="gray">
            <a:xfrm>
              <a:off x="1411" y="1886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58826"/>
            <a:ext cx="6477000" cy="609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81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0"/>
          <p:cNvGrpSpPr>
            <a:grpSpLocks/>
          </p:cNvGrpSpPr>
          <p:nvPr/>
        </p:nvGrpSpPr>
        <p:grpSpPr bwMode="auto">
          <a:xfrm>
            <a:off x="1701690" y="457200"/>
            <a:ext cx="5831470" cy="685800"/>
            <a:chOff x="1296" y="1824"/>
            <a:chExt cx="3056" cy="432"/>
          </a:xfrm>
        </p:grpSpPr>
        <p:sp>
          <p:nvSpPr>
            <p:cNvPr id="5" name="AutoShape 61"/>
            <p:cNvSpPr>
              <a:spLocks noChangeArrowheads="1"/>
            </p:cNvSpPr>
            <p:nvPr/>
          </p:nvSpPr>
          <p:spPr bwMode="gray">
            <a:xfrm>
              <a:off x="1616" y="1879"/>
              <a:ext cx="2736" cy="288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chemeClr val="folHlink"/>
                </a:gs>
                <a:gs pos="50000">
                  <a:schemeClr val="folHlink">
                    <a:gamma/>
                    <a:tint val="21176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 w="127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99190" dir="238833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6" name="AutoShape 62"/>
            <p:cNvSpPr>
              <a:spLocks noChangeArrowheads="1"/>
            </p:cNvSpPr>
            <p:nvPr/>
          </p:nvSpPr>
          <p:spPr bwMode="gray">
            <a:xfrm>
              <a:off x="1296" y="1824"/>
              <a:ext cx="432" cy="432"/>
            </a:xfrm>
            <a:prstGeom prst="diamond">
              <a:avLst/>
            </a:prstGeom>
            <a:solidFill>
              <a:schemeClr val="folHlink"/>
            </a:solidFill>
            <a:ln w="25400" algn="ctr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2212194" algn="ctr" rotWithShape="0">
                      <a:srgbClr val="333333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3366"/>
                </a:solidFill>
              </a:endParaRPr>
            </a:p>
          </p:txBody>
        </p:sp>
        <p:sp>
          <p:nvSpPr>
            <p:cNvPr id="7" name="Text Box 63"/>
            <p:cNvSpPr txBox="1">
              <a:spLocks noChangeArrowheads="1"/>
            </p:cNvSpPr>
            <p:nvPr/>
          </p:nvSpPr>
          <p:spPr bwMode="gray">
            <a:xfrm>
              <a:off x="1904" y="1907"/>
              <a:ext cx="216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 dirty="0" err="1">
                  <a:solidFill>
                    <a:srgbClr val="000000"/>
                  </a:solidFill>
                </a:rPr>
                <a:t>Hỏi</a:t>
              </a:r>
              <a:r>
                <a:rPr lang="en-US" b="1" dirty="0">
                  <a:solidFill>
                    <a:srgbClr val="000000"/>
                  </a:solidFill>
                </a:rPr>
                <a:t> ý </a:t>
              </a:r>
              <a:r>
                <a:rPr lang="en-US" b="1" dirty="0" err="1">
                  <a:solidFill>
                    <a:srgbClr val="000000"/>
                  </a:solidFill>
                </a:rPr>
                <a:t>tưởng</a:t>
              </a:r>
              <a:r>
                <a:rPr lang="en-US" b="1" dirty="0">
                  <a:solidFill>
                    <a:srgbClr val="000000"/>
                  </a:solidFill>
                </a:rPr>
                <a:t> </a:t>
              </a:r>
              <a:r>
                <a:rPr lang="en-US" b="1" dirty="0" err="1">
                  <a:solidFill>
                    <a:srgbClr val="000000"/>
                  </a:solidFill>
                </a:rPr>
                <a:t>trẻ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4"/>
            <p:cNvSpPr txBox="1">
              <a:spLocks noChangeArrowheads="1"/>
            </p:cNvSpPr>
            <p:nvPr/>
          </p:nvSpPr>
          <p:spPr bwMode="gray">
            <a:xfrm>
              <a:off x="1411" y="1894"/>
              <a:ext cx="18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92457" dir="984327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dirty="0">
                  <a:solidFill>
                    <a:srgbClr val="FFFFFF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365511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powerpoint.vn_1">
  <a:themeElements>
    <a:clrScheme name="">
      <a:dk1>
        <a:srgbClr val="003366"/>
      </a:dk1>
      <a:lt1>
        <a:srgbClr val="FFFFFF"/>
      </a:lt1>
      <a:dk2>
        <a:srgbClr val="51A0B9"/>
      </a:dk2>
      <a:lt2>
        <a:srgbClr val="DDDDDD"/>
      </a:lt2>
      <a:accent1>
        <a:srgbClr val="438ACB"/>
      </a:accent1>
      <a:accent2>
        <a:srgbClr val="77AE26"/>
      </a:accent2>
      <a:accent3>
        <a:srgbClr val="FFFFFF"/>
      </a:accent3>
      <a:accent4>
        <a:srgbClr val="002A56"/>
      </a:accent4>
      <a:accent5>
        <a:srgbClr val="B0C4E2"/>
      </a:accent5>
      <a:accent6>
        <a:srgbClr val="6B9D21"/>
      </a:accent6>
      <a:hlink>
        <a:srgbClr val="6E815B"/>
      </a:hlink>
      <a:folHlink>
        <a:srgbClr val="90A8B0"/>
      </a:folHlink>
    </a:clrScheme>
    <a:fontScheme name="powerpoint.vn_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owerpoint.vn_1 1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3780BD"/>
        </a:accent1>
        <a:accent2>
          <a:srgbClr val="98C13D"/>
        </a:accent2>
        <a:accent3>
          <a:srgbClr val="FFFFFF"/>
        </a:accent3>
        <a:accent4>
          <a:srgbClr val="272817"/>
        </a:accent4>
        <a:accent5>
          <a:srgbClr val="AEC0DB"/>
        </a:accent5>
        <a:accent6>
          <a:srgbClr val="89AF36"/>
        </a:accent6>
        <a:hlink>
          <a:srgbClr val="F5B821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2">
        <a:dk1>
          <a:srgbClr val="30311D"/>
        </a:dk1>
        <a:lt1>
          <a:srgbClr val="FFFFFF"/>
        </a:lt1>
        <a:dk2>
          <a:srgbClr val="333399"/>
        </a:dk2>
        <a:lt2>
          <a:srgbClr val="C0C0C0"/>
        </a:lt2>
        <a:accent1>
          <a:srgbClr val="FACF67"/>
        </a:accent1>
        <a:accent2>
          <a:srgbClr val="D67C57"/>
        </a:accent2>
        <a:accent3>
          <a:srgbClr val="FFFFFF"/>
        </a:accent3>
        <a:accent4>
          <a:srgbClr val="272817"/>
        </a:accent4>
        <a:accent5>
          <a:srgbClr val="FCE4B8"/>
        </a:accent5>
        <a:accent6>
          <a:srgbClr val="C2704E"/>
        </a:accent6>
        <a:hlink>
          <a:srgbClr val="954B0C"/>
        </a:hlink>
        <a:folHlink>
          <a:srgbClr val="91597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.vn_1 3">
        <a:dk1>
          <a:srgbClr val="000000"/>
        </a:dk1>
        <a:lt1>
          <a:srgbClr val="FFFFFF"/>
        </a:lt1>
        <a:dk2>
          <a:srgbClr val="003366"/>
        </a:dk2>
        <a:lt2>
          <a:srgbClr val="C0C0C0"/>
        </a:lt2>
        <a:accent1>
          <a:srgbClr val="D51919"/>
        </a:accent1>
        <a:accent2>
          <a:srgbClr val="F7A83F"/>
        </a:accent2>
        <a:accent3>
          <a:srgbClr val="FFFFFF"/>
        </a:accent3>
        <a:accent4>
          <a:srgbClr val="000000"/>
        </a:accent4>
        <a:accent5>
          <a:srgbClr val="E7ABAB"/>
        </a:accent5>
        <a:accent6>
          <a:srgbClr val="E09838"/>
        </a:accent6>
        <a:hlink>
          <a:srgbClr val="6EB3F2"/>
        </a:hlink>
        <a:folHlink>
          <a:srgbClr val="655EC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powerpoint.vn_1</Template>
  <TotalTime>130</TotalTime>
  <Words>133</Words>
  <Application>Microsoft Office PowerPoint</Application>
  <PresentationFormat>On-screen Show (4:3)</PresentationFormat>
  <Paragraphs>31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Times New Roman</vt:lpstr>
      <vt:lpstr>Wingdings</vt:lpstr>
      <vt:lpstr>powerpoint.vn_1</vt:lpstr>
      <vt:lpstr>1_powerpoint.vn_1</vt:lpstr>
      <vt:lpstr>2_powerpoint.vn_1</vt:lpstr>
      <vt:lpstr>3_powerpoint.vn_1</vt:lpstr>
      <vt:lpstr>4_powerpoint.vn_1</vt:lpstr>
      <vt:lpstr>PHÒNG GD &amp; ĐT QUẬN LONG BIÊN TRƯỜNG MN ĐÔ THỊ VIỆT HƯNG</vt:lpstr>
      <vt:lpstr>PowerPoint Presentation</vt:lpstr>
      <vt:lpstr>TẠO HÌNH TỪ VẢI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16</cp:revision>
  <dcterms:created xsi:type="dcterms:W3CDTF">2018-11-08T08:24:08Z</dcterms:created>
  <dcterms:modified xsi:type="dcterms:W3CDTF">2022-05-30T05:30:54Z</dcterms:modified>
</cp:coreProperties>
</file>