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68" d="100"/>
          <a:sy n="68" d="100"/>
        </p:scale>
        <p:origin x="7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6F82B-CBCE-4BF9-B18E-82DB03F0233E}" type="datetimeFigureOut">
              <a:rPr lang="en-US" smtClean="0"/>
              <a:t>9/20/2020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B186C-D6DD-47F0-BDB4-160D38F30D1B}" type="slidenum">
              <a:rPr lang="en-US" smtClean="0"/>
              <a:t>‹#›</a:t>
            </a:fld>
            <a:endParaRPr lang="en-US"/>
          </a:p>
        </p:txBody>
      </p:sp>
    </p:spTree>
    <p:extLst>
      <p:ext uri="{BB962C8B-B14F-4D97-AF65-F5344CB8AC3E}">
        <p14:creationId xmlns:p14="http://schemas.microsoft.com/office/powerpoint/2010/main" val="1118845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6F82B-CBCE-4BF9-B18E-82DB03F0233E}" type="datetimeFigureOut">
              <a:rPr lang="en-US" smtClean="0"/>
              <a:t>9/20/2020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B186C-D6DD-47F0-BDB4-160D38F30D1B}" type="slidenum">
              <a:rPr lang="en-US" smtClean="0"/>
              <a:t>‹#›</a:t>
            </a:fld>
            <a:endParaRPr lang="en-US"/>
          </a:p>
        </p:txBody>
      </p:sp>
    </p:spTree>
    <p:extLst>
      <p:ext uri="{BB962C8B-B14F-4D97-AF65-F5344CB8AC3E}">
        <p14:creationId xmlns:p14="http://schemas.microsoft.com/office/powerpoint/2010/main" val="1595345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6F82B-CBCE-4BF9-B18E-82DB03F0233E}" type="datetimeFigureOut">
              <a:rPr lang="en-US" smtClean="0"/>
              <a:t>9/20/2020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B186C-D6DD-47F0-BDB4-160D38F30D1B}" type="slidenum">
              <a:rPr lang="en-US" smtClean="0"/>
              <a:t>‹#›</a:t>
            </a:fld>
            <a:endParaRPr lang="en-US"/>
          </a:p>
        </p:txBody>
      </p:sp>
    </p:spTree>
    <p:extLst>
      <p:ext uri="{BB962C8B-B14F-4D97-AF65-F5344CB8AC3E}">
        <p14:creationId xmlns:p14="http://schemas.microsoft.com/office/powerpoint/2010/main" val="2312795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6F82B-CBCE-4BF9-B18E-82DB03F0233E}" type="datetimeFigureOut">
              <a:rPr lang="en-US" smtClean="0"/>
              <a:t>9/20/2020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B186C-D6DD-47F0-BDB4-160D38F30D1B}" type="slidenum">
              <a:rPr lang="en-US" smtClean="0"/>
              <a:t>‹#›</a:t>
            </a:fld>
            <a:endParaRPr lang="en-US"/>
          </a:p>
        </p:txBody>
      </p:sp>
    </p:spTree>
    <p:extLst>
      <p:ext uri="{BB962C8B-B14F-4D97-AF65-F5344CB8AC3E}">
        <p14:creationId xmlns:p14="http://schemas.microsoft.com/office/powerpoint/2010/main" val="2809766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596F82B-CBCE-4BF9-B18E-82DB03F0233E}" type="datetimeFigureOut">
              <a:rPr lang="en-US" smtClean="0"/>
              <a:t>9/20/2020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B186C-D6DD-47F0-BDB4-160D38F30D1B}" type="slidenum">
              <a:rPr lang="en-US" smtClean="0"/>
              <a:t>‹#›</a:t>
            </a:fld>
            <a:endParaRPr lang="en-US"/>
          </a:p>
        </p:txBody>
      </p:sp>
    </p:spTree>
    <p:extLst>
      <p:ext uri="{BB962C8B-B14F-4D97-AF65-F5344CB8AC3E}">
        <p14:creationId xmlns:p14="http://schemas.microsoft.com/office/powerpoint/2010/main" val="2407725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6F82B-CBCE-4BF9-B18E-82DB03F0233E}" type="datetimeFigureOut">
              <a:rPr lang="en-US" smtClean="0"/>
              <a:t>9/20/2020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B186C-D6DD-47F0-BDB4-160D38F30D1B}" type="slidenum">
              <a:rPr lang="en-US" smtClean="0"/>
              <a:t>‹#›</a:t>
            </a:fld>
            <a:endParaRPr lang="en-US"/>
          </a:p>
        </p:txBody>
      </p:sp>
    </p:spTree>
    <p:extLst>
      <p:ext uri="{BB962C8B-B14F-4D97-AF65-F5344CB8AC3E}">
        <p14:creationId xmlns:p14="http://schemas.microsoft.com/office/powerpoint/2010/main" val="1403842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6F82B-CBCE-4BF9-B18E-82DB03F0233E}" type="datetimeFigureOut">
              <a:rPr lang="en-US" smtClean="0"/>
              <a:t>9/20/2020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AB186C-D6DD-47F0-BDB4-160D38F30D1B}" type="slidenum">
              <a:rPr lang="en-US" smtClean="0"/>
              <a:t>‹#›</a:t>
            </a:fld>
            <a:endParaRPr lang="en-US"/>
          </a:p>
        </p:txBody>
      </p:sp>
    </p:spTree>
    <p:extLst>
      <p:ext uri="{BB962C8B-B14F-4D97-AF65-F5344CB8AC3E}">
        <p14:creationId xmlns:p14="http://schemas.microsoft.com/office/powerpoint/2010/main" val="652318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6F82B-CBCE-4BF9-B18E-82DB03F0233E}" type="datetimeFigureOut">
              <a:rPr lang="en-US" smtClean="0"/>
              <a:t>9/20/2020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AB186C-D6DD-47F0-BDB4-160D38F30D1B}" type="slidenum">
              <a:rPr lang="en-US" smtClean="0"/>
              <a:t>‹#›</a:t>
            </a:fld>
            <a:endParaRPr lang="en-US"/>
          </a:p>
        </p:txBody>
      </p:sp>
    </p:spTree>
    <p:extLst>
      <p:ext uri="{BB962C8B-B14F-4D97-AF65-F5344CB8AC3E}">
        <p14:creationId xmlns:p14="http://schemas.microsoft.com/office/powerpoint/2010/main" val="2673156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6F82B-CBCE-4BF9-B18E-82DB03F0233E}" type="datetimeFigureOut">
              <a:rPr lang="en-US" smtClean="0"/>
              <a:t>9/20/2020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AB186C-D6DD-47F0-BDB4-160D38F30D1B}" type="slidenum">
              <a:rPr lang="en-US" smtClean="0"/>
              <a:t>‹#›</a:t>
            </a:fld>
            <a:endParaRPr lang="en-US"/>
          </a:p>
        </p:txBody>
      </p:sp>
    </p:spTree>
    <p:extLst>
      <p:ext uri="{BB962C8B-B14F-4D97-AF65-F5344CB8AC3E}">
        <p14:creationId xmlns:p14="http://schemas.microsoft.com/office/powerpoint/2010/main" val="833487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596F82B-CBCE-4BF9-B18E-82DB03F0233E}" type="datetimeFigureOut">
              <a:rPr lang="en-US" smtClean="0"/>
              <a:t>9/20/2020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B186C-D6DD-47F0-BDB4-160D38F30D1B}" type="slidenum">
              <a:rPr lang="en-US" smtClean="0"/>
              <a:t>‹#›</a:t>
            </a:fld>
            <a:endParaRPr lang="en-US"/>
          </a:p>
        </p:txBody>
      </p:sp>
    </p:spTree>
    <p:extLst>
      <p:ext uri="{BB962C8B-B14F-4D97-AF65-F5344CB8AC3E}">
        <p14:creationId xmlns:p14="http://schemas.microsoft.com/office/powerpoint/2010/main" val="2719297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596F82B-CBCE-4BF9-B18E-82DB03F0233E}" type="datetimeFigureOut">
              <a:rPr lang="en-US" smtClean="0"/>
              <a:t>9/20/2020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AB186C-D6DD-47F0-BDB4-160D38F30D1B}" type="slidenum">
              <a:rPr lang="en-US" smtClean="0"/>
              <a:t>‹#›</a:t>
            </a:fld>
            <a:endParaRPr lang="en-US"/>
          </a:p>
        </p:txBody>
      </p:sp>
    </p:spTree>
    <p:extLst>
      <p:ext uri="{BB962C8B-B14F-4D97-AF65-F5344CB8AC3E}">
        <p14:creationId xmlns:p14="http://schemas.microsoft.com/office/powerpoint/2010/main" val="1351666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6000" b="-1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6F82B-CBCE-4BF9-B18E-82DB03F0233E}" type="datetimeFigureOut">
              <a:rPr lang="en-US" smtClean="0"/>
              <a:t>9/20/2020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AB186C-D6DD-47F0-BDB4-160D38F30D1B}" type="slidenum">
              <a:rPr lang="en-US" smtClean="0"/>
              <a:t>‹#›</a:t>
            </a:fld>
            <a:endParaRPr lang="en-US"/>
          </a:p>
        </p:txBody>
      </p:sp>
    </p:spTree>
    <p:extLst>
      <p:ext uri="{BB962C8B-B14F-4D97-AF65-F5344CB8AC3E}">
        <p14:creationId xmlns:p14="http://schemas.microsoft.com/office/powerpoint/2010/main" val="2345751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78302"/>
            <a:ext cx="8435926" cy="214068"/>
          </a:xfrm>
        </p:spPr>
        <p:txBody>
          <a:bodyPr>
            <a:normAutofit fontScale="90000"/>
          </a:bodyPr>
          <a:lstStyle/>
          <a:p>
            <a:r>
              <a:rPr lang="en-US" sz="1600" b="1" dirty="0" smtClean="0">
                <a:solidFill>
                  <a:schemeClr val="accent1">
                    <a:lumMod val="75000"/>
                  </a:schemeClr>
                </a:solidFill>
                <a:latin typeface="Times New Roman" panose="02020603050405020304" pitchFamily="18" charset="0"/>
                <a:cs typeface="Times New Roman" panose="02020603050405020304" pitchFamily="18" charset="0"/>
              </a:rPr>
              <a:t>PHÒNG GD&amp;ĐT QUẬN LONG BIÊN</a:t>
            </a:r>
            <a:br>
              <a:rPr lang="en-US" sz="1600" b="1" dirty="0" smtClean="0">
                <a:solidFill>
                  <a:schemeClr val="accent1">
                    <a:lumMod val="75000"/>
                  </a:schemeClr>
                </a:solidFill>
                <a:latin typeface="Times New Roman" panose="02020603050405020304" pitchFamily="18" charset="0"/>
                <a:cs typeface="Times New Roman" panose="02020603050405020304" pitchFamily="18" charset="0"/>
              </a:rPr>
            </a:br>
            <a:r>
              <a:rPr lang="en-US" sz="1600" b="1" dirty="0" smtClean="0">
                <a:solidFill>
                  <a:schemeClr val="accent1">
                    <a:lumMod val="75000"/>
                  </a:schemeClr>
                </a:solidFill>
                <a:latin typeface="Times New Roman" panose="02020603050405020304" pitchFamily="18" charset="0"/>
                <a:cs typeface="Times New Roman" panose="02020603050405020304" pitchFamily="18" charset="0"/>
              </a:rPr>
              <a:t>TRƯỜNG MẦM NON ĐÔ THỊ VIỆT HƯNG</a:t>
            </a:r>
            <a:endParaRPr lang="en-US" sz="16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4051494" y="1590358"/>
            <a:ext cx="6768905" cy="1655762"/>
          </a:xfrm>
        </p:spPr>
        <p:txBody>
          <a:bodyPr>
            <a:noAutofit/>
          </a:bodyPr>
          <a:lstStyle/>
          <a:p>
            <a:pPr algn="l"/>
            <a:r>
              <a:rPr lang="en-US" sz="1800" b="1" dirty="0" err="1" smtClean="0">
                <a:solidFill>
                  <a:srgbClr val="00B050"/>
                </a:solidFill>
                <a:latin typeface="Times New Roman" panose="02020603050405020304" pitchFamily="18" charset="0"/>
                <a:cs typeface="Times New Roman" panose="02020603050405020304" pitchFamily="18" charset="0"/>
              </a:rPr>
              <a:t>Đề</a:t>
            </a:r>
            <a:r>
              <a:rPr lang="en-US" sz="1800" b="1" dirty="0" smtClean="0">
                <a:solidFill>
                  <a:srgbClr val="00B050"/>
                </a:solidFill>
                <a:latin typeface="Times New Roman" panose="02020603050405020304" pitchFamily="18" charset="0"/>
                <a:cs typeface="Times New Roman" panose="02020603050405020304" pitchFamily="18" charset="0"/>
              </a:rPr>
              <a:t> </a:t>
            </a:r>
            <a:r>
              <a:rPr lang="en-US" sz="1800" b="1" dirty="0" err="1" smtClean="0">
                <a:solidFill>
                  <a:srgbClr val="00B050"/>
                </a:solidFill>
                <a:latin typeface="Times New Roman" panose="02020603050405020304" pitchFamily="18" charset="0"/>
                <a:cs typeface="Times New Roman" panose="02020603050405020304" pitchFamily="18" charset="0"/>
              </a:rPr>
              <a:t>tài</a:t>
            </a:r>
            <a:r>
              <a:rPr lang="en-US" sz="1800" b="1" dirty="0" smtClean="0">
                <a:solidFill>
                  <a:srgbClr val="00B050"/>
                </a:solidFill>
                <a:latin typeface="Times New Roman" panose="02020603050405020304" pitchFamily="18" charset="0"/>
                <a:cs typeface="Times New Roman" panose="02020603050405020304" pitchFamily="18" charset="0"/>
              </a:rPr>
              <a:t>: </a:t>
            </a:r>
            <a:r>
              <a:rPr lang="en-US" sz="1800" b="1" dirty="0" err="1" smtClean="0">
                <a:solidFill>
                  <a:srgbClr val="00B050"/>
                </a:solidFill>
                <a:latin typeface="Times New Roman" panose="02020603050405020304" pitchFamily="18" charset="0"/>
                <a:cs typeface="Times New Roman" panose="02020603050405020304" pitchFamily="18" charset="0"/>
              </a:rPr>
              <a:t>Cảm</a:t>
            </a:r>
            <a:r>
              <a:rPr lang="en-US" sz="1800" b="1" dirty="0" smtClean="0">
                <a:solidFill>
                  <a:srgbClr val="00B050"/>
                </a:solidFill>
                <a:latin typeface="Times New Roman" panose="02020603050405020304" pitchFamily="18" charset="0"/>
                <a:cs typeface="Times New Roman" panose="02020603050405020304" pitchFamily="18" charset="0"/>
              </a:rPr>
              <a:t> </a:t>
            </a:r>
            <a:r>
              <a:rPr lang="en-US" sz="1800" b="1" dirty="0" err="1" smtClean="0">
                <a:solidFill>
                  <a:srgbClr val="00B050"/>
                </a:solidFill>
                <a:latin typeface="Times New Roman" panose="02020603050405020304" pitchFamily="18" charset="0"/>
                <a:cs typeface="Times New Roman" panose="02020603050405020304" pitchFamily="18" charset="0"/>
              </a:rPr>
              <a:t>ơn</a:t>
            </a:r>
            <a:r>
              <a:rPr lang="en-US" sz="1800" b="1" dirty="0" smtClean="0">
                <a:solidFill>
                  <a:srgbClr val="00B050"/>
                </a:solidFill>
                <a:latin typeface="Times New Roman" panose="02020603050405020304" pitchFamily="18" charset="0"/>
                <a:cs typeface="Times New Roman" panose="02020603050405020304" pitchFamily="18" charset="0"/>
              </a:rPr>
              <a:t>, </a:t>
            </a:r>
            <a:r>
              <a:rPr lang="en-US" sz="1800" b="1" dirty="0" err="1" smtClean="0">
                <a:solidFill>
                  <a:srgbClr val="00B050"/>
                </a:solidFill>
                <a:latin typeface="Times New Roman" panose="02020603050405020304" pitchFamily="18" charset="0"/>
                <a:cs typeface="Times New Roman" panose="02020603050405020304" pitchFamily="18" charset="0"/>
              </a:rPr>
              <a:t>xin</a:t>
            </a:r>
            <a:r>
              <a:rPr lang="en-US" sz="1800" b="1" dirty="0" smtClean="0">
                <a:solidFill>
                  <a:srgbClr val="00B050"/>
                </a:solidFill>
                <a:latin typeface="Times New Roman" panose="02020603050405020304" pitchFamily="18" charset="0"/>
                <a:cs typeface="Times New Roman" panose="02020603050405020304" pitchFamily="18" charset="0"/>
              </a:rPr>
              <a:t> </a:t>
            </a:r>
            <a:r>
              <a:rPr lang="en-US" sz="1800" b="1" dirty="0" err="1" smtClean="0">
                <a:solidFill>
                  <a:srgbClr val="00B050"/>
                </a:solidFill>
                <a:latin typeface="Times New Roman" panose="02020603050405020304" pitchFamily="18" charset="0"/>
                <a:cs typeface="Times New Roman" panose="02020603050405020304" pitchFamily="18" charset="0"/>
              </a:rPr>
              <a:t>lỗi</a:t>
            </a:r>
            <a:r>
              <a:rPr lang="en-US" sz="1800" b="1" dirty="0" smtClean="0">
                <a:solidFill>
                  <a:srgbClr val="00B050"/>
                </a:solidFill>
                <a:latin typeface="Times New Roman" panose="02020603050405020304" pitchFamily="18" charset="0"/>
                <a:cs typeface="Times New Roman" panose="02020603050405020304" pitchFamily="18" charset="0"/>
              </a:rPr>
              <a:t> (</a:t>
            </a:r>
            <a:r>
              <a:rPr lang="en-US" sz="1800" b="1" dirty="0" err="1" smtClean="0">
                <a:solidFill>
                  <a:srgbClr val="00B050"/>
                </a:solidFill>
                <a:latin typeface="Times New Roman" panose="02020603050405020304" pitchFamily="18" charset="0"/>
                <a:cs typeface="Times New Roman" panose="02020603050405020304" pitchFamily="18" charset="0"/>
              </a:rPr>
              <a:t>Giá</a:t>
            </a:r>
            <a:r>
              <a:rPr lang="en-US" sz="1800" b="1" dirty="0" smtClean="0">
                <a:solidFill>
                  <a:srgbClr val="00B050"/>
                </a:solidFill>
                <a:latin typeface="Times New Roman" panose="02020603050405020304" pitchFamily="18" charset="0"/>
                <a:cs typeface="Times New Roman" panose="02020603050405020304" pitchFamily="18" charset="0"/>
              </a:rPr>
              <a:t> </a:t>
            </a:r>
            <a:r>
              <a:rPr lang="en-US" sz="1800" b="1" dirty="0" err="1" smtClean="0">
                <a:solidFill>
                  <a:srgbClr val="00B050"/>
                </a:solidFill>
                <a:latin typeface="Times New Roman" panose="02020603050405020304" pitchFamily="18" charset="0"/>
                <a:cs typeface="Times New Roman" panose="02020603050405020304" pitchFamily="18" charset="0"/>
              </a:rPr>
              <a:t>trị</a:t>
            </a:r>
            <a:r>
              <a:rPr lang="en-US" sz="1800" b="1" dirty="0" smtClean="0">
                <a:solidFill>
                  <a:srgbClr val="00B050"/>
                </a:solidFill>
                <a:latin typeface="Times New Roman" panose="02020603050405020304" pitchFamily="18" charset="0"/>
                <a:cs typeface="Times New Roman" panose="02020603050405020304" pitchFamily="18" charset="0"/>
              </a:rPr>
              <a:t> </a:t>
            </a:r>
            <a:r>
              <a:rPr lang="en-US" sz="1800" b="1" dirty="0" err="1" smtClean="0">
                <a:solidFill>
                  <a:srgbClr val="00B050"/>
                </a:solidFill>
                <a:latin typeface="Times New Roman" panose="02020603050405020304" pitchFamily="18" charset="0"/>
                <a:cs typeface="Times New Roman" panose="02020603050405020304" pitchFamily="18" charset="0"/>
              </a:rPr>
              <a:t>sống</a:t>
            </a:r>
            <a:r>
              <a:rPr lang="en-US" sz="1800" b="1" dirty="0" smtClean="0">
                <a:solidFill>
                  <a:srgbClr val="00B050"/>
                </a:solidFill>
                <a:latin typeface="Times New Roman" panose="02020603050405020304" pitchFamily="18" charset="0"/>
                <a:cs typeface="Times New Roman" panose="02020603050405020304" pitchFamily="18" charset="0"/>
              </a:rPr>
              <a:t> </a:t>
            </a:r>
            <a:r>
              <a:rPr lang="en-US" sz="1800" b="1" dirty="0" err="1" smtClean="0">
                <a:solidFill>
                  <a:srgbClr val="00B050"/>
                </a:solidFill>
                <a:latin typeface="Times New Roman" panose="02020603050405020304" pitchFamily="18" charset="0"/>
                <a:cs typeface="Times New Roman" panose="02020603050405020304" pitchFamily="18" charset="0"/>
              </a:rPr>
              <a:t>khoan</a:t>
            </a:r>
            <a:r>
              <a:rPr lang="en-US" sz="1800" b="1" dirty="0" smtClean="0">
                <a:solidFill>
                  <a:srgbClr val="00B050"/>
                </a:solidFill>
                <a:latin typeface="Times New Roman" panose="02020603050405020304" pitchFamily="18" charset="0"/>
                <a:cs typeface="Times New Roman" panose="02020603050405020304" pitchFamily="18" charset="0"/>
              </a:rPr>
              <a:t> dung)</a:t>
            </a:r>
          </a:p>
          <a:p>
            <a:pPr algn="l"/>
            <a:r>
              <a:rPr lang="en-US" sz="1800" b="1" dirty="0" err="1" smtClean="0">
                <a:solidFill>
                  <a:srgbClr val="00B050"/>
                </a:solidFill>
                <a:latin typeface="Times New Roman" panose="02020603050405020304" pitchFamily="18" charset="0"/>
                <a:cs typeface="Times New Roman" panose="02020603050405020304" pitchFamily="18" charset="0"/>
              </a:rPr>
              <a:t>Lứa</a:t>
            </a:r>
            <a:r>
              <a:rPr lang="en-US" sz="1800" b="1" dirty="0" smtClean="0">
                <a:solidFill>
                  <a:srgbClr val="00B050"/>
                </a:solidFill>
                <a:latin typeface="Times New Roman" panose="02020603050405020304" pitchFamily="18" charset="0"/>
                <a:cs typeface="Times New Roman" panose="02020603050405020304" pitchFamily="18" charset="0"/>
              </a:rPr>
              <a:t> </a:t>
            </a:r>
            <a:r>
              <a:rPr lang="en-US" sz="1800" b="1" dirty="0" err="1" smtClean="0">
                <a:solidFill>
                  <a:srgbClr val="00B050"/>
                </a:solidFill>
                <a:latin typeface="Times New Roman" panose="02020603050405020304" pitchFamily="18" charset="0"/>
                <a:cs typeface="Times New Roman" panose="02020603050405020304" pitchFamily="18" charset="0"/>
              </a:rPr>
              <a:t>tuổi</a:t>
            </a:r>
            <a:r>
              <a:rPr lang="en-US" sz="1800" b="1" dirty="0" smtClean="0">
                <a:solidFill>
                  <a:srgbClr val="00B050"/>
                </a:solidFill>
                <a:latin typeface="Times New Roman" panose="02020603050405020304" pitchFamily="18" charset="0"/>
                <a:cs typeface="Times New Roman" panose="02020603050405020304" pitchFamily="18" charset="0"/>
              </a:rPr>
              <a:t>: </a:t>
            </a:r>
            <a:r>
              <a:rPr lang="en-US" sz="1800" b="1" dirty="0" err="1" smtClean="0">
                <a:solidFill>
                  <a:srgbClr val="00B050"/>
                </a:solidFill>
                <a:latin typeface="Times New Roman" panose="02020603050405020304" pitchFamily="18" charset="0"/>
                <a:cs typeface="Times New Roman" panose="02020603050405020304" pitchFamily="18" charset="0"/>
              </a:rPr>
              <a:t>Mẫu</a:t>
            </a:r>
            <a:r>
              <a:rPr lang="en-US" sz="1800" b="1" dirty="0" smtClean="0">
                <a:solidFill>
                  <a:srgbClr val="00B050"/>
                </a:solidFill>
                <a:latin typeface="Times New Roman" panose="02020603050405020304" pitchFamily="18" charset="0"/>
                <a:cs typeface="Times New Roman" panose="02020603050405020304" pitchFamily="18" charset="0"/>
              </a:rPr>
              <a:t> </a:t>
            </a:r>
            <a:r>
              <a:rPr lang="en-US" sz="1800" b="1" dirty="0" err="1" smtClean="0">
                <a:solidFill>
                  <a:srgbClr val="00B050"/>
                </a:solidFill>
                <a:latin typeface="Times New Roman" panose="02020603050405020304" pitchFamily="18" charset="0"/>
                <a:cs typeface="Times New Roman" panose="02020603050405020304" pitchFamily="18" charset="0"/>
              </a:rPr>
              <a:t>giáo</a:t>
            </a:r>
            <a:r>
              <a:rPr lang="en-US" sz="1800" b="1" dirty="0" smtClean="0">
                <a:solidFill>
                  <a:srgbClr val="00B050"/>
                </a:solidFill>
                <a:latin typeface="Times New Roman" panose="02020603050405020304" pitchFamily="18" charset="0"/>
                <a:cs typeface="Times New Roman" panose="02020603050405020304" pitchFamily="18" charset="0"/>
              </a:rPr>
              <a:t> </a:t>
            </a:r>
            <a:r>
              <a:rPr lang="en-US" sz="1800" b="1" dirty="0" err="1" smtClean="0">
                <a:solidFill>
                  <a:srgbClr val="00B050"/>
                </a:solidFill>
                <a:latin typeface="Times New Roman" panose="02020603050405020304" pitchFamily="18" charset="0"/>
                <a:cs typeface="Times New Roman" panose="02020603050405020304" pitchFamily="18" charset="0"/>
              </a:rPr>
              <a:t>lớn</a:t>
            </a:r>
            <a:r>
              <a:rPr lang="en-US" sz="1800" b="1" dirty="0" smtClean="0">
                <a:solidFill>
                  <a:srgbClr val="00B050"/>
                </a:solidFill>
                <a:latin typeface="Times New Roman" panose="02020603050405020304" pitchFamily="18" charset="0"/>
                <a:cs typeface="Times New Roman" panose="02020603050405020304" pitchFamily="18" charset="0"/>
              </a:rPr>
              <a:t> (5-6 </a:t>
            </a:r>
            <a:r>
              <a:rPr lang="en-US" sz="1800" b="1" dirty="0" err="1" smtClean="0">
                <a:solidFill>
                  <a:srgbClr val="00B050"/>
                </a:solidFill>
                <a:latin typeface="Times New Roman" panose="02020603050405020304" pitchFamily="18" charset="0"/>
                <a:cs typeface="Times New Roman" panose="02020603050405020304" pitchFamily="18" charset="0"/>
              </a:rPr>
              <a:t>tuổi</a:t>
            </a:r>
            <a:r>
              <a:rPr lang="en-US" sz="1800" b="1" dirty="0" smtClean="0">
                <a:solidFill>
                  <a:srgbClr val="00B050"/>
                </a:solidFill>
                <a:latin typeface="Times New Roman" panose="02020603050405020304" pitchFamily="18" charset="0"/>
                <a:cs typeface="Times New Roman" panose="02020603050405020304" pitchFamily="18" charset="0"/>
              </a:rPr>
              <a:t>)</a:t>
            </a:r>
          </a:p>
          <a:p>
            <a:pPr algn="l"/>
            <a:r>
              <a:rPr lang="en-US" sz="1800" b="1" dirty="0" err="1" smtClean="0">
                <a:solidFill>
                  <a:srgbClr val="00B050"/>
                </a:solidFill>
                <a:latin typeface="Times New Roman" panose="02020603050405020304" pitchFamily="18" charset="0"/>
                <a:cs typeface="Times New Roman" panose="02020603050405020304" pitchFamily="18" charset="0"/>
              </a:rPr>
              <a:t>Số</a:t>
            </a:r>
            <a:r>
              <a:rPr lang="en-US" sz="1800" b="1" dirty="0" smtClean="0">
                <a:solidFill>
                  <a:srgbClr val="00B050"/>
                </a:solidFill>
                <a:latin typeface="Times New Roman" panose="02020603050405020304" pitchFamily="18" charset="0"/>
                <a:cs typeface="Times New Roman" panose="02020603050405020304" pitchFamily="18" charset="0"/>
              </a:rPr>
              <a:t> </a:t>
            </a:r>
            <a:r>
              <a:rPr lang="en-US" sz="1800" b="1" dirty="0" err="1" smtClean="0">
                <a:solidFill>
                  <a:srgbClr val="00B050"/>
                </a:solidFill>
                <a:latin typeface="Times New Roman" panose="02020603050405020304" pitchFamily="18" charset="0"/>
                <a:cs typeface="Times New Roman" panose="02020603050405020304" pitchFamily="18" charset="0"/>
              </a:rPr>
              <a:t>lượng</a:t>
            </a:r>
            <a:r>
              <a:rPr lang="en-US" sz="1800" b="1" dirty="0" smtClean="0">
                <a:solidFill>
                  <a:srgbClr val="00B050"/>
                </a:solidFill>
                <a:latin typeface="Times New Roman" panose="02020603050405020304" pitchFamily="18" charset="0"/>
                <a:cs typeface="Times New Roman" panose="02020603050405020304" pitchFamily="18" charset="0"/>
              </a:rPr>
              <a:t>: 25-30 </a:t>
            </a:r>
            <a:r>
              <a:rPr lang="en-US" sz="1800" b="1" dirty="0" err="1" smtClean="0">
                <a:solidFill>
                  <a:srgbClr val="00B050"/>
                </a:solidFill>
                <a:latin typeface="Times New Roman" panose="02020603050405020304" pitchFamily="18" charset="0"/>
                <a:cs typeface="Times New Roman" panose="02020603050405020304" pitchFamily="18" charset="0"/>
              </a:rPr>
              <a:t>trẻ</a:t>
            </a:r>
            <a:endParaRPr lang="en-US" sz="1800" b="1" dirty="0" smtClean="0">
              <a:solidFill>
                <a:srgbClr val="00B050"/>
              </a:solidFill>
              <a:latin typeface="Times New Roman" panose="02020603050405020304" pitchFamily="18" charset="0"/>
              <a:cs typeface="Times New Roman" panose="02020603050405020304" pitchFamily="18" charset="0"/>
            </a:endParaRPr>
          </a:p>
          <a:p>
            <a:pPr algn="l"/>
            <a:r>
              <a:rPr lang="en-US" sz="1800" b="1" dirty="0" err="1" smtClean="0">
                <a:solidFill>
                  <a:srgbClr val="00B050"/>
                </a:solidFill>
                <a:latin typeface="Times New Roman" panose="02020603050405020304" pitchFamily="18" charset="0"/>
                <a:cs typeface="Times New Roman" panose="02020603050405020304" pitchFamily="18" charset="0"/>
              </a:rPr>
              <a:t>Thời</a:t>
            </a:r>
            <a:r>
              <a:rPr lang="en-US" sz="1800" b="1" dirty="0" smtClean="0">
                <a:solidFill>
                  <a:srgbClr val="00B050"/>
                </a:solidFill>
                <a:latin typeface="Times New Roman" panose="02020603050405020304" pitchFamily="18" charset="0"/>
                <a:cs typeface="Times New Roman" panose="02020603050405020304" pitchFamily="18" charset="0"/>
              </a:rPr>
              <a:t> </a:t>
            </a:r>
            <a:r>
              <a:rPr lang="en-US" sz="1800" b="1" dirty="0" err="1" smtClean="0">
                <a:solidFill>
                  <a:srgbClr val="00B050"/>
                </a:solidFill>
                <a:latin typeface="Times New Roman" panose="02020603050405020304" pitchFamily="18" charset="0"/>
                <a:cs typeface="Times New Roman" panose="02020603050405020304" pitchFamily="18" charset="0"/>
              </a:rPr>
              <a:t>gian</a:t>
            </a:r>
            <a:r>
              <a:rPr lang="en-US" sz="1800" b="1" dirty="0" smtClean="0">
                <a:solidFill>
                  <a:srgbClr val="00B050"/>
                </a:solidFill>
                <a:latin typeface="Times New Roman" panose="02020603050405020304" pitchFamily="18" charset="0"/>
                <a:cs typeface="Times New Roman" panose="02020603050405020304" pitchFamily="18" charset="0"/>
              </a:rPr>
              <a:t>: 30-35 </a:t>
            </a:r>
            <a:r>
              <a:rPr lang="en-US" sz="1800" b="1" dirty="0" err="1" smtClean="0">
                <a:solidFill>
                  <a:srgbClr val="00B050"/>
                </a:solidFill>
                <a:latin typeface="Times New Roman" panose="02020603050405020304" pitchFamily="18" charset="0"/>
                <a:cs typeface="Times New Roman" panose="02020603050405020304" pitchFamily="18" charset="0"/>
              </a:rPr>
              <a:t>phút</a:t>
            </a:r>
            <a:endParaRPr lang="en-US" sz="1800" b="1" dirty="0" smtClean="0">
              <a:solidFill>
                <a:srgbClr val="00B050"/>
              </a:solidFill>
              <a:latin typeface="Times New Roman" panose="02020603050405020304" pitchFamily="18" charset="0"/>
              <a:cs typeface="Times New Roman" panose="02020603050405020304" pitchFamily="18" charset="0"/>
            </a:endParaRPr>
          </a:p>
          <a:p>
            <a:pPr algn="l"/>
            <a:r>
              <a:rPr lang="en-US" sz="1800" b="1" dirty="0" smtClean="0">
                <a:solidFill>
                  <a:srgbClr val="00B050"/>
                </a:solidFill>
                <a:latin typeface="Times New Roman" panose="02020603050405020304" pitchFamily="18" charset="0"/>
                <a:cs typeface="Times New Roman" panose="02020603050405020304" pitchFamily="18" charset="0"/>
              </a:rPr>
              <a:t>GV: </a:t>
            </a:r>
            <a:r>
              <a:rPr lang="en-US" sz="1800" b="1" dirty="0" err="1" smtClean="0">
                <a:solidFill>
                  <a:srgbClr val="00B050"/>
                </a:solidFill>
                <a:latin typeface="Times New Roman" panose="02020603050405020304" pitchFamily="18" charset="0"/>
                <a:cs typeface="Times New Roman" panose="02020603050405020304" pitchFamily="18" charset="0"/>
              </a:rPr>
              <a:t>Nguyễn</a:t>
            </a:r>
            <a:r>
              <a:rPr lang="en-US" sz="1800" b="1" dirty="0" smtClean="0">
                <a:solidFill>
                  <a:srgbClr val="00B050"/>
                </a:solidFill>
                <a:latin typeface="Times New Roman" panose="02020603050405020304" pitchFamily="18" charset="0"/>
                <a:cs typeface="Times New Roman" panose="02020603050405020304" pitchFamily="18" charset="0"/>
              </a:rPr>
              <a:t> </a:t>
            </a:r>
            <a:r>
              <a:rPr lang="en-US" sz="1800" b="1" dirty="0" err="1" smtClean="0">
                <a:solidFill>
                  <a:srgbClr val="00B050"/>
                </a:solidFill>
                <a:latin typeface="Times New Roman" panose="02020603050405020304" pitchFamily="18" charset="0"/>
                <a:cs typeface="Times New Roman" panose="02020603050405020304" pitchFamily="18" charset="0"/>
              </a:rPr>
              <a:t>Phương</a:t>
            </a:r>
            <a:r>
              <a:rPr lang="en-US" sz="1800" b="1" dirty="0" smtClean="0">
                <a:solidFill>
                  <a:srgbClr val="00B050"/>
                </a:solidFill>
                <a:latin typeface="Times New Roman" panose="02020603050405020304" pitchFamily="18" charset="0"/>
                <a:cs typeface="Times New Roman" panose="02020603050405020304" pitchFamily="18" charset="0"/>
              </a:rPr>
              <a:t> </a:t>
            </a:r>
            <a:r>
              <a:rPr lang="en-US" sz="1800" b="1" dirty="0" err="1" smtClean="0">
                <a:solidFill>
                  <a:srgbClr val="00B050"/>
                </a:solidFill>
                <a:latin typeface="Times New Roman" panose="02020603050405020304" pitchFamily="18" charset="0"/>
                <a:cs typeface="Times New Roman" panose="02020603050405020304" pitchFamily="18" charset="0"/>
              </a:rPr>
              <a:t>Hồng</a:t>
            </a:r>
            <a:r>
              <a:rPr lang="en-US" sz="1800" b="1" dirty="0" smtClean="0">
                <a:solidFill>
                  <a:srgbClr val="00B050"/>
                </a:solidFill>
                <a:latin typeface="Times New Roman" panose="02020603050405020304" pitchFamily="18" charset="0"/>
                <a:cs typeface="Times New Roman" panose="02020603050405020304" pitchFamily="18" charset="0"/>
              </a:rPr>
              <a:t> </a:t>
            </a:r>
            <a:r>
              <a:rPr lang="en-US" sz="1800" b="1" dirty="0" err="1" smtClean="0">
                <a:solidFill>
                  <a:srgbClr val="00B050"/>
                </a:solidFill>
                <a:latin typeface="Times New Roman" panose="02020603050405020304" pitchFamily="18" charset="0"/>
                <a:cs typeface="Times New Roman" panose="02020603050405020304" pitchFamily="18" charset="0"/>
              </a:rPr>
              <a:t>Nhung</a:t>
            </a:r>
            <a:endParaRPr lang="en-US" sz="1800" b="1" dirty="0">
              <a:solidFill>
                <a:srgbClr val="00B05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546253" y="1069144"/>
            <a:ext cx="6781793" cy="400110"/>
          </a:xfrm>
          <a:prstGeom prst="rect">
            <a:avLst/>
          </a:prstGeom>
          <a:noFill/>
        </p:spPr>
        <p:txBody>
          <a:bodyPr wrap="none" rtlCol="0">
            <a:spAutoFit/>
          </a:bodyPr>
          <a:lstStyle/>
          <a:p>
            <a:r>
              <a:rPr lang="en-US" sz="2000" b="1" dirty="0" smtClean="0">
                <a:solidFill>
                  <a:srgbClr val="FF0000"/>
                </a:solidFill>
                <a:latin typeface="Times New Roman" panose="02020603050405020304" pitchFamily="18" charset="0"/>
                <a:cs typeface="Times New Roman" panose="02020603050405020304" pitchFamily="18" charset="0"/>
              </a:rPr>
              <a:t>LĨNH VỰC PHÁT TRIỂN TÌNH CẢM KỸ NĂNG XÃ HỘI</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2204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1906"/>
            <a:ext cx="10515600" cy="1325563"/>
          </a:xfrm>
        </p:spPr>
        <p:txBody>
          <a:bodyPr/>
          <a:lstStyle/>
          <a:p>
            <a:pPr algn="ctr"/>
            <a:r>
              <a:rPr lang="vi-VN" b="1" dirty="0" smtClean="0">
                <a:solidFill>
                  <a:srgbClr val="FF0000"/>
                </a:solidFill>
              </a:rPr>
              <a:t>Trong cuộc sống hàng ngày, khi nào chúng ta cần nói lời cảm ơn?</a:t>
            </a:r>
            <a:endParaRPr lang="vi-VN" b="1" dirty="0">
              <a:solidFill>
                <a:srgbClr val="FF0000"/>
              </a:solidFill>
            </a:endParaRPr>
          </a:p>
        </p:txBody>
      </p:sp>
      <p:sp>
        <p:nvSpPr>
          <p:cNvPr id="4" name="TextBox 3"/>
          <p:cNvSpPr txBox="1"/>
          <p:nvPr/>
        </p:nvSpPr>
        <p:spPr>
          <a:xfrm>
            <a:off x="2514731" y="1842868"/>
            <a:ext cx="7162538" cy="2554545"/>
          </a:xfrm>
          <a:prstGeom prst="rect">
            <a:avLst/>
          </a:prstGeom>
          <a:noFill/>
        </p:spPr>
        <p:txBody>
          <a:bodyPr wrap="none" rtlCol="0">
            <a:spAutoFit/>
          </a:bodyPr>
          <a:lstStyle/>
          <a:p>
            <a:r>
              <a:rPr lang="en-US" sz="3200" dirty="0" smtClean="0">
                <a:solidFill>
                  <a:srgbClr val="0070C0"/>
                </a:solidFill>
                <a:latin typeface="Times New Roman" panose="02020603050405020304" pitchFamily="18" charset="0"/>
                <a:cs typeface="Times New Roman" panose="02020603050405020304" pitchFamily="18" charset="0"/>
              </a:rPr>
              <a:t>1. </a:t>
            </a:r>
            <a:r>
              <a:rPr lang="en-US" sz="3200" dirty="0" err="1" smtClean="0">
                <a:solidFill>
                  <a:srgbClr val="0070C0"/>
                </a:solidFill>
                <a:latin typeface="Times New Roman" panose="02020603050405020304" pitchFamily="18" charset="0"/>
                <a:cs typeface="Times New Roman" panose="02020603050405020304" pitchFamily="18" charset="0"/>
              </a:rPr>
              <a:t>Khi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được</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người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khác</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quan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tâm</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giúp</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đỡ</a:t>
            </a:r>
            <a:endParaRPr lang="en-US" sz="3200" dirty="0" smtClean="0">
              <a:solidFill>
                <a:srgbClr val="0070C0"/>
              </a:solidFill>
              <a:latin typeface="Times New Roman" panose="02020603050405020304" pitchFamily="18" charset="0"/>
              <a:cs typeface="Times New Roman" panose="02020603050405020304" pitchFamily="18" charset="0"/>
            </a:endParaRPr>
          </a:p>
          <a:p>
            <a:pPr marL="342900" indent="-342900">
              <a:buAutoNum type="arabicPeriod"/>
            </a:pPr>
            <a:endParaRPr lang="en-US" sz="3200" dirty="0" smtClean="0">
              <a:solidFill>
                <a:srgbClr val="0070C0"/>
              </a:solidFill>
              <a:latin typeface="Times New Roman" panose="02020603050405020304" pitchFamily="18" charset="0"/>
              <a:cs typeface="Times New Roman" panose="02020603050405020304" pitchFamily="18" charset="0"/>
            </a:endParaRPr>
          </a:p>
          <a:p>
            <a:r>
              <a:rPr lang="en-US" sz="3200" dirty="0" smtClean="0">
                <a:solidFill>
                  <a:srgbClr val="0070C0"/>
                </a:solidFill>
                <a:latin typeface="Times New Roman" panose="02020603050405020304" pitchFamily="18" charset="0"/>
                <a:cs typeface="Times New Roman" panose="02020603050405020304" pitchFamily="18" charset="0"/>
              </a:rPr>
              <a:t>2. </a:t>
            </a:r>
            <a:r>
              <a:rPr lang="en-US" sz="3200" dirty="0" err="1" smtClean="0">
                <a:solidFill>
                  <a:srgbClr val="0070C0"/>
                </a:solidFill>
                <a:latin typeface="Times New Roman" panose="02020603050405020304" pitchFamily="18" charset="0"/>
                <a:cs typeface="Times New Roman" panose="02020603050405020304" pitchFamily="18" charset="0"/>
              </a:rPr>
              <a:t>Khi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mình</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mắc</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lỗi</a:t>
            </a:r>
            <a:endParaRPr lang="en-US" sz="3200" dirty="0" smtClean="0">
              <a:solidFill>
                <a:srgbClr val="0070C0"/>
              </a:solidFill>
              <a:latin typeface="Times New Roman" panose="02020603050405020304" pitchFamily="18" charset="0"/>
              <a:cs typeface="Times New Roman" panose="02020603050405020304" pitchFamily="18" charset="0"/>
            </a:endParaRPr>
          </a:p>
          <a:p>
            <a:endParaRPr lang="en-US" sz="3200" dirty="0" smtClean="0">
              <a:solidFill>
                <a:srgbClr val="0070C0"/>
              </a:solidFill>
              <a:latin typeface="Times New Roman" panose="02020603050405020304" pitchFamily="18" charset="0"/>
              <a:cs typeface="Times New Roman" panose="02020603050405020304" pitchFamily="18" charset="0"/>
            </a:endParaRPr>
          </a:p>
          <a:p>
            <a:r>
              <a:rPr lang="en-US" sz="3200" dirty="0" smtClean="0">
                <a:solidFill>
                  <a:srgbClr val="0070C0"/>
                </a:solidFill>
                <a:latin typeface="Times New Roman" panose="02020603050405020304" pitchFamily="18" charset="0"/>
                <a:cs typeface="Times New Roman" panose="02020603050405020304" pitchFamily="18" charset="0"/>
              </a:rPr>
              <a:t>3. </a:t>
            </a:r>
            <a:r>
              <a:rPr lang="en-US" sz="3200" dirty="0" err="1" smtClean="0">
                <a:solidFill>
                  <a:srgbClr val="0070C0"/>
                </a:solidFill>
                <a:latin typeface="Times New Roman" panose="02020603050405020304" pitchFamily="18" charset="0"/>
                <a:cs typeface="Times New Roman" panose="02020603050405020304" pitchFamily="18" charset="0"/>
              </a:rPr>
              <a:t>Khi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mình</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làm</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phiền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người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khác</a:t>
            </a:r>
            <a:endParaRPr lang="en-US" sz="3200" dirty="0" smtClean="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306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27274" y="0"/>
            <a:ext cx="8337452" cy="692370"/>
          </a:xfrm>
        </p:spPr>
        <p:txBody>
          <a:bodyPr>
            <a:norm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Khi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nào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chúng</a:t>
            </a:r>
            <a:r>
              <a:rPr lang="en-US" sz="3600" b="1" dirty="0" smtClean="0">
                <a:solidFill>
                  <a:srgbClr val="FF0000"/>
                </a:solidFill>
                <a:latin typeface="Times New Roman" panose="02020603050405020304" pitchFamily="18" charset="0"/>
                <a:cs typeface="Times New Roman" panose="02020603050405020304" pitchFamily="18" charset="0"/>
              </a:rPr>
              <a:t> ta </a:t>
            </a:r>
            <a:r>
              <a:rPr lang="en-US" sz="3600" b="1" dirty="0" err="1" smtClean="0">
                <a:solidFill>
                  <a:srgbClr val="FF0000"/>
                </a:solidFill>
                <a:latin typeface="Times New Roman" panose="02020603050405020304" pitchFamily="18" charset="0"/>
                <a:cs typeface="Times New Roman" panose="02020603050405020304" pitchFamily="18" charset="0"/>
              </a:rPr>
              <a:t>phải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nói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lời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xin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lỗi</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368061" y="1449682"/>
            <a:ext cx="9144000" cy="1655762"/>
          </a:xfrm>
        </p:spPr>
        <p:txBody>
          <a:bodyPr>
            <a:noAutofit/>
          </a:bodyPr>
          <a:lstStyle/>
          <a:p>
            <a:pPr algn="l"/>
            <a:r>
              <a:rPr lang="en-US" sz="3200" dirty="0" smtClean="0">
                <a:solidFill>
                  <a:srgbClr val="0070C0"/>
                </a:solidFill>
                <a:latin typeface="Times New Roman" panose="02020603050405020304" pitchFamily="18" charset="0"/>
                <a:cs typeface="Times New Roman" panose="02020603050405020304" pitchFamily="18" charset="0"/>
              </a:rPr>
              <a:t>1. </a:t>
            </a:r>
            <a:r>
              <a:rPr lang="en-US" sz="3200" dirty="0" err="1" smtClean="0">
                <a:solidFill>
                  <a:srgbClr val="0070C0"/>
                </a:solidFill>
                <a:latin typeface="Times New Roman" panose="02020603050405020304" pitchFamily="18" charset="0"/>
                <a:cs typeface="Times New Roman" panose="02020603050405020304" pitchFamily="18" charset="0"/>
              </a:rPr>
              <a:t>Khi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ngoan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ngoãn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vâng</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lời</a:t>
            </a:r>
            <a:endParaRPr lang="en-US" sz="3200" dirty="0" smtClean="0">
              <a:solidFill>
                <a:srgbClr val="0070C0"/>
              </a:solidFill>
              <a:latin typeface="Times New Roman" panose="02020603050405020304" pitchFamily="18" charset="0"/>
              <a:cs typeface="Times New Roman" panose="02020603050405020304" pitchFamily="18" charset="0"/>
            </a:endParaRPr>
          </a:p>
          <a:p>
            <a:pPr algn="l"/>
            <a:endParaRPr lang="en-US" sz="3200" dirty="0">
              <a:solidFill>
                <a:srgbClr val="0070C0"/>
              </a:solidFill>
              <a:latin typeface="Times New Roman" panose="02020603050405020304" pitchFamily="18" charset="0"/>
              <a:cs typeface="Times New Roman" panose="02020603050405020304" pitchFamily="18" charset="0"/>
            </a:endParaRPr>
          </a:p>
          <a:p>
            <a:pPr algn="l"/>
            <a:r>
              <a:rPr lang="en-US" sz="3200" dirty="0" smtClean="0">
                <a:solidFill>
                  <a:srgbClr val="0070C0"/>
                </a:solidFill>
                <a:latin typeface="Times New Roman" panose="02020603050405020304" pitchFamily="18" charset="0"/>
                <a:cs typeface="Times New Roman" panose="02020603050405020304" pitchFamily="18" charset="0"/>
              </a:rPr>
              <a:t>2. </a:t>
            </a:r>
            <a:r>
              <a:rPr lang="en-US" sz="3200" dirty="0" err="1" smtClean="0">
                <a:solidFill>
                  <a:srgbClr val="0070C0"/>
                </a:solidFill>
                <a:latin typeface="Times New Roman" panose="02020603050405020304" pitchFamily="18" charset="0"/>
                <a:cs typeface="Times New Roman" panose="02020603050405020304" pitchFamily="18" charset="0"/>
              </a:rPr>
              <a:t>Khi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mình</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làm</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được</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việc</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tốt</a:t>
            </a:r>
            <a:endParaRPr lang="en-US" sz="3200" dirty="0" smtClean="0">
              <a:solidFill>
                <a:srgbClr val="0070C0"/>
              </a:solidFill>
              <a:latin typeface="Times New Roman" panose="02020603050405020304" pitchFamily="18" charset="0"/>
              <a:cs typeface="Times New Roman" panose="02020603050405020304" pitchFamily="18" charset="0"/>
            </a:endParaRPr>
          </a:p>
          <a:p>
            <a:pPr algn="l"/>
            <a:endParaRPr lang="en-US" sz="3200" dirty="0">
              <a:solidFill>
                <a:srgbClr val="0070C0"/>
              </a:solidFill>
              <a:latin typeface="Times New Roman" panose="02020603050405020304" pitchFamily="18" charset="0"/>
              <a:cs typeface="Times New Roman" panose="02020603050405020304" pitchFamily="18" charset="0"/>
            </a:endParaRPr>
          </a:p>
          <a:p>
            <a:pPr algn="l"/>
            <a:r>
              <a:rPr lang="en-US" sz="3200" dirty="0" smtClean="0">
                <a:solidFill>
                  <a:srgbClr val="0070C0"/>
                </a:solidFill>
                <a:latin typeface="Times New Roman" panose="02020603050405020304" pitchFamily="18" charset="0"/>
                <a:cs typeface="Times New Roman" panose="02020603050405020304" pitchFamily="18" charset="0"/>
              </a:rPr>
              <a:t>3. </a:t>
            </a:r>
            <a:r>
              <a:rPr lang="en-US" sz="3200" dirty="0" err="1" smtClean="0">
                <a:solidFill>
                  <a:srgbClr val="0070C0"/>
                </a:solidFill>
                <a:latin typeface="Times New Roman" panose="02020603050405020304" pitchFamily="18" charset="0"/>
                <a:cs typeface="Times New Roman" panose="02020603050405020304" pitchFamily="18" charset="0"/>
              </a:rPr>
              <a:t>Khi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làm</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điều</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gì</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sai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trái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hoặc</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làm</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phiền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người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khác</a:t>
            </a: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5860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9021" y="165760"/>
            <a:ext cx="7333957" cy="959655"/>
          </a:xfrm>
        </p:spPr>
        <p:txBody>
          <a:bodyPr>
            <a:normAutofit fontScale="90000"/>
          </a:bodyPr>
          <a:lstStyle/>
          <a:p>
            <a:r>
              <a:rPr lang="en-US" sz="3600" b="1" dirty="0" err="1" smtClean="0">
                <a:solidFill>
                  <a:srgbClr val="FF0000"/>
                </a:solidFill>
                <a:latin typeface="Times New Roman" panose="02020603050405020304" pitchFamily="18" charset="0"/>
                <a:cs typeface="Times New Roman" panose="02020603050405020304" pitchFamily="18" charset="0"/>
              </a:rPr>
              <a:t>Cần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phải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thể</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hiện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thái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độ</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như</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thế</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nào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khi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nói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lời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xin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lỗi</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3048000" y="1435614"/>
            <a:ext cx="9144000" cy="1655762"/>
          </a:xfrm>
        </p:spPr>
        <p:txBody>
          <a:bodyPr>
            <a:noAutofit/>
          </a:bodyPr>
          <a:lstStyle/>
          <a:p>
            <a:pPr marL="457200" indent="-457200" algn="l">
              <a:buAutoNum type="arabicPeriod"/>
            </a:pPr>
            <a:r>
              <a:rPr lang="en-US" sz="3200" dirty="0" err="1" smtClean="0">
                <a:solidFill>
                  <a:srgbClr val="0070C0"/>
                </a:solidFill>
                <a:latin typeface="Times New Roman" panose="02020603050405020304" pitchFamily="18" charset="0"/>
                <a:cs typeface="Times New Roman" panose="02020603050405020304" pitchFamily="18" charset="0"/>
              </a:rPr>
              <a:t>Phải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tỏ</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thái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độ</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lịch</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sự</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chân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thành</a:t>
            </a:r>
            <a:endParaRPr lang="en-US" sz="3200" dirty="0" smtClean="0">
              <a:solidFill>
                <a:srgbClr val="0070C0"/>
              </a:solidFill>
              <a:latin typeface="Times New Roman" panose="02020603050405020304" pitchFamily="18" charset="0"/>
              <a:cs typeface="Times New Roman" panose="02020603050405020304" pitchFamily="18" charset="0"/>
            </a:endParaRPr>
          </a:p>
          <a:p>
            <a:pPr algn="l"/>
            <a:endParaRPr lang="en-US" sz="3200" dirty="0">
              <a:solidFill>
                <a:srgbClr val="0070C0"/>
              </a:solidFill>
              <a:latin typeface="Times New Roman" panose="02020603050405020304" pitchFamily="18" charset="0"/>
              <a:cs typeface="Times New Roman" panose="02020603050405020304" pitchFamily="18" charset="0"/>
            </a:endParaRPr>
          </a:p>
          <a:p>
            <a:pPr algn="l"/>
            <a:r>
              <a:rPr lang="en-US" sz="3200" dirty="0" smtClean="0">
                <a:solidFill>
                  <a:srgbClr val="0070C0"/>
                </a:solidFill>
                <a:latin typeface="Times New Roman" panose="02020603050405020304" pitchFamily="18" charset="0"/>
                <a:cs typeface="Times New Roman" panose="02020603050405020304" pitchFamily="18" charset="0"/>
              </a:rPr>
              <a:t>2. </a:t>
            </a:r>
            <a:r>
              <a:rPr lang="en-US" sz="3200" dirty="0" err="1" smtClean="0">
                <a:solidFill>
                  <a:srgbClr val="0070C0"/>
                </a:solidFill>
                <a:latin typeface="Times New Roman" panose="02020603050405020304" pitchFamily="18" charset="0"/>
                <a:cs typeface="Times New Roman" panose="02020603050405020304" pitchFamily="18" charset="0"/>
              </a:rPr>
              <a:t>Phải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tỏ</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thái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độ</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thân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mật</a:t>
            </a:r>
            <a:endParaRPr lang="en-US" sz="3200" dirty="0" smtClean="0">
              <a:solidFill>
                <a:srgbClr val="0070C0"/>
              </a:solidFill>
              <a:latin typeface="Times New Roman" panose="02020603050405020304" pitchFamily="18" charset="0"/>
              <a:cs typeface="Times New Roman" panose="02020603050405020304" pitchFamily="18" charset="0"/>
            </a:endParaRPr>
          </a:p>
          <a:p>
            <a:pPr algn="l"/>
            <a:endParaRPr lang="en-US" sz="3200" dirty="0">
              <a:solidFill>
                <a:srgbClr val="0070C0"/>
              </a:solidFill>
              <a:latin typeface="Times New Roman" panose="02020603050405020304" pitchFamily="18" charset="0"/>
              <a:cs typeface="Times New Roman" panose="02020603050405020304" pitchFamily="18" charset="0"/>
            </a:endParaRPr>
          </a:p>
          <a:p>
            <a:pPr algn="l"/>
            <a:r>
              <a:rPr lang="en-US" sz="3200" dirty="0" smtClean="0">
                <a:solidFill>
                  <a:srgbClr val="0070C0"/>
                </a:solidFill>
                <a:latin typeface="Times New Roman" panose="02020603050405020304" pitchFamily="18" charset="0"/>
                <a:cs typeface="Times New Roman" panose="02020603050405020304" pitchFamily="18" charset="0"/>
              </a:rPr>
              <a:t>3. </a:t>
            </a:r>
            <a:r>
              <a:rPr lang="en-US" sz="3200" dirty="0" err="1" smtClean="0">
                <a:solidFill>
                  <a:srgbClr val="0070C0"/>
                </a:solidFill>
                <a:latin typeface="Times New Roman" panose="02020603050405020304" pitchFamily="18" charset="0"/>
                <a:cs typeface="Times New Roman" panose="02020603050405020304" pitchFamily="18" charset="0"/>
              </a:rPr>
              <a:t>Chỉ</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cần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cưới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và</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nói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xin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lỗi</a:t>
            </a: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8406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1624" y="-270338"/>
            <a:ext cx="8468752" cy="1269145"/>
          </a:xfrm>
        </p:spPr>
        <p:txBody>
          <a:bodyPr>
            <a:norm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Biết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cảm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ơn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xin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lỗi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là</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thể</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hiện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điều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gì</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283655" y="1576290"/>
            <a:ext cx="9144000" cy="1655762"/>
          </a:xfrm>
        </p:spPr>
        <p:txBody>
          <a:bodyPr>
            <a:noAutofit/>
          </a:bodyPr>
          <a:lstStyle/>
          <a:p>
            <a:pPr marL="457200" indent="-457200" algn="l">
              <a:buAutoNum type="arabicPeriod"/>
            </a:pPr>
            <a:r>
              <a:rPr lang="en-US" sz="3200" b="1" dirty="0" err="1" smtClean="0">
                <a:solidFill>
                  <a:srgbClr val="0070C0"/>
                </a:solidFill>
                <a:latin typeface="Times New Roman" panose="02020603050405020304" pitchFamily="18" charset="0"/>
                <a:cs typeface="Times New Roman" panose="02020603050405020304" pitchFamily="18" charset="0"/>
              </a:rPr>
              <a:t>Thể</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hiện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mình</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là</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người</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lịch</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sự</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văn</a:t>
            </a:r>
            <a:r>
              <a:rPr lang="en-US" sz="3200" b="1" dirty="0" smtClean="0">
                <a:solidFill>
                  <a:srgbClr val="0070C0"/>
                </a:solidFill>
                <a:latin typeface="Times New Roman" panose="02020603050405020304" pitchFamily="18" charset="0"/>
                <a:cs typeface="Times New Roman" panose="02020603050405020304" pitchFamily="18" charset="0"/>
              </a:rPr>
              <a:t> minh </a:t>
            </a:r>
            <a:r>
              <a:rPr lang="en-US" sz="3200" b="1" dirty="0" err="1" smtClean="0">
                <a:solidFill>
                  <a:srgbClr val="0070C0"/>
                </a:solidFill>
                <a:latin typeface="Times New Roman" panose="02020603050405020304" pitchFamily="18" charset="0"/>
                <a:cs typeface="Times New Roman" panose="02020603050405020304" pitchFamily="18" charset="0"/>
              </a:rPr>
              <a:t>và</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biết</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tôn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trọng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người</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khác</a:t>
            </a:r>
            <a:endParaRPr lang="en-US" sz="3200" b="1" dirty="0" smtClean="0">
              <a:solidFill>
                <a:srgbClr val="0070C0"/>
              </a:solidFill>
              <a:latin typeface="Times New Roman" panose="02020603050405020304" pitchFamily="18" charset="0"/>
              <a:cs typeface="Times New Roman" panose="02020603050405020304" pitchFamily="18" charset="0"/>
            </a:endParaRPr>
          </a:p>
          <a:p>
            <a:pPr marL="457200" indent="-457200" algn="l">
              <a:buAutoNum type="arabicPeriod"/>
            </a:pPr>
            <a:endParaRPr lang="en-US" sz="3200" b="1" dirty="0">
              <a:solidFill>
                <a:srgbClr val="0070C0"/>
              </a:solidFill>
              <a:latin typeface="Times New Roman" panose="02020603050405020304" pitchFamily="18" charset="0"/>
              <a:cs typeface="Times New Roman" panose="02020603050405020304" pitchFamily="18" charset="0"/>
            </a:endParaRPr>
          </a:p>
          <a:p>
            <a:pPr algn="l"/>
            <a:r>
              <a:rPr lang="en-US" sz="3200" b="1" dirty="0" smtClean="0">
                <a:solidFill>
                  <a:srgbClr val="0070C0"/>
                </a:solidFill>
                <a:latin typeface="Times New Roman" panose="02020603050405020304" pitchFamily="18" charset="0"/>
                <a:cs typeface="Times New Roman" panose="02020603050405020304" pitchFamily="18" charset="0"/>
              </a:rPr>
              <a:t>2. </a:t>
            </a:r>
            <a:r>
              <a:rPr lang="en-US" sz="3200" b="1" dirty="0" err="1" smtClean="0">
                <a:solidFill>
                  <a:srgbClr val="0070C0"/>
                </a:solidFill>
                <a:latin typeface="Times New Roman" panose="02020603050405020304" pitchFamily="18" charset="0"/>
                <a:cs typeface="Times New Roman" panose="02020603050405020304" pitchFamily="18" charset="0"/>
              </a:rPr>
              <a:t>Thể</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hiện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mình</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là</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người</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nhã</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nhặn</a:t>
            </a:r>
            <a:endParaRPr lang="en-US" sz="3200" b="1" dirty="0" smtClean="0">
              <a:solidFill>
                <a:srgbClr val="0070C0"/>
              </a:solidFill>
              <a:latin typeface="Times New Roman" panose="02020603050405020304" pitchFamily="18" charset="0"/>
              <a:cs typeface="Times New Roman" panose="02020603050405020304" pitchFamily="18" charset="0"/>
            </a:endParaRPr>
          </a:p>
          <a:p>
            <a:pPr algn="l"/>
            <a:endParaRPr lang="en-US" sz="3200" b="1" dirty="0">
              <a:solidFill>
                <a:srgbClr val="0070C0"/>
              </a:solidFill>
              <a:latin typeface="Times New Roman" panose="02020603050405020304" pitchFamily="18" charset="0"/>
              <a:cs typeface="Times New Roman" panose="02020603050405020304" pitchFamily="18" charset="0"/>
            </a:endParaRPr>
          </a:p>
          <a:p>
            <a:pPr algn="l"/>
            <a:r>
              <a:rPr lang="en-US" sz="3200" b="1" dirty="0" smtClean="0">
                <a:solidFill>
                  <a:srgbClr val="0070C0"/>
                </a:solidFill>
                <a:latin typeface="Times New Roman" panose="02020603050405020304" pitchFamily="18" charset="0"/>
                <a:cs typeface="Times New Roman" panose="02020603050405020304" pitchFamily="18" charset="0"/>
              </a:rPr>
              <a:t>3. </a:t>
            </a:r>
            <a:r>
              <a:rPr lang="en-US" sz="3200" b="1" dirty="0" err="1" smtClean="0">
                <a:solidFill>
                  <a:srgbClr val="0070C0"/>
                </a:solidFill>
                <a:latin typeface="Times New Roman" panose="02020603050405020304" pitchFamily="18" charset="0"/>
                <a:cs typeface="Times New Roman" panose="02020603050405020304" pitchFamily="18" charset="0"/>
              </a:rPr>
              <a:t>Thể</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hiện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mình</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là</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người</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lịch</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sự</a:t>
            </a:r>
            <a:endParaRPr lang="en-US" sz="3200" b="1" dirty="0" smtClean="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5532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3100" b="1" u="sng" dirty="0" err="1" smtClean="0">
                <a:solidFill>
                  <a:srgbClr val="FFC000"/>
                </a:solidFill>
                <a:latin typeface="Times New Roman" panose="02020603050405020304" pitchFamily="18" charset="0"/>
                <a:cs typeface="Times New Roman" panose="02020603050405020304" pitchFamily="18" charset="0"/>
              </a:rPr>
              <a:t>Kết</a:t>
            </a:r>
            <a:r>
              <a:rPr lang="en-US" sz="3100" b="1" u="sng" dirty="0" smtClean="0">
                <a:solidFill>
                  <a:srgbClr val="FFC000"/>
                </a:solidFill>
                <a:latin typeface="Times New Roman" panose="02020603050405020304" pitchFamily="18" charset="0"/>
                <a:cs typeface="Times New Roman" panose="02020603050405020304" pitchFamily="18" charset="0"/>
              </a:rPr>
              <a:t> </a:t>
            </a:r>
            <a:r>
              <a:rPr lang="en-US" sz="3100" b="1" u="sng" dirty="0" err="1" smtClean="0">
                <a:solidFill>
                  <a:srgbClr val="FFC000"/>
                </a:solidFill>
                <a:latin typeface="Times New Roman" panose="02020603050405020304" pitchFamily="18" charset="0"/>
                <a:cs typeface="Times New Roman" panose="02020603050405020304" pitchFamily="18" charset="0"/>
              </a:rPr>
              <a:t>luận</a:t>
            </a:r>
            <a:r>
              <a:rPr lang="en-US" sz="3100" b="1" u="sng" dirty="0" smtClean="0">
                <a:solidFill>
                  <a:srgbClr val="FFC000"/>
                </a:solidFill>
                <a:latin typeface="Times New Roman" panose="02020603050405020304" pitchFamily="18" charset="0"/>
                <a:cs typeface="Times New Roman" panose="02020603050405020304" pitchFamily="18" charset="0"/>
              </a:rPr>
              <a:t>: </a:t>
            </a:r>
            <a:br>
              <a:rPr lang="en-US" sz="3100" b="1" u="sng" dirty="0" smtClean="0">
                <a:solidFill>
                  <a:srgbClr val="FFC000"/>
                </a:solidFill>
                <a:latin typeface="Times New Roman" panose="02020603050405020304" pitchFamily="18" charset="0"/>
                <a:cs typeface="Times New Roman" panose="02020603050405020304" pitchFamily="18" charset="0"/>
              </a:rPr>
            </a:br>
            <a:r>
              <a:rPr lang="vi-VN" sz="2700" dirty="0" smtClean="0">
                <a:solidFill>
                  <a:srgbClr val="00B050"/>
                </a:solidFill>
              </a:rPr>
              <a:t>Các </a:t>
            </a:r>
            <a:r>
              <a:rPr lang="vi-VN" sz="2700" dirty="0">
                <a:solidFill>
                  <a:srgbClr val="00B050"/>
                </a:solidFill>
              </a:rPr>
              <a:t>con ạ! Các con phải biết nói lời xin lỗi khi gây ra lỗi hay làm phiền đến ai đó ; còn khi các con nhận được món quà hay sự giúp đỡ, quan tâm từ người khác thì phải biết nói lời cảm ơn. Biết nói lời cảm ơn, xin lỗi đúng chỗ là cách ứng xử thể hiện là người học trò ngoan đấy.</a:t>
            </a:r>
            <a:r>
              <a:rPr lang="vi-VN" sz="2700" b="0" dirty="0" smtClean="0">
                <a:solidFill>
                  <a:srgbClr val="00B050"/>
                </a:solidFill>
                <a:effectLst/>
              </a:rPr>
              <a:t/>
            </a:r>
            <a:br>
              <a:rPr lang="vi-VN" sz="2700" b="0" dirty="0" smtClean="0">
                <a:solidFill>
                  <a:srgbClr val="00B050"/>
                </a:solidFill>
                <a:effectLst/>
              </a:rPr>
            </a:br>
            <a:r>
              <a:rPr lang="vi-VN" sz="2700" dirty="0" smtClean="0">
                <a:solidFill>
                  <a:srgbClr val="00B050"/>
                </a:solidFill>
              </a:rPr>
              <a:t/>
            </a:r>
            <a:br>
              <a:rPr lang="vi-VN" sz="2700" dirty="0" smtClean="0">
                <a:solidFill>
                  <a:srgbClr val="00B050"/>
                </a:solidFill>
              </a:rPr>
            </a:br>
            <a:endParaRPr lang="en-US" sz="2700" dirty="0">
              <a:solidFill>
                <a:srgbClr val="00B050"/>
              </a:solidFill>
            </a:endParaRPr>
          </a:p>
        </p:txBody>
      </p:sp>
    </p:spTree>
    <p:extLst>
      <p:ext uri="{BB962C8B-B14F-4D97-AF65-F5344CB8AC3E}">
        <p14:creationId xmlns:p14="http://schemas.microsoft.com/office/powerpoint/2010/main" val="1780268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8289" y="447114"/>
            <a:ext cx="6925994" cy="396948"/>
          </a:xfrm>
        </p:spPr>
        <p:txBody>
          <a:bodyPr>
            <a:normAutofit fontScale="90000"/>
          </a:bodyPr>
          <a:lstStyle/>
          <a:p>
            <a:r>
              <a:rPr lang="en-US" sz="4000" b="1" dirty="0" err="1" smtClean="0">
                <a:solidFill>
                  <a:srgbClr val="FF0000"/>
                </a:solidFill>
                <a:latin typeface="Times New Roman" panose="02020603050405020304" pitchFamily="18" charset="0"/>
                <a:cs typeface="Times New Roman" panose="02020603050405020304" pitchFamily="18" charset="0"/>
              </a:rPr>
              <a:t>Kết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thúc</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509933" y="1801373"/>
            <a:ext cx="9144000" cy="1655762"/>
          </a:xfrm>
        </p:spPr>
        <p:txBody>
          <a:bodyPr>
            <a:normAutofit/>
          </a:bodyPr>
          <a:lstStyle/>
          <a:p>
            <a:r>
              <a:rPr lang="en-US" sz="3600" b="1" dirty="0" err="1" smtClean="0">
                <a:solidFill>
                  <a:srgbClr val="0070C0"/>
                </a:solidFill>
                <a:latin typeface="Times New Roman" panose="02020603050405020304" pitchFamily="18" charset="0"/>
                <a:cs typeface="Times New Roman" panose="02020603050405020304" pitchFamily="18" charset="0"/>
              </a:rPr>
              <a:t>Chúc</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các</a:t>
            </a:r>
            <a:r>
              <a:rPr lang="en-US" sz="3600" b="1" dirty="0" smtClean="0">
                <a:solidFill>
                  <a:srgbClr val="0070C0"/>
                </a:solidFill>
                <a:latin typeface="Times New Roman" panose="02020603050405020304" pitchFamily="18" charset="0"/>
                <a:cs typeface="Times New Roman" panose="02020603050405020304" pitchFamily="18" charset="0"/>
              </a:rPr>
              <a:t> con </a:t>
            </a:r>
            <a:r>
              <a:rPr lang="en-US" sz="3600" b="1" dirty="0" err="1" smtClean="0">
                <a:solidFill>
                  <a:srgbClr val="0070C0"/>
                </a:solidFill>
                <a:latin typeface="Times New Roman" panose="02020603050405020304" pitchFamily="18" charset="0"/>
                <a:cs typeface="Times New Roman" panose="02020603050405020304" pitchFamily="18" charset="0"/>
              </a:rPr>
              <a:t>có</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một</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buổi</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học</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bổ</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ích</a:t>
            </a:r>
            <a:r>
              <a:rPr lang="en-US" sz="3600" b="1" dirty="0" smtClean="0">
                <a:solidFill>
                  <a:srgbClr val="0070C0"/>
                </a:solidFill>
                <a:latin typeface="Times New Roman" panose="02020603050405020304" pitchFamily="18" charset="0"/>
                <a:cs typeface="Times New Roman" panose="02020603050405020304" pitchFamily="18" charset="0"/>
              </a:rPr>
              <a:t> !</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9107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0948" y="0"/>
            <a:ext cx="8829821" cy="829994"/>
          </a:xfrm>
        </p:spPr>
        <p:txBody>
          <a:bodyPr>
            <a:normAutofit/>
          </a:bodyPr>
          <a:lstStyle/>
          <a:p>
            <a:r>
              <a:rPr lang="en-US" sz="3200" dirty="0" err="1" smtClean="0">
                <a:solidFill>
                  <a:srgbClr val="FF0000"/>
                </a:solidFill>
                <a:latin typeface="Times New Roman" panose="02020603050405020304" pitchFamily="18" charset="0"/>
                <a:cs typeface="Times New Roman" panose="02020603050405020304" pitchFamily="18" charset="0"/>
              </a:rPr>
              <a:t>Cô</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trẻ</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cùng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hát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bài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hát</a:t>
            </a:r>
            <a:r>
              <a:rPr lang="en-US" sz="3200" dirty="0" smtClean="0">
                <a:solidFill>
                  <a:srgbClr val="FF0000"/>
                </a:solidFill>
                <a:latin typeface="Times New Roman" panose="02020603050405020304" pitchFamily="18" charset="0"/>
                <a:cs typeface="Times New Roman" panose="02020603050405020304" pitchFamily="18" charset="0"/>
              </a:rPr>
              <a:t>: “Con </a:t>
            </a:r>
            <a:r>
              <a:rPr lang="en-US" sz="3200" dirty="0" err="1" smtClean="0">
                <a:solidFill>
                  <a:srgbClr val="FF0000"/>
                </a:solidFill>
                <a:latin typeface="Times New Roman" panose="02020603050405020304" pitchFamily="18" charset="0"/>
                <a:cs typeface="Times New Roman" panose="02020603050405020304" pitchFamily="18" charset="0"/>
              </a:rPr>
              <a:t>chim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vành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khuyên</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 name="Con-Chim-Vanh-Khuyen-Cam-Nhu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26258" y="1703363"/>
            <a:ext cx="609600" cy="609600"/>
          </a:xfrm>
          <a:prstGeom prst="rect">
            <a:avLst/>
          </a:prstGeom>
        </p:spPr>
      </p:pic>
    </p:spTree>
    <p:extLst>
      <p:ext uri="{BB962C8B-B14F-4D97-AF65-F5344CB8AC3E}">
        <p14:creationId xmlns:p14="http://schemas.microsoft.com/office/powerpoint/2010/main" val="39817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7835" y="225084"/>
            <a:ext cx="10668000" cy="379828"/>
          </a:xfrm>
        </p:spPr>
        <p:txBody>
          <a:bodyPr>
            <a:normAutofit fontScale="90000"/>
          </a:bodyPr>
          <a:lstStyle/>
          <a:p>
            <a:r>
              <a:rPr lang="en-US" sz="4000" dirty="0" err="1" smtClean="0">
                <a:solidFill>
                  <a:srgbClr val="FF0000"/>
                </a:solidFill>
                <a:latin typeface="Times New Roman" panose="02020603050405020304" pitchFamily="18" charset="0"/>
                <a:cs typeface="Times New Roman" panose="02020603050405020304" pitchFamily="18" charset="0"/>
              </a:rPr>
              <a:t>Trẻ</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cùng</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xem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smtClean="0">
                <a:solidFill>
                  <a:srgbClr val="FF0000"/>
                </a:solidFill>
                <a:latin typeface="Times New Roman" panose="02020603050405020304" pitchFamily="18" charset="0"/>
                <a:cs typeface="Times New Roman" panose="02020603050405020304" pitchFamily="18" charset="0"/>
              </a:rPr>
              <a:t>video “</a:t>
            </a:r>
            <a:r>
              <a:rPr lang="en-US" sz="4000" dirty="0" err="1" smtClean="0">
                <a:solidFill>
                  <a:srgbClr val="FF0000"/>
                </a:solidFill>
                <a:latin typeface="Times New Roman" panose="02020603050405020304" pitchFamily="18" charset="0"/>
                <a:cs typeface="Times New Roman" panose="02020603050405020304" pitchFamily="18" charset="0"/>
              </a:rPr>
              <a:t>Thói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quen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nói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lời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cảm</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ơn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xin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lỗi</a:t>
            </a:r>
            <a:r>
              <a:rPr lang="en-US" sz="4000" dirty="0" smtClean="0">
                <a:solidFill>
                  <a:srgbClr val="FF0000"/>
                </a:solidFill>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anose="02020603050405020304" pitchFamily="18" charset="0"/>
              <a:cs typeface="Times New Roman" panose="02020603050405020304" pitchFamily="18" charset="0"/>
            </a:endParaRPr>
          </a:p>
        </p:txBody>
      </p:sp>
      <p:pic>
        <p:nvPicPr>
          <p:cNvPr id="4" name="HÃY biết nói lời cảm ơn hoặc xin lỗ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04913"/>
            <a:ext cx="12192000" cy="6687666"/>
          </a:xfrm>
          <a:prstGeom prst="rect">
            <a:avLst/>
          </a:prstGeom>
        </p:spPr>
      </p:pic>
    </p:spTree>
    <p:extLst>
      <p:ext uri="{BB962C8B-B14F-4D97-AF65-F5344CB8AC3E}">
        <p14:creationId xmlns:p14="http://schemas.microsoft.com/office/powerpoint/2010/main" val="18729676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vi-VN" sz="3600" b="1" dirty="0">
                <a:solidFill>
                  <a:srgbClr val="FF0000"/>
                </a:solidFill>
              </a:rPr>
              <a:t>- Trong giờ ra chơi các bạn đã chơi trò chơi gì? Các bạn chơi ở đâu?</a:t>
            </a:r>
            <a:r>
              <a:rPr lang="vi-VN" sz="3600" b="1" dirty="0" smtClean="0">
                <a:solidFill>
                  <a:srgbClr val="FF0000"/>
                </a:solidFill>
                <a:effectLst/>
              </a:rPr>
              <a:t/>
            </a:r>
            <a:br>
              <a:rPr lang="vi-VN" sz="3600" b="1" dirty="0" smtClean="0">
                <a:solidFill>
                  <a:srgbClr val="FF0000"/>
                </a:solidFill>
                <a:effectLst/>
              </a:rPr>
            </a:br>
            <a:r>
              <a:rPr lang="vi-VN" sz="3600" dirty="0" smtClean="0">
                <a:solidFill>
                  <a:srgbClr val="FF0000"/>
                </a:solidFill>
              </a:rPr>
              <a:t/>
            </a:r>
            <a:br>
              <a:rPr lang="vi-VN" sz="3600" dirty="0" smtClean="0">
                <a:solidFill>
                  <a:srgbClr val="FF0000"/>
                </a:solidFill>
              </a:rPr>
            </a:br>
            <a:endParaRPr lang="en-US" sz="3600" dirty="0">
              <a:solidFill>
                <a:srgbClr val="FF0000"/>
              </a:solidFill>
            </a:endParaRPr>
          </a:p>
        </p:txBody>
      </p:sp>
    </p:spTree>
    <p:extLst>
      <p:ext uri="{BB962C8B-B14F-4D97-AF65-F5344CB8AC3E}">
        <p14:creationId xmlns:p14="http://schemas.microsoft.com/office/powerpoint/2010/main" val="1997950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vi-VN" sz="2800" b="1" dirty="0">
                <a:solidFill>
                  <a:srgbClr val="FF0000"/>
                </a:solidFill>
              </a:rPr>
              <a:t>- </a:t>
            </a:r>
            <a:r>
              <a:rPr lang="vi-VN" sz="3600" b="1" dirty="0">
                <a:solidFill>
                  <a:srgbClr val="FF0000"/>
                </a:solidFill>
              </a:rPr>
              <a:t>Khi các bạn chơi trò chơi thì chuyện gì đã xảy ra? Lúc đó, các bạn cảm thấy ntn?</a:t>
            </a:r>
            <a:r>
              <a:rPr lang="vi-VN" sz="2800" b="1" dirty="0" smtClean="0">
                <a:solidFill>
                  <a:srgbClr val="FF0000"/>
                </a:solidFill>
                <a:effectLst/>
              </a:rPr>
              <a:t/>
            </a:r>
            <a:br>
              <a:rPr lang="vi-VN" sz="2800" b="1" dirty="0" smtClean="0">
                <a:solidFill>
                  <a:srgbClr val="FF0000"/>
                </a:solidFill>
                <a:effectLst/>
              </a:rPr>
            </a:br>
            <a:r>
              <a:rPr lang="vi-VN" sz="2800" b="1" dirty="0" smtClean="0">
                <a:solidFill>
                  <a:srgbClr val="FF0000"/>
                </a:solidFill>
              </a:rPr>
              <a:t/>
            </a:r>
            <a:br>
              <a:rPr lang="vi-VN" sz="2800" b="1" dirty="0" smtClean="0">
                <a:solidFill>
                  <a:srgbClr val="FF0000"/>
                </a:solidFill>
              </a:rPr>
            </a:br>
            <a:endParaRPr lang="en-US" sz="2800" b="1" dirty="0">
              <a:solidFill>
                <a:srgbClr val="FF0000"/>
              </a:solidFill>
            </a:endParaRPr>
          </a:p>
        </p:txBody>
      </p:sp>
    </p:spTree>
    <p:extLst>
      <p:ext uri="{BB962C8B-B14F-4D97-AF65-F5344CB8AC3E}">
        <p14:creationId xmlns:p14="http://schemas.microsoft.com/office/powerpoint/2010/main" val="3750865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877" y="2039181"/>
            <a:ext cx="10515600" cy="1325563"/>
          </a:xfrm>
        </p:spPr>
        <p:txBody>
          <a:bodyPr>
            <a:no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 Ai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đứng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nhận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lỗi</a:t>
            </a:r>
            <a:r>
              <a:rPr lang="en-US" sz="3600" b="1" dirty="0" smtClean="0">
                <a:solidFill>
                  <a:srgbClr val="FF0000"/>
                </a:solidFill>
                <a:latin typeface="Times New Roman" panose="02020603050405020304" pitchFamily="18" charset="0"/>
                <a:cs typeface="Times New Roman" panose="02020603050405020304" pitchFamily="18" charset="0"/>
              </a:rPr>
              <a:t>?</a:t>
            </a:r>
            <a:br>
              <a:rPr lang="en-US" sz="3600" b="1" dirty="0" smtClean="0">
                <a:solidFill>
                  <a:srgbClr val="FF0000"/>
                </a:solidFill>
                <a:latin typeface="Times New Roman" panose="02020603050405020304" pitchFamily="18" charset="0"/>
                <a:cs typeface="Times New Roman" panose="02020603050405020304" pitchFamily="18" charset="0"/>
              </a:rPr>
            </a:br>
            <a:r>
              <a:rPr lang="en-US" sz="3600" b="1" dirty="0" smtClean="0">
                <a:solidFill>
                  <a:srgbClr val="FF0000"/>
                </a:solidFill>
                <a:effectLst/>
                <a:latin typeface="Times New Roman" panose="02020603050405020304" pitchFamily="18" charset="0"/>
                <a:cs typeface="Times New Roman" panose="02020603050405020304" pitchFamily="18" charset="0"/>
              </a:rPr>
              <a:t/>
            </a:r>
            <a:br>
              <a:rPr lang="en-US" sz="3600" b="1" dirty="0" smtClean="0">
                <a:solidFill>
                  <a:srgbClr val="FF0000"/>
                </a:solidFill>
                <a:effectLst/>
                <a:latin typeface="Times New Roman" panose="02020603050405020304" pitchFamily="18" charset="0"/>
                <a:cs typeface="Times New Roman" panose="02020603050405020304" pitchFamily="18" charset="0"/>
              </a:rPr>
            </a:b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Hành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động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An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khen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effectLst/>
                <a:latin typeface="Times New Roman" panose="02020603050405020304" pitchFamily="18" charset="0"/>
                <a:cs typeface="Times New Roman" panose="02020603050405020304" pitchFamily="18" charset="0"/>
              </a:rPr>
              <a:t/>
            </a:r>
            <a:br>
              <a:rPr lang="en-US" sz="3600" b="1" dirty="0" smtClean="0">
                <a:solidFill>
                  <a:srgbClr val="FF0000"/>
                </a:solidFill>
                <a:effectLst/>
                <a:latin typeface="Times New Roman" panose="02020603050405020304" pitchFamily="18" charset="0"/>
                <a:cs typeface="Times New Roman" panose="02020603050405020304" pitchFamily="18" charset="0"/>
              </a:rPr>
            </a:br>
            <a:r>
              <a:rPr lang="en-US" sz="3600" b="1" dirty="0" smtClean="0">
                <a:solidFill>
                  <a:srgbClr val="FF0000"/>
                </a:solidFill>
                <a:latin typeface="Times New Roman" panose="02020603050405020304" pitchFamily="18" charset="0"/>
                <a:cs typeface="Times New Roman" panose="02020603050405020304" pitchFamily="18" charset="0"/>
              </a:rPr>
              <a:t/>
            </a:r>
            <a:br>
              <a:rPr lang="en-US" sz="3600" b="1" dirty="0" smtClean="0">
                <a:solidFill>
                  <a:srgbClr val="FF0000"/>
                </a:solidFill>
                <a:latin typeface="Times New Roman" panose="02020603050405020304" pitchFamily="18" charset="0"/>
                <a:cs typeface="Times New Roman" panose="02020603050405020304" pitchFamily="18" charset="0"/>
              </a:rPr>
            </a:b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4368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0" flipV="1">
            <a:off x="2818228" y="204446"/>
            <a:ext cx="5875606" cy="780291"/>
          </a:xfrm>
        </p:spPr>
        <p:txBody>
          <a:bodyPr>
            <a:norm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Tình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huống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Bạn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Tý</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được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cô</a:t>
            </a:r>
            <a:r>
              <a:rPr lang="en-US" sz="2400" dirty="0" smtClean="0">
                <a:solidFill>
                  <a:srgbClr val="FF0000"/>
                </a:solidFill>
                <a:latin typeface="Times New Roman" panose="02020603050405020304" pitchFamily="18" charset="0"/>
                <a:cs typeface="Times New Roman" panose="02020603050405020304" pitchFamily="18" charset="0"/>
              </a:rPr>
              <a:t> Lan, </a:t>
            </a:r>
            <a:r>
              <a:rPr lang="en-US" sz="2400" dirty="0" err="1" smtClean="0">
                <a:solidFill>
                  <a:srgbClr val="FF0000"/>
                </a:solidFill>
                <a:latin typeface="Times New Roman" panose="02020603050405020304" pitchFamily="18" charset="0"/>
                <a:cs typeface="Times New Roman" panose="02020603050405020304" pitchFamily="18" charset="0"/>
              </a:rPr>
              <a:t>bạn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của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mẹ</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tặng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một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bộ</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đồ</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chơi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rất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đẹp</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268" y="1240374"/>
            <a:ext cx="4333875" cy="2886075"/>
          </a:xfrm>
          <a:prstGeom prst="rect">
            <a:avLst/>
          </a:prstGeom>
        </p:spPr>
      </p:pic>
      <p:sp>
        <p:nvSpPr>
          <p:cNvPr id="7" name="TextBox 6"/>
          <p:cNvSpPr txBox="1"/>
          <p:nvPr/>
        </p:nvSpPr>
        <p:spPr>
          <a:xfrm>
            <a:off x="6274190" y="1240374"/>
            <a:ext cx="5430129" cy="3170099"/>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Hôm</a:t>
            </a:r>
            <a:r>
              <a:rPr lang="en-US" sz="2000" b="1" dirty="0" smtClean="0">
                <a:latin typeface="Times New Roman" panose="02020603050405020304" pitchFamily="18" charset="0"/>
                <a:cs typeface="Times New Roman" panose="02020603050405020304" pitchFamily="18" charset="0"/>
              </a:rPr>
              <a:t> nay, </a:t>
            </a:r>
            <a:r>
              <a:rPr lang="en-US" sz="2000" b="1" dirty="0" err="1" smtClean="0">
                <a:latin typeface="Times New Roman" panose="02020603050405020304" pitchFamily="18" charset="0"/>
                <a:cs typeface="Times New Roman" panose="02020603050405020304" pitchFamily="18" charset="0"/>
              </a:rPr>
              <a:t>cô</a:t>
            </a:r>
            <a:r>
              <a:rPr lang="en-US" sz="2000" b="1" dirty="0" smtClean="0">
                <a:latin typeface="Times New Roman" panose="02020603050405020304" pitchFamily="18" charset="0"/>
                <a:cs typeface="Times New Roman" panose="02020603050405020304" pitchFamily="18" charset="0"/>
              </a:rPr>
              <a:t> Lan </a:t>
            </a:r>
            <a:r>
              <a:rPr lang="en-US" sz="2000" b="1" dirty="0" err="1" smtClean="0">
                <a:latin typeface="Times New Roman" panose="02020603050405020304" pitchFamily="18" charset="0"/>
                <a:cs typeface="Times New Roman" panose="02020603050405020304" pitchFamily="18" charset="0"/>
              </a:rPr>
              <a:t>bạn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mẹ</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đến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nhà</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tý</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chơi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và</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mang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theo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một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bộ</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đồ</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chơi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rất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đẹp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để</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tặng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Vừa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mở</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cửa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Tý</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vội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chạy</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lao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đến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chỗ</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cô</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lan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và</a:t>
            </a:r>
            <a:r>
              <a:rPr lang="en-US" sz="2000" b="1" dirty="0" smtClean="0">
                <a:latin typeface="Times New Roman" panose="02020603050405020304" pitchFamily="18" charset="0"/>
                <a:cs typeface="Times New Roman" panose="02020603050405020304" pitchFamily="18" charset="0"/>
              </a:rPr>
              <a:t> reo </a:t>
            </a:r>
            <a:r>
              <a:rPr lang="en-US" sz="2000" b="1" dirty="0" err="1" smtClean="0">
                <a:latin typeface="Times New Roman" panose="02020603050405020304" pitchFamily="18" charset="0"/>
                <a:cs typeface="Times New Roman" panose="02020603050405020304" pitchFamily="18" charset="0"/>
              </a:rPr>
              <a:t>lên</a:t>
            </a:r>
            <a:r>
              <a:rPr lang="en-US" sz="2000" b="1" dirty="0" smtClean="0">
                <a:latin typeface="Times New Roman" panose="02020603050405020304" pitchFamily="18" charset="0"/>
                <a:cs typeface="Times New Roman" panose="02020603050405020304" pitchFamily="18" charset="0"/>
              </a:rPr>
              <a:t>: “A… </a:t>
            </a:r>
            <a:r>
              <a:rPr lang="en-US" sz="2000" b="1" dirty="0" err="1" smtClean="0">
                <a:latin typeface="Times New Roman" panose="02020603050405020304" pitchFamily="18" charset="0"/>
                <a:cs typeface="Times New Roman" panose="02020603050405020304" pitchFamily="18" charset="0"/>
              </a:rPr>
              <a:t>đồ</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chơi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đẹp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quá</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và</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ôm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chộp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lấy</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luôn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bộ</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đồ</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chơi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đó</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mà</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chưa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kịp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nói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cảm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ơn</a:t>
            </a:r>
            <a:r>
              <a:rPr lang="en-US" sz="2000" b="1" dirty="0" smtClean="0">
                <a:latin typeface="Times New Roman" panose="02020603050405020304" pitchFamily="18" charset="0"/>
                <a:cs typeface="Times New Roman" panose="02020603050405020304" pitchFamily="18" charset="0"/>
              </a:rPr>
              <a:t>. </a:t>
            </a:r>
          </a:p>
          <a:p>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Thấy</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vậy</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mẹ</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liền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nhắc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nhở</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Tý</a:t>
            </a:r>
            <a:r>
              <a:rPr lang="en-US" sz="2000" b="1" dirty="0" smtClean="0">
                <a:latin typeface="Times New Roman" panose="02020603050405020304" pitchFamily="18" charset="0"/>
                <a:cs typeface="Times New Roman" panose="02020603050405020304" pitchFamily="18" charset="0"/>
              </a:rPr>
              <a:t>: “Con </a:t>
            </a:r>
            <a:r>
              <a:rPr lang="en-US" sz="2000" b="1" dirty="0" err="1" smtClean="0">
                <a:latin typeface="Times New Roman" panose="02020603050405020304" pitchFamily="18" charset="0"/>
                <a:cs typeface="Times New Roman" panose="02020603050405020304" pitchFamily="18" charset="0"/>
              </a:rPr>
              <a:t>đã</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cảm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ơn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cô</a:t>
            </a:r>
            <a:r>
              <a:rPr lang="en-US" sz="2000" b="1" dirty="0" smtClean="0">
                <a:latin typeface="Times New Roman" panose="02020603050405020304" pitchFamily="18" charset="0"/>
                <a:cs typeface="Times New Roman" panose="02020603050405020304" pitchFamily="18" charset="0"/>
              </a:rPr>
              <a:t> Lan </a:t>
            </a:r>
            <a:r>
              <a:rPr lang="en-US" sz="2000" b="1" dirty="0" err="1" smtClean="0">
                <a:latin typeface="Times New Roman" panose="02020603050405020304" pitchFamily="18" charset="0"/>
                <a:cs typeface="Times New Roman" panose="02020603050405020304" pitchFamily="18" charset="0"/>
              </a:rPr>
              <a:t>chưa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Tý</a:t>
            </a:r>
            <a:r>
              <a:rPr lang="en-US" sz="2000" b="1" dirty="0" smtClean="0">
                <a:latin typeface="Times New Roman" panose="02020603050405020304" pitchFamily="18" charset="0"/>
                <a:cs typeface="Times New Roman" panose="02020603050405020304" pitchFamily="18" charset="0"/>
              </a:rPr>
              <a:t> quay </a:t>
            </a:r>
            <a:r>
              <a:rPr lang="en-US" sz="2000" b="1" dirty="0" err="1" smtClean="0">
                <a:latin typeface="Times New Roman" panose="02020603050405020304" pitchFamily="18" charset="0"/>
                <a:cs typeface="Times New Roman" panose="02020603050405020304" pitchFamily="18" charset="0"/>
              </a:rPr>
              <a:t>đầu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lại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và</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vội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nói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Cháu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cảm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ơn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cô</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và</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chạy</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luôn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lên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phòng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mình</a:t>
            </a:r>
            <a:r>
              <a:rPr lang="en-US" sz="2000" b="1" dirty="0" smtClean="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8160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64233"/>
            <a:ext cx="9144000" cy="2387600"/>
          </a:xfrm>
        </p:spPr>
        <p:txBody>
          <a:bodyPr>
            <a:normAutofit/>
          </a:bodyPr>
          <a:lstStyle/>
          <a:p>
            <a:r>
              <a:rPr lang="en-US" sz="3600" b="1" dirty="0" err="1" smtClean="0">
                <a:solidFill>
                  <a:srgbClr val="FF0000"/>
                </a:solidFill>
                <a:latin typeface="Times New Roman" panose="02020603050405020304" pitchFamily="18" charset="0"/>
                <a:cs typeface="Times New Roman" panose="02020603050405020304" pitchFamily="18" charset="0"/>
              </a:rPr>
              <a:t>Chúng</a:t>
            </a:r>
            <a:r>
              <a:rPr lang="en-US" sz="3600" b="1" dirty="0" smtClean="0">
                <a:solidFill>
                  <a:srgbClr val="FF0000"/>
                </a:solidFill>
                <a:latin typeface="Times New Roman" panose="02020603050405020304" pitchFamily="18" charset="0"/>
                <a:cs typeface="Times New Roman" panose="02020603050405020304" pitchFamily="18" charset="0"/>
              </a:rPr>
              <a:t> ta </a:t>
            </a:r>
            <a:r>
              <a:rPr lang="en-US" sz="3600" b="1" dirty="0" err="1" smtClean="0">
                <a:solidFill>
                  <a:srgbClr val="FF0000"/>
                </a:solidFill>
                <a:latin typeface="Times New Roman" panose="02020603050405020304" pitchFamily="18" charset="0"/>
                <a:cs typeface="Times New Roman" panose="02020603050405020304" pitchFamily="18" charset="0"/>
              </a:rPr>
              <a:t>cần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nói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lời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cảm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ơn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xin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lỗi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khi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nào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Trẻ</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kể</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ra</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7256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04271" y="1080159"/>
            <a:ext cx="5955323" cy="340677"/>
          </a:xfrm>
        </p:spPr>
        <p:txBody>
          <a:bodyPr>
            <a:normAutofit fontScale="90000"/>
          </a:bodyPr>
          <a:lstStyle/>
          <a:p>
            <a:r>
              <a:rPr lang="en-US" sz="3600" b="1" dirty="0" err="1" smtClean="0">
                <a:solidFill>
                  <a:srgbClr val="FF0000"/>
                </a:solidFill>
                <a:latin typeface="Times New Roman" panose="02020603050405020304" pitchFamily="18" charset="0"/>
                <a:cs typeface="Times New Roman" panose="02020603050405020304" pitchFamily="18" charset="0"/>
              </a:rPr>
              <a:t>Trò</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chơi</a:t>
            </a:r>
            <a:r>
              <a:rPr lang="en-US" sz="3600" b="1" dirty="0" smtClean="0">
                <a:solidFill>
                  <a:srgbClr val="FF0000"/>
                </a:solidFill>
                <a:latin typeface="Times New Roman" panose="02020603050405020304" pitchFamily="18" charset="0"/>
                <a:cs typeface="Times New Roman" panose="02020603050405020304" pitchFamily="18" charset="0"/>
              </a:rPr>
              <a:t>: Ai </a:t>
            </a:r>
            <a:r>
              <a:rPr lang="en-US" sz="3600" b="1" dirty="0" err="1" smtClean="0">
                <a:solidFill>
                  <a:srgbClr val="FF0000"/>
                </a:solidFill>
                <a:latin typeface="Times New Roman" panose="02020603050405020304" pitchFamily="18" charset="0"/>
                <a:cs typeface="Times New Roman" panose="02020603050405020304" pitchFamily="18" charset="0"/>
              </a:rPr>
              <a:t>giỏi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nhất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3637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468</Words>
  <Application>Microsoft Office PowerPoint</Application>
  <PresentationFormat>Widescreen</PresentationFormat>
  <Paragraphs>44</Paragraphs>
  <Slides>15</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PHÒNG GD&amp;ĐT QUẬN LONG BIÊN TRƯỜNG MẦM NON ĐÔ THỊ VIỆT HƯNG</vt:lpstr>
      <vt:lpstr>Cô và trẻ cùng hát bài hát: “Con chim vành khuyên”</vt:lpstr>
      <vt:lpstr>Trẻ cùng xem video “Thói quen nói lời cảm ơn, xin lỗi”</vt:lpstr>
      <vt:lpstr>- Trong giờ ra chơi các bạn đã chơi trò chơi gì? Các bạn chơi ở đâu?  </vt:lpstr>
      <vt:lpstr>- Khi các bạn chơi trò chơi thì chuyện gì đã xảy ra? Lúc đó, các bạn cảm thấy ntn?  </vt:lpstr>
      <vt:lpstr>- Ai đã đứng ra nhận lỗi?  - Hành động của bạn An có đáng khen không? Vì sao ?  </vt:lpstr>
      <vt:lpstr>Tình huống: Bạn Tý, được cô Lan, bạn của mẹ tặng cho một bộ đồ chơi rất đẹp</vt:lpstr>
      <vt:lpstr>Chúng ta cần nói lời cảm ơn, xin lỗi khi nào? (Trẻ kể ra)</vt:lpstr>
      <vt:lpstr>Trò chơi: Ai giỏi nhất</vt:lpstr>
      <vt:lpstr>Trong cuộc sống hàng ngày, khi nào chúng ta cần nói lời cảm ơn?</vt:lpstr>
      <vt:lpstr>Khi nào chúng ta phải nói lời xin lỗi?</vt:lpstr>
      <vt:lpstr>Cần phải thể hiện thái độ như thế nào khi nói lời xin lỗi?</vt:lpstr>
      <vt:lpstr>Biết cảm ơn xin lỗi là thể hiện điều gì?</vt:lpstr>
      <vt:lpstr>Kết luận:  Các con ạ! Các con phải biết nói lời xin lỗi khi gây ra lỗi hay làm phiền đến ai đó ; còn khi các con nhận được món quà hay sự giúp đỡ, quan tâm từ người khác thì phải biết nói lời cảm ơn. Biết nói lời cảm ơn, xin lỗi đúng chỗ là cách ứng xử thể hiện là người học trò ngoan đấy.  </vt:lpstr>
      <vt:lpstr>Kết thúc</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GD&amp;ĐT QUẬN LONG BIÊN TRƯỜNG MẦM NON ĐÔ THỊ VIỆT HƯNG</dc:title>
  <dc:creator>ThienIT</dc:creator>
  <cp:lastModifiedBy>ThienIT</cp:lastModifiedBy>
  <cp:revision>7</cp:revision>
  <dcterms:created xsi:type="dcterms:W3CDTF">2020-09-20T08:16:21Z</dcterms:created>
  <dcterms:modified xsi:type="dcterms:W3CDTF">2020-09-20T09:24:58Z</dcterms:modified>
</cp:coreProperties>
</file>