
<file path=[Content_Types].xml><?xml version="1.0" encoding="utf-8"?>
<Types xmlns="http://schemas.openxmlformats.org/package/2006/content-types">
  <Default ContentType="application/xml" Extension="xml"/>
  <Default ContentType="image/jpeg" Extension="jpeg"/>
  <Default ContentType="image/png" Extension="png"/>
  <Default ContentType="application/vnd.openxmlformats-package.relationships+xml" Extension="rels"/>
  <Override ContentType="application/vnd.openxmlformats-officedocument.theme+xml" PartName="/ppt/theme/theme2.xml"/>
  <Override ContentType="application/vnd.openxmlformats-officedocument.theme+xml" PartName="/ppt/theme/theme1.xml"/>
  <Override ContentType="application/vnd.openxmlformats-officedocument.presentationml.notesSlide+xml" PartName="/ppt/notesSlides/notesSlide5.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3.xml"/>
  <Override ContentType="application/vnd.openxmlformats-officedocument.presentationml.notesSlide+xml" PartName="/ppt/notesSlides/notesSlide1.xml"/>
  <Override ContentType="application/vnd.openxmlformats-officedocument.presentationml.notesSlide+xml" PartName="/ppt/notesSlides/notesSlide10.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xml"/>
  <Override ContentType="application/vnd.openxmlformats-officedocument.presentationml.notesSlide+xml" PartName="/ppt/notesSlides/notesSlide6.xml"/>
  <Override ContentType="application/vnd.openxmlformats-officedocument.presentationml.slideMaster+xml" PartName="/ppt/slideMasters/slideMaster1.xml"/>
  <Override ContentType="application/vnd.openxmlformats-officedocument.presentationml.notesMaster+xml" PartName="/ppt/notesMasters/notesMaster1.xml"/>
  <Override ContentType="application/vnd.openxmlformats-officedocument.presentationml.slideLayout+xml" PartName="/ppt/slideLayouts/slideLayout3.xml"/>
  <Override ContentType="application/vnd.openxmlformats-officedocument.presentationml.slideLayout+xml" PartName="/ppt/slideLayouts/slideLayout1.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3.xml"/>
  <Override ContentType="application/vnd.openxmlformats-officedocument.presentationml.slideLayout+xml" PartName="/ppt/slideLayouts/slideLayout9.xml"/>
  <Override ContentType="application/vnd.openxmlformats-officedocument.presentationml.slideLayout+xml" PartName="/ppt/slideLayouts/slideLayout12.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14.xml"/>
  <Override ContentType="application/vnd.openxmlformats-officedocument.presentationml.slideLayout+xml" PartName="/ppt/slideLayouts/slideLayout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viewProps+xml" PartName="/ppt/viewProps2.xml"/>
  <Override ContentType="application/vnd.openxmlformats-officedocument.presentationml.slide+xml" PartName="/ppt/slides/slide34.xml"/>
  <Override ContentType="application/vnd.openxmlformats-officedocument.presentationml.slide+xml" PartName="/ppt/slides/slide54.xml"/>
  <Override ContentType="application/vnd.openxmlformats-officedocument.presentationml.slide+xml" PartName="/ppt/slides/slide48.xml"/>
  <Override ContentType="application/vnd.openxmlformats-officedocument.presentationml.slide+xml" PartName="/ppt/slides/slide23.xml"/>
  <Override ContentType="application/vnd.openxmlformats-officedocument.presentationml.slide+xml" PartName="/ppt/slides/slide19.xml"/>
  <Override ContentType="application/vnd.openxmlformats-officedocument.presentationml.slide+xml" PartName="/ppt/slides/slide56.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5.xml"/>
  <Override ContentType="application/vnd.openxmlformats-officedocument.presentationml.slide+xml" PartName="/ppt/slides/slide45.xml"/>
  <Override ContentType="application/vnd.openxmlformats-officedocument.presentationml.slide+xml" PartName="/ppt/slides/slide2.xml"/>
  <Override ContentType="application/vnd.openxmlformats-officedocument.presentationml.slide+xml" PartName="/ppt/slides/slide31.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41.xml"/>
  <Override ContentType="application/vnd.openxmlformats-officedocument.presentationml.slide+xml" PartName="/ppt/slides/slide36.xml"/>
  <Override ContentType="application/vnd.openxmlformats-officedocument.presentationml.slide+xml" PartName="/ppt/slides/slide32.xml"/>
  <Override ContentType="application/vnd.openxmlformats-officedocument.presentationml.slide+xml" PartName="/ppt/slides/slide15.xml"/>
  <Override ContentType="application/vnd.openxmlformats-officedocument.presentationml.slide+xml" PartName="/ppt/slides/slide53.xml"/>
  <Override ContentType="application/vnd.openxmlformats-officedocument.presentationml.slide+xml" PartName="/ppt/slides/slide17.xml"/>
  <Override ContentType="application/vnd.openxmlformats-officedocument.presentationml.slide+xml" PartName="/ppt/slides/slide50.xml"/>
  <Override ContentType="application/vnd.openxmlformats-officedocument.presentationml.slide+xml" PartName="/ppt/slides/slide6.xml"/>
  <Override ContentType="application/vnd.openxmlformats-officedocument.presentationml.slide+xml" PartName="/ppt/slides/slide55.xml"/>
  <Override ContentType="application/vnd.openxmlformats-officedocument.presentationml.slide+xml" PartName="/ppt/slides/slide49.xml"/>
  <Override ContentType="application/vnd.openxmlformats-officedocument.presentationml.slide+xml" PartName="/ppt/slides/slide1.xml"/>
  <Override ContentType="application/vnd.openxmlformats-officedocument.presentationml.slide+xml" PartName="/ppt/slides/slide40.xml"/>
  <Override ContentType="application/vnd.openxmlformats-officedocument.presentationml.slide+xml" PartName="/ppt/slides/slide10.xml"/>
  <Override ContentType="application/vnd.openxmlformats-officedocument.presentationml.slide+xml" PartName="/ppt/slides/slide8.xml"/>
  <Override ContentType="application/vnd.openxmlformats-officedocument.presentationml.slide+xml" PartName="/ppt/slides/slide16.xml"/>
  <Override ContentType="application/vnd.openxmlformats-officedocument.presentationml.slide+xml" PartName="/ppt/slides/slide13.xml"/>
  <Override ContentType="application/vnd.openxmlformats-officedocument.presentationml.slide+xml" PartName="/ppt/slides/slide27.xml"/>
  <Override ContentType="application/vnd.openxmlformats-officedocument.presentationml.slide+xml" PartName="/ppt/slides/slide39.xml"/>
  <Override ContentType="application/vnd.openxmlformats-officedocument.presentationml.slide+xml" PartName="/ppt/slides/slide38.xml"/>
  <Override ContentType="application/vnd.openxmlformats-officedocument.presentationml.slide+xml" PartName="/ppt/slides/slide25.xml"/>
  <Override ContentType="application/vnd.openxmlformats-officedocument.presentationml.slide+xml" PartName="/ppt/slides/slide51.xml"/>
  <Override ContentType="application/vnd.openxmlformats-officedocument.presentationml.slide+xml" PartName="/ppt/slides/slide47.xml"/>
  <Override ContentType="application/vnd.openxmlformats-officedocument.presentationml.slide+xml" PartName="/ppt/slides/slide33.xml"/>
  <Override ContentType="application/vnd.openxmlformats-officedocument.presentationml.slide+xml" PartName="/ppt/slides/slide29.xml"/>
  <Override ContentType="application/vnd.openxmlformats-officedocument.presentationml.slide+xml" PartName="/ppt/slides/slide37.xml"/>
  <Override ContentType="application/vnd.openxmlformats-officedocument.presentationml.slide+xml" PartName="/ppt/slides/slide44.xml"/>
  <Override ContentType="application/vnd.openxmlformats-officedocument.presentationml.slide+xml" PartName="/ppt/slides/slide57.xml"/>
  <Override ContentType="application/vnd.openxmlformats-officedocument.presentationml.slide+xml" PartName="/ppt/slides/slide14.xml"/>
  <Override ContentType="application/vnd.openxmlformats-officedocument.presentationml.slide+xml" PartName="/ppt/slides/slide7.xml"/>
  <Override ContentType="application/vnd.openxmlformats-officedocument.presentationml.slide+xml" PartName="/ppt/slides/slide35.xml"/>
  <Override ContentType="application/vnd.openxmlformats-officedocument.presentationml.slide+xml" PartName="/ppt/slides/slide22.xml"/>
  <Override ContentType="application/vnd.openxmlformats-officedocument.presentationml.slide+xml" PartName="/ppt/slides/slide28.xml"/>
  <Override ContentType="application/vnd.openxmlformats-officedocument.presentationml.slide+xml" PartName="/ppt/slides/slide26.xml"/>
  <Override ContentType="application/vnd.openxmlformats-officedocument.presentationml.slide+xml" PartName="/ppt/slides/slide46.xml"/>
  <Override ContentType="application/vnd.openxmlformats-officedocument.presentationml.slide+xml" PartName="/ppt/slides/slide18.xml"/>
  <Override ContentType="application/vnd.openxmlformats-officedocument.presentationml.slide+xml" PartName="/ppt/slides/slide20.xml"/>
  <Override ContentType="application/vnd.openxmlformats-officedocument.presentationml.slide+xml" PartName="/ppt/slides/slide42.xml"/>
  <Override ContentType="application/vnd.openxmlformats-officedocument.presentationml.slide+xml" PartName="/ppt/slides/slide24.xml"/>
  <Override ContentType="application/vnd.openxmlformats-officedocument.presentationml.slide+xml" PartName="/ppt/slides/slide12.xml"/>
  <Override ContentType="application/vnd.openxmlformats-officedocument.presentationml.slide+xml" PartName="/ppt/slides/slide52.xml"/>
  <Override ContentType="application/vnd.openxmlformats-officedocument.presentationml.slide+xml" PartName="/ppt/slides/slide9.xml"/>
  <Override ContentType="application/vnd.openxmlformats-officedocument.presentationml.slide+xml" PartName="/ppt/slides/slide21.xml"/>
  <Override ContentType="application/vnd.openxmlformats-officedocument.presentationml.presentation.main+xml" PartName="/ppt/presentation.xml"/>
  <Override ContentType="application/vnd.openxmlformats-officedocument.presentationml.presProps+xml" PartName="/ppt/presProps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Lst>
  <p:sldSz cy="6858000" cx="9144000"/>
  <p:notesSz cx="6797675" cy="9928225"/>
  <p:defaultTextStyle>
    <a:defPPr lvl="0">
      <a:defRPr lang="en-US"/>
    </a:defPPr>
    <a:lvl1pPr lvl="0" rtl="0" algn="l" fontAlgn="base">
      <a:spcBef>
        <a:spcPct val="0"/>
      </a:spcBef>
      <a:spcAft>
        <a:spcPct val="0"/>
      </a:spcAft>
      <a:defRPr kern="1200">
        <a:solidFill>
          <a:schemeClr val="tx1"/>
        </a:solidFill>
        <a:latin typeface="Arial" charset="0"/>
        <a:ea typeface="+mn-ea"/>
        <a:cs typeface="+mn-cs"/>
      </a:defRPr>
    </a:lvl1pPr>
    <a:lvl2pPr lvl="1" marL="457200" rtl="0" algn="l" fontAlgn="base">
      <a:spcBef>
        <a:spcPct val="0"/>
      </a:spcBef>
      <a:spcAft>
        <a:spcPct val="0"/>
      </a:spcAft>
      <a:defRPr kern="1200">
        <a:solidFill>
          <a:schemeClr val="tx1"/>
        </a:solidFill>
        <a:latin typeface="Arial" charset="0"/>
        <a:ea typeface="+mn-ea"/>
        <a:cs typeface="+mn-cs"/>
      </a:defRPr>
    </a:lvl2pPr>
    <a:lvl3pPr lvl="2" marL="914400" rtl="0" algn="l" fontAlgn="base">
      <a:spcBef>
        <a:spcPct val="0"/>
      </a:spcBef>
      <a:spcAft>
        <a:spcPct val="0"/>
      </a:spcAft>
      <a:defRPr kern="1200">
        <a:solidFill>
          <a:schemeClr val="tx1"/>
        </a:solidFill>
        <a:latin typeface="Arial" charset="0"/>
        <a:ea typeface="+mn-ea"/>
        <a:cs typeface="+mn-cs"/>
      </a:defRPr>
    </a:lvl3pPr>
    <a:lvl4pPr lvl="3" marL="1371600" rtl="0" algn="l" fontAlgn="base">
      <a:spcBef>
        <a:spcPct val="0"/>
      </a:spcBef>
      <a:spcAft>
        <a:spcPct val="0"/>
      </a:spcAft>
      <a:defRPr kern="1200">
        <a:solidFill>
          <a:schemeClr val="tx1"/>
        </a:solidFill>
        <a:latin typeface="Arial" charset="0"/>
        <a:ea typeface="+mn-ea"/>
        <a:cs typeface="+mn-cs"/>
      </a:defRPr>
    </a:lvl4pPr>
    <a:lvl5pPr lvl="4" marL="1828800" rtl="0" algn="l" fontAlgn="base">
      <a:spcBef>
        <a:spcPct val="0"/>
      </a:spcBef>
      <a:spcAft>
        <a:spcPct val="0"/>
      </a:spcAft>
      <a:defRPr kern="1200">
        <a:solidFill>
          <a:schemeClr val="tx1"/>
        </a:solidFill>
        <a:latin typeface="Arial" charset="0"/>
        <a:ea typeface="+mn-ea"/>
        <a:cs typeface="+mn-cs"/>
      </a:defRPr>
    </a:lvl5pPr>
    <a:lvl6pPr defTabSz="914400" eaLnBrk="1" hangingPunct="1" latinLnBrk="0" lvl="5" marL="2286000" rtl="0" algn="l">
      <a:defRPr kern="1200">
        <a:solidFill>
          <a:schemeClr val="tx1"/>
        </a:solidFill>
        <a:latin typeface="Arial" charset="0"/>
        <a:ea typeface="+mn-ea"/>
        <a:cs typeface="+mn-cs"/>
      </a:defRPr>
    </a:lvl6pPr>
    <a:lvl7pPr defTabSz="914400" eaLnBrk="1" hangingPunct="1" latinLnBrk="0" lvl="6" marL="2743200" rtl="0" algn="l">
      <a:defRPr kern="1200">
        <a:solidFill>
          <a:schemeClr val="tx1"/>
        </a:solidFill>
        <a:latin typeface="Arial" charset="0"/>
        <a:ea typeface="+mn-ea"/>
        <a:cs typeface="+mn-cs"/>
      </a:defRPr>
    </a:lvl7pPr>
    <a:lvl8pPr defTabSz="914400" eaLnBrk="1" hangingPunct="1" latinLnBrk="0" lvl="7" marL="3200400" rtl="0" algn="l">
      <a:defRPr kern="1200">
        <a:solidFill>
          <a:schemeClr val="tx1"/>
        </a:solidFill>
        <a:latin typeface="Arial" charset="0"/>
        <a:ea typeface="+mn-ea"/>
        <a:cs typeface="+mn-cs"/>
      </a:defRPr>
    </a:lvl8pPr>
    <a:lvl9pPr defTabSz="914400" eaLnBrk="1" hangingPunct="1" latinLnBrk="0" lvl="8" marL="3657600" rtl="0" algn="l">
      <a:defRPr kern="1200">
        <a:solidFill>
          <a:schemeClr val="tx1"/>
        </a:solidFill>
        <a:latin typeface="Arial" charset="0"/>
        <a:ea typeface="+mn-ea"/>
        <a:cs typeface="+mn-cs"/>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2.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2.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58" Type="http://schemas.openxmlformats.org/officeDocument/2006/relationships/slide" Target="slides/slide53.xml"/><Relationship Id="rId12" Type="http://schemas.openxmlformats.org/officeDocument/2006/relationships/slide" Target="slides/slide7.xml"/><Relationship Id="rId50" Type="http://schemas.openxmlformats.org/officeDocument/2006/relationships/slide" Target="slides/slide45.xml"/><Relationship Id="rId38" Type="http://schemas.openxmlformats.org/officeDocument/2006/relationships/slide" Target="slides/slide33.xml"/><Relationship Id="rId15" Type="http://schemas.openxmlformats.org/officeDocument/2006/relationships/slide" Target="slides/slide10.xml"/><Relationship Id="rId46" Type="http://schemas.openxmlformats.org/officeDocument/2006/relationships/slide" Target="slides/slide41.xml"/><Relationship Id="rId25" Type="http://schemas.openxmlformats.org/officeDocument/2006/relationships/slide" Target="slides/slide20.xml"/><Relationship Id="rId62" Type="http://schemas.openxmlformats.org/officeDocument/2006/relationships/slide" Target="slides/slide57.xml"/><Relationship Id="rId29" Type="http://schemas.openxmlformats.org/officeDocument/2006/relationships/slide" Target="slides/slide24.xml"/><Relationship Id="rId13" Type="http://schemas.openxmlformats.org/officeDocument/2006/relationships/slide" Target="slides/slide8.xml"/><Relationship Id="rId8" Type="http://schemas.openxmlformats.org/officeDocument/2006/relationships/slide" Target="slides/slide3.xml"/><Relationship Id="rId35" Type="http://schemas.openxmlformats.org/officeDocument/2006/relationships/slide" Target="slides/slide30.xml"/><Relationship Id="rId4" Type="http://schemas.openxmlformats.org/officeDocument/2006/relationships/slideMaster" Target="slideMasters/slideMaster1.xml"/><Relationship Id="rId42" Type="http://schemas.openxmlformats.org/officeDocument/2006/relationships/slide" Target="slides/slide37.xml"/><Relationship Id="rId9" Type="http://schemas.openxmlformats.org/officeDocument/2006/relationships/slide" Target="slides/slide4.xml"/><Relationship Id="rId31" Type="http://schemas.openxmlformats.org/officeDocument/2006/relationships/slide" Target="slides/slide26.xml"/><Relationship Id="rId48" Type="http://schemas.openxmlformats.org/officeDocument/2006/relationships/slide" Target="slides/slide43.xml"/><Relationship Id="rId43" Type="http://schemas.openxmlformats.org/officeDocument/2006/relationships/slide" Target="slides/slide38.xml"/><Relationship Id="rId33" Type="http://schemas.openxmlformats.org/officeDocument/2006/relationships/slide" Target="slides/slide28.xml"/><Relationship Id="rId44" Type="http://schemas.openxmlformats.org/officeDocument/2006/relationships/slide" Target="slides/slide39.xml"/><Relationship Id="rId5" Type="http://schemas.openxmlformats.org/officeDocument/2006/relationships/notesMaster" Target="notesMasters/notesMaster1.xml"/><Relationship Id="rId24" Type="http://schemas.openxmlformats.org/officeDocument/2006/relationships/slide" Target="slides/slide19.xml"/><Relationship Id="rId36" Type="http://schemas.openxmlformats.org/officeDocument/2006/relationships/slide" Target="slides/slide31.xml"/><Relationship Id="rId23" Type="http://schemas.openxmlformats.org/officeDocument/2006/relationships/slide" Target="slides/slide18.xml"/><Relationship Id="rId2" Type="http://schemas.openxmlformats.org/officeDocument/2006/relationships/viewProps" Target="viewProps2.xml"/><Relationship Id="rId59" Type="http://schemas.openxmlformats.org/officeDocument/2006/relationships/slide" Target="slides/slide54.xml"/><Relationship Id="rId45" Type="http://schemas.openxmlformats.org/officeDocument/2006/relationships/slide" Target="slides/slide40.xml"/><Relationship Id="rId6" Type="http://schemas.openxmlformats.org/officeDocument/2006/relationships/slide" Target="slides/slide1.xml"/><Relationship Id="rId57" Type="http://schemas.openxmlformats.org/officeDocument/2006/relationships/slide" Target="slides/slide52.xml"/><Relationship Id="rId41" Type="http://schemas.openxmlformats.org/officeDocument/2006/relationships/slide" Target="slides/slide36.xml"/><Relationship Id="rId56" Type="http://schemas.openxmlformats.org/officeDocument/2006/relationships/slide" Target="slides/slide51.xml"/><Relationship Id="rId51" Type="http://schemas.openxmlformats.org/officeDocument/2006/relationships/slide" Target="slides/slide46.xml"/><Relationship Id="rId40" Type="http://schemas.openxmlformats.org/officeDocument/2006/relationships/slide" Target="slides/slide35.xml"/><Relationship Id="rId54" Type="http://schemas.openxmlformats.org/officeDocument/2006/relationships/slide" Target="slides/slide49.xml"/><Relationship Id="rId16" Type="http://schemas.openxmlformats.org/officeDocument/2006/relationships/slide" Target="slides/slide11.xml"/><Relationship Id="rId28" Type="http://schemas.openxmlformats.org/officeDocument/2006/relationships/slide" Target="slides/slide23.xml"/><Relationship Id="rId20" Type="http://schemas.openxmlformats.org/officeDocument/2006/relationships/slide" Target="slides/slide15.xml"/><Relationship Id="rId60" Type="http://schemas.openxmlformats.org/officeDocument/2006/relationships/slide" Target="slides/slide55.xml"/><Relationship Id="rId39" Type="http://schemas.openxmlformats.org/officeDocument/2006/relationships/slide" Target="slides/slide34.xml"/><Relationship Id="rId11" Type="http://schemas.openxmlformats.org/officeDocument/2006/relationships/slide" Target="slides/slide6.xml"/><Relationship Id="rId14" Type="http://schemas.openxmlformats.org/officeDocument/2006/relationships/slide" Target="slides/slide9.xml"/><Relationship Id="rId7" Type="http://schemas.openxmlformats.org/officeDocument/2006/relationships/slide" Target="slides/slide2.xml"/><Relationship Id="rId27" Type="http://schemas.openxmlformats.org/officeDocument/2006/relationships/slide" Target="slides/slide22.xml"/><Relationship Id="rId53" Type="http://schemas.openxmlformats.org/officeDocument/2006/relationships/slide" Target="slides/slide48.xml"/><Relationship Id="rId34" Type="http://schemas.openxmlformats.org/officeDocument/2006/relationships/slide" Target="slides/slide29.xml"/><Relationship Id="rId61" Type="http://schemas.openxmlformats.org/officeDocument/2006/relationships/slide" Target="slides/slide56.xml"/><Relationship Id="rId22" Type="http://schemas.openxmlformats.org/officeDocument/2006/relationships/slide" Target="slides/slide17.xml"/><Relationship Id="rId1" Type="http://schemas.openxmlformats.org/officeDocument/2006/relationships/theme" Target="theme/theme1.xml"/><Relationship Id="rId18" Type="http://schemas.openxmlformats.org/officeDocument/2006/relationships/slide" Target="slides/slide14.xml"/><Relationship Id="rId30" Type="http://schemas.openxmlformats.org/officeDocument/2006/relationships/slide" Target="slides/slide25.xml"/><Relationship Id="rId26" Type="http://schemas.openxmlformats.org/officeDocument/2006/relationships/slide" Target="slides/slide21.xml"/><Relationship Id="rId49" Type="http://schemas.openxmlformats.org/officeDocument/2006/relationships/slide" Target="slides/slide44.xml"/><Relationship Id="rId21" Type="http://schemas.openxmlformats.org/officeDocument/2006/relationships/slide" Target="slides/slide16.xml"/><Relationship Id="rId10" Type="http://schemas.openxmlformats.org/officeDocument/2006/relationships/slide" Target="slides/slide5.xml"/><Relationship Id="rId32" Type="http://schemas.openxmlformats.org/officeDocument/2006/relationships/slide" Target="slides/slide27.xml"/><Relationship Id="rId19" Type="http://schemas.openxmlformats.org/officeDocument/2006/relationships/slide" Target="slides/slide13.xml"/><Relationship Id="rId52" Type="http://schemas.openxmlformats.org/officeDocument/2006/relationships/slide" Target="slides/slide47.xml"/><Relationship Id="rId17" Type="http://schemas.openxmlformats.org/officeDocument/2006/relationships/slide" Target="slides/slide12.xml"/><Relationship Id="rId55" Type="http://schemas.openxmlformats.org/officeDocument/2006/relationships/slide" Target="slides/slide50.xml"/><Relationship Id="rId3" Type="http://schemas.openxmlformats.org/officeDocument/2006/relationships/presProps" Target="presProps2.xml"/><Relationship Id="rId37" Type="http://schemas.openxmlformats.org/officeDocument/2006/relationships/slide" Target="slides/slide32.xml"/><Relationship Id="rId47"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243" name="Rectangle 3"/>
          <p:cNvSpPr>
            <a:spLocks noGrp="1" noChangeArrowheads="1"/>
          </p:cNvSpPr>
          <p:nvPr>
            <p:ph type="dt" idx="1"/>
          </p:nvPr>
        </p:nvSpPr>
        <p:spPr bwMode="auto">
          <a:xfrm>
            <a:off x="3850443"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24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679768" y="4715907"/>
            <a:ext cx="5438140"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6" name="Rectangle 6"/>
          <p:cNvSpPr>
            <a:spLocks noGrp="1" noChangeArrowheads="1"/>
          </p:cNvSpPr>
          <p:nvPr>
            <p:ph type="ftr" sz="quarter" idx="4"/>
          </p:nvPr>
        </p:nvSpPr>
        <p:spPr bwMode="auto">
          <a:xfrm>
            <a:off x="0"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247" name="Rectangle 7"/>
          <p:cNvSpPr>
            <a:spLocks noGrp="1" noChangeArrowheads="1"/>
          </p:cNvSpPr>
          <p:nvPr>
            <p:ph type="sldNum" sz="quarter" idx="5"/>
          </p:nvPr>
        </p:nvSpPr>
        <p:spPr bwMode="auto">
          <a:xfrm>
            <a:off x="3850443"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5A77F36-C0E9-435B-A23E-C02F8ADA1E40}" type="slidenum">
              <a:rPr lang="en-US"/>
              <a:pPr/>
              <a:t>‹#›</a:t>
            </a:fld>
            <a:endParaRPr lang="en-US"/>
          </a:p>
        </p:txBody>
      </p:sp>
    </p:spTree>
    <p:extLst>
      <p:ext uri="{BB962C8B-B14F-4D97-AF65-F5344CB8AC3E}">
        <p14:creationId xmlns="" xmlns:p14="http://schemas.microsoft.com/office/powerpoint/2010/main" val="19754254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Nội</a:t>
            </a:r>
            <a:r>
              <a:rPr lang="en-US" baseline="0" dirty="0"/>
              <a:t> dung </a:t>
            </a:r>
            <a:r>
              <a:rPr lang="en-US" baseline="0" dirty="0" err="1"/>
              <a:t>gồm</a:t>
            </a:r>
            <a:r>
              <a:rPr lang="en-US" baseline="0" dirty="0"/>
              <a:t> </a:t>
            </a:r>
            <a:r>
              <a:rPr lang="en-US" baseline="0" dirty="0" err="1"/>
              <a:t>có</a:t>
            </a:r>
            <a:r>
              <a:rPr lang="en-US" baseline="0" dirty="0"/>
              <a:t> 3 </a:t>
            </a:r>
            <a:r>
              <a:rPr lang="en-US" baseline="0" dirty="0" err="1"/>
              <a:t>phần</a:t>
            </a:r>
            <a:r>
              <a:rPr lang="en-US" baseline="0" dirty="0"/>
              <a:t>:</a:t>
            </a:r>
          </a:p>
          <a:p>
            <a:pPr marL="228600" indent="-228600">
              <a:buAutoNum type="arabicPeriod"/>
            </a:pPr>
            <a:r>
              <a:rPr lang="en-US" baseline="0" dirty="0" err="1"/>
              <a:t>Một</a:t>
            </a:r>
            <a:r>
              <a:rPr lang="en-US" baseline="0" dirty="0"/>
              <a:t> </a:t>
            </a:r>
            <a:r>
              <a:rPr lang="en-US" baseline="0" dirty="0" err="1"/>
              <a:t>số</a:t>
            </a:r>
            <a:r>
              <a:rPr lang="en-US" baseline="0" dirty="0"/>
              <a:t> </a:t>
            </a:r>
            <a:r>
              <a:rPr lang="en-US" baseline="0" dirty="0" err="1"/>
              <a:t>khái</a:t>
            </a:r>
            <a:r>
              <a:rPr lang="en-US" baseline="0" dirty="0"/>
              <a:t> </a:t>
            </a:r>
            <a:r>
              <a:rPr lang="en-US" baseline="0" dirty="0" err="1"/>
              <a:t>niềm</a:t>
            </a:r>
            <a:r>
              <a:rPr lang="en-US" baseline="0" dirty="0"/>
              <a:t> </a:t>
            </a:r>
            <a:r>
              <a:rPr lang="en-US" baseline="0" dirty="0" err="1"/>
              <a:t>về</a:t>
            </a:r>
            <a:r>
              <a:rPr lang="en-US" baseline="0" dirty="0"/>
              <a:t> </a:t>
            </a:r>
            <a:r>
              <a:rPr lang="en-US" baseline="0" dirty="0" err="1"/>
              <a:t>quy</a:t>
            </a:r>
            <a:r>
              <a:rPr lang="en-US" baseline="0" dirty="0"/>
              <a:t> </a:t>
            </a:r>
            <a:r>
              <a:rPr lang="en-US" baseline="0" dirty="0" err="1"/>
              <a:t>trình</a:t>
            </a:r>
            <a:endParaRPr lang="en-US" baseline="0" dirty="0"/>
          </a:p>
          <a:p>
            <a:pPr marL="228600" indent="-228600">
              <a:buAutoNum type="arabicPeriod"/>
            </a:pPr>
            <a:r>
              <a:rPr lang="en-US" baseline="0" dirty="0" err="1"/>
              <a:t>Mẫu</a:t>
            </a:r>
            <a:r>
              <a:rPr lang="en-US" baseline="0" dirty="0"/>
              <a:t> </a:t>
            </a:r>
            <a:r>
              <a:rPr lang="en-US" baseline="0" dirty="0" err="1"/>
              <a:t>biểu</a:t>
            </a:r>
            <a:r>
              <a:rPr lang="en-US" baseline="0" dirty="0"/>
              <a:t> </a:t>
            </a:r>
            <a:r>
              <a:rPr lang="en-US" baseline="0" dirty="0" err="1"/>
              <a:t>quy</a:t>
            </a:r>
            <a:r>
              <a:rPr lang="en-US" baseline="0" dirty="0"/>
              <a:t> </a:t>
            </a:r>
            <a:r>
              <a:rPr lang="en-US" baseline="0" dirty="0" err="1"/>
              <a:t>trình</a:t>
            </a:r>
            <a:r>
              <a:rPr lang="en-US" baseline="0" dirty="0"/>
              <a:t> </a:t>
            </a:r>
            <a:r>
              <a:rPr lang="en-US" baseline="0" dirty="0" err="1"/>
              <a:t>của</a:t>
            </a:r>
            <a:r>
              <a:rPr lang="en-US" baseline="0" dirty="0"/>
              <a:t> </a:t>
            </a:r>
            <a:r>
              <a:rPr lang="en-US" baseline="0" dirty="0" err="1"/>
              <a:t>hệ</a:t>
            </a:r>
            <a:r>
              <a:rPr lang="en-US" baseline="0" dirty="0"/>
              <a:t> </a:t>
            </a:r>
            <a:r>
              <a:rPr lang="en-US" baseline="0" dirty="0" err="1"/>
              <a:t>thống</a:t>
            </a:r>
            <a:r>
              <a:rPr lang="en-US" baseline="0" dirty="0"/>
              <a:t> </a:t>
            </a:r>
            <a:r>
              <a:rPr lang="en-US" baseline="0" dirty="0" err="1"/>
              <a:t>quản</a:t>
            </a:r>
            <a:r>
              <a:rPr lang="en-US" baseline="0" dirty="0"/>
              <a:t> </a:t>
            </a:r>
            <a:r>
              <a:rPr lang="en-US" baseline="0" dirty="0" err="1"/>
              <a:t>lý</a:t>
            </a:r>
            <a:r>
              <a:rPr lang="en-US" baseline="0" dirty="0"/>
              <a:t> </a:t>
            </a:r>
            <a:r>
              <a:rPr lang="en-US" baseline="0" dirty="0" err="1"/>
              <a:t>chất</a:t>
            </a:r>
            <a:r>
              <a:rPr lang="en-US" baseline="0" dirty="0"/>
              <a:t> </a:t>
            </a:r>
            <a:r>
              <a:rPr lang="en-US" baseline="0" dirty="0" err="1"/>
              <a:t>lượng</a:t>
            </a:r>
            <a:r>
              <a:rPr lang="en-US" baseline="0" dirty="0"/>
              <a:t> </a:t>
            </a:r>
            <a:r>
              <a:rPr lang="en-US" baseline="0" dirty="0" err="1"/>
              <a:t>bệnh</a:t>
            </a:r>
            <a:r>
              <a:rPr lang="en-US" baseline="0" dirty="0"/>
              <a:t> </a:t>
            </a:r>
            <a:r>
              <a:rPr lang="en-US" baseline="0" dirty="0" err="1"/>
              <a:t>viện</a:t>
            </a:r>
            <a:endParaRPr lang="en-US" baseline="0" dirty="0"/>
          </a:p>
          <a:p>
            <a:pPr marL="228600" indent="-228600">
              <a:buAutoNum type="arabicPeriod"/>
            </a:pPr>
            <a:r>
              <a:rPr lang="en-US" baseline="0" dirty="0" err="1"/>
              <a:t>Thảo</a:t>
            </a:r>
            <a:r>
              <a:rPr lang="en-US" baseline="0" dirty="0"/>
              <a:t> </a:t>
            </a:r>
            <a:r>
              <a:rPr lang="en-US" baseline="0" dirty="0" err="1"/>
              <a:t>luận</a:t>
            </a:r>
            <a:r>
              <a:rPr lang="en-US" baseline="0" dirty="0"/>
              <a:t> </a:t>
            </a:r>
            <a:r>
              <a:rPr lang="en-US" baseline="0" dirty="0" err="1"/>
              <a:t>cách</a:t>
            </a:r>
            <a:r>
              <a:rPr lang="en-US" baseline="0" dirty="0"/>
              <a:t> </a:t>
            </a:r>
            <a:r>
              <a:rPr lang="en-US" baseline="0" dirty="0" err="1"/>
              <a:t>thức</a:t>
            </a:r>
            <a:r>
              <a:rPr lang="en-US" baseline="0" dirty="0"/>
              <a:t> </a:t>
            </a:r>
            <a:r>
              <a:rPr lang="en-US" baseline="0" dirty="0" err="1"/>
              <a:t>triển</a:t>
            </a:r>
            <a:r>
              <a:rPr lang="en-US" baseline="0" dirty="0"/>
              <a:t> </a:t>
            </a:r>
            <a:r>
              <a:rPr lang="en-US" baseline="0" dirty="0" err="1"/>
              <a:t>khai</a:t>
            </a:r>
            <a:r>
              <a:rPr lang="en-US" baseline="0" dirty="0"/>
              <a:t> </a:t>
            </a:r>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Nội</a:t>
            </a:r>
            <a:r>
              <a:rPr lang="en-US" baseline="0" dirty="0"/>
              <a:t> dung </a:t>
            </a:r>
            <a:r>
              <a:rPr lang="en-US" baseline="0" dirty="0" err="1"/>
              <a:t>gồm</a:t>
            </a:r>
            <a:r>
              <a:rPr lang="en-US" baseline="0" dirty="0"/>
              <a:t> </a:t>
            </a:r>
            <a:r>
              <a:rPr lang="en-US" baseline="0" dirty="0" err="1"/>
              <a:t>có</a:t>
            </a:r>
            <a:r>
              <a:rPr lang="en-US" baseline="0" dirty="0"/>
              <a:t> 3 </a:t>
            </a:r>
            <a:r>
              <a:rPr lang="en-US" baseline="0" dirty="0" err="1"/>
              <a:t>phần</a:t>
            </a:r>
            <a:r>
              <a:rPr lang="en-US" baseline="0" dirty="0"/>
              <a:t>:</a:t>
            </a:r>
          </a:p>
          <a:p>
            <a:pPr marL="228600" indent="-228600">
              <a:buAutoNum type="arabicPeriod"/>
            </a:pPr>
            <a:r>
              <a:rPr lang="en-US" baseline="0" dirty="0" err="1"/>
              <a:t>Một</a:t>
            </a:r>
            <a:r>
              <a:rPr lang="en-US" baseline="0" dirty="0"/>
              <a:t> </a:t>
            </a:r>
            <a:r>
              <a:rPr lang="en-US" baseline="0" dirty="0" err="1"/>
              <a:t>số</a:t>
            </a:r>
            <a:r>
              <a:rPr lang="en-US" baseline="0" dirty="0"/>
              <a:t> </a:t>
            </a:r>
            <a:r>
              <a:rPr lang="en-US" baseline="0" dirty="0" err="1"/>
              <a:t>khái</a:t>
            </a:r>
            <a:r>
              <a:rPr lang="en-US" baseline="0" dirty="0"/>
              <a:t> </a:t>
            </a:r>
            <a:r>
              <a:rPr lang="en-US" baseline="0" dirty="0" err="1"/>
              <a:t>niềm</a:t>
            </a:r>
            <a:r>
              <a:rPr lang="en-US" baseline="0" dirty="0"/>
              <a:t> </a:t>
            </a:r>
            <a:r>
              <a:rPr lang="en-US" baseline="0" dirty="0" err="1"/>
              <a:t>về</a:t>
            </a:r>
            <a:r>
              <a:rPr lang="en-US" baseline="0" dirty="0"/>
              <a:t> </a:t>
            </a:r>
            <a:r>
              <a:rPr lang="en-US" baseline="0" dirty="0" err="1"/>
              <a:t>quy</a:t>
            </a:r>
            <a:r>
              <a:rPr lang="en-US" baseline="0" dirty="0"/>
              <a:t> </a:t>
            </a:r>
            <a:r>
              <a:rPr lang="en-US" baseline="0" dirty="0" err="1"/>
              <a:t>trình</a:t>
            </a:r>
            <a:endParaRPr lang="en-US" baseline="0" dirty="0"/>
          </a:p>
          <a:p>
            <a:pPr marL="228600" indent="-228600">
              <a:buAutoNum type="arabicPeriod"/>
            </a:pPr>
            <a:r>
              <a:rPr lang="en-US" baseline="0" dirty="0" err="1"/>
              <a:t>Mẫu</a:t>
            </a:r>
            <a:r>
              <a:rPr lang="en-US" baseline="0" dirty="0"/>
              <a:t> </a:t>
            </a:r>
            <a:r>
              <a:rPr lang="en-US" baseline="0" dirty="0" err="1"/>
              <a:t>biểu</a:t>
            </a:r>
            <a:r>
              <a:rPr lang="en-US" baseline="0" dirty="0"/>
              <a:t> </a:t>
            </a:r>
            <a:r>
              <a:rPr lang="en-US" baseline="0" dirty="0" err="1"/>
              <a:t>quy</a:t>
            </a:r>
            <a:r>
              <a:rPr lang="en-US" baseline="0" dirty="0"/>
              <a:t> </a:t>
            </a:r>
            <a:r>
              <a:rPr lang="en-US" baseline="0" dirty="0" err="1"/>
              <a:t>trình</a:t>
            </a:r>
            <a:r>
              <a:rPr lang="en-US" baseline="0" dirty="0"/>
              <a:t> </a:t>
            </a:r>
            <a:r>
              <a:rPr lang="en-US" baseline="0" dirty="0" err="1"/>
              <a:t>của</a:t>
            </a:r>
            <a:r>
              <a:rPr lang="en-US" baseline="0" dirty="0"/>
              <a:t> </a:t>
            </a:r>
            <a:r>
              <a:rPr lang="en-US" baseline="0" dirty="0" err="1"/>
              <a:t>hệ</a:t>
            </a:r>
            <a:r>
              <a:rPr lang="en-US" baseline="0" dirty="0"/>
              <a:t> </a:t>
            </a:r>
            <a:r>
              <a:rPr lang="en-US" baseline="0" dirty="0" err="1"/>
              <a:t>thống</a:t>
            </a:r>
            <a:r>
              <a:rPr lang="en-US" baseline="0" dirty="0"/>
              <a:t> </a:t>
            </a:r>
            <a:r>
              <a:rPr lang="en-US" baseline="0" dirty="0" err="1"/>
              <a:t>quản</a:t>
            </a:r>
            <a:r>
              <a:rPr lang="en-US" baseline="0" dirty="0"/>
              <a:t> </a:t>
            </a:r>
            <a:r>
              <a:rPr lang="en-US" baseline="0" dirty="0" err="1"/>
              <a:t>lý</a:t>
            </a:r>
            <a:r>
              <a:rPr lang="en-US" baseline="0" dirty="0"/>
              <a:t> </a:t>
            </a:r>
            <a:r>
              <a:rPr lang="en-US" baseline="0" dirty="0" err="1"/>
              <a:t>chất</a:t>
            </a:r>
            <a:r>
              <a:rPr lang="en-US" baseline="0" dirty="0"/>
              <a:t> </a:t>
            </a:r>
            <a:r>
              <a:rPr lang="en-US" baseline="0" dirty="0" err="1"/>
              <a:t>lượng</a:t>
            </a:r>
            <a:r>
              <a:rPr lang="en-US" baseline="0" dirty="0"/>
              <a:t> </a:t>
            </a:r>
            <a:r>
              <a:rPr lang="en-US" baseline="0" dirty="0" err="1"/>
              <a:t>bệnh</a:t>
            </a:r>
            <a:r>
              <a:rPr lang="en-US" baseline="0" dirty="0"/>
              <a:t> </a:t>
            </a:r>
            <a:r>
              <a:rPr lang="en-US" baseline="0" dirty="0" err="1"/>
              <a:t>viện</a:t>
            </a:r>
            <a:endParaRPr lang="en-US" baseline="0" dirty="0"/>
          </a:p>
          <a:p>
            <a:pPr marL="228600" indent="-228600">
              <a:buAutoNum type="arabicPeriod"/>
            </a:pPr>
            <a:r>
              <a:rPr lang="en-US" baseline="0" dirty="0" err="1"/>
              <a:t>Thảo</a:t>
            </a:r>
            <a:r>
              <a:rPr lang="en-US" baseline="0" dirty="0"/>
              <a:t> </a:t>
            </a:r>
            <a:r>
              <a:rPr lang="en-US" baseline="0" dirty="0" err="1"/>
              <a:t>luận</a:t>
            </a:r>
            <a:r>
              <a:rPr lang="en-US" baseline="0" dirty="0"/>
              <a:t> </a:t>
            </a:r>
            <a:r>
              <a:rPr lang="en-US" baseline="0" dirty="0" err="1"/>
              <a:t>cách</a:t>
            </a:r>
            <a:r>
              <a:rPr lang="en-US" baseline="0" dirty="0"/>
              <a:t> </a:t>
            </a:r>
            <a:r>
              <a:rPr lang="en-US" baseline="0" dirty="0" err="1"/>
              <a:t>thức</a:t>
            </a:r>
            <a:r>
              <a:rPr lang="en-US" baseline="0" dirty="0"/>
              <a:t> </a:t>
            </a:r>
            <a:r>
              <a:rPr lang="en-US" baseline="0" dirty="0" err="1"/>
              <a:t>triển</a:t>
            </a:r>
            <a:r>
              <a:rPr lang="en-US" baseline="0" dirty="0"/>
              <a:t> </a:t>
            </a:r>
            <a:r>
              <a:rPr lang="en-US" baseline="0" dirty="0" err="1"/>
              <a:t>khai</a:t>
            </a:r>
            <a:r>
              <a:rPr lang="en-US" baseline="0" dirty="0"/>
              <a:t> </a:t>
            </a:r>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46</a:t>
            </a:fld>
            <a:endParaRPr lang="en-US"/>
          </a:p>
        </p:txBody>
      </p:sp>
    </p:spTree>
    <p:extLst>
      <p:ext uri="{BB962C8B-B14F-4D97-AF65-F5344CB8AC3E}">
        <p14:creationId xmlns="" xmlns:p14="http://schemas.microsoft.com/office/powerpoint/2010/main" val="1815047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Nội</a:t>
            </a:r>
            <a:r>
              <a:rPr lang="en-US" baseline="0" dirty="0"/>
              <a:t> dung </a:t>
            </a:r>
            <a:r>
              <a:rPr lang="en-US" baseline="0" dirty="0" err="1"/>
              <a:t>gồm</a:t>
            </a:r>
            <a:r>
              <a:rPr lang="en-US" baseline="0" dirty="0"/>
              <a:t> </a:t>
            </a:r>
            <a:r>
              <a:rPr lang="en-US" baseline="0" dirty="0" err="1"/>
              <a:t>có</a:t>
            </a:r>
            <a:r>
              <a:rPr lang="en-US" baseline="0" dirty="0"/>
              <a:t> 3 </a:t>
            </a:r>
            <a:r>
              <a:rPr lang="en-US" baseline="0" dirty="0" err="1"/>
              <a:t>phần</a:t>
            </a:r>
            <a:r>
              <a:rPr lang="en-US" baseline="0" dirty="0"/>
              <a:t>:</a:t>
            </a:r>
          </a:p>
          <a:p>
            <a:pPr marL="228600" indent="-228600">
              <a:buAutoNum type="arabicPeriod"/>
            </a:pPr>
            <a:r>
              <a:rPr lang="en-US" baseline="0" dirty="0" err="1"/>
              <a:t>Một</a:t>
            </a:r>
            <a:r>
              <a:rPr lang="en-US" baseline="0" dirty="0"/>
              <a:t> </a:t>
            </a:r>
            <a:r>
              <a:rPr lang="en-US" baseline="0" dirty="0" err="1"/>
              <a:t>số</a:t>
            </a:r>
            <a:r>
              <a:rPr lang="en-US" baseline="0" dirty="0"/>
              <a:t> </a:t>
            </a:r>
            <a:r>
              <a:rPr lang="en-US" baseline="0" dirty="0" err="1"/>
              <a:t>khái</a:t>
            </a:r>
            <a:r>
              <a:rPr lang="en-US" baseline="0" dirty="0"/>
              <a:t> </a:t>
            </a:r>
            <a:r>
              <a:rPr lang="en-US" baseline="0" dirty="0" err="1"/>
              <a:t>niềm</a:t>
            </a:r>
            <a:r>
              <a:rPr lang="en-US" baseline="0" dirty="0"/>
              <a:t> </a:t>
            </a:r>
            <a:r>
              <a:rPr lang="en-US" baseline="0" dirty="0" err="1"/>
              <a:t>về</a:t>
            </a:r>
            <a:r>
              <a:rPr lang="en-US" baseline="0" dirty="0"/>
              <a:t> </a:t>
            </a:r>
            <a:r>
              <a:rPr lang="en-US" baseline="0" dirty="0" err="1"/>
              <a:t>quy</a:t>
            </a:r>
            <a:r>
              <a:rPr lang="en-US" baseline="0" dirty="0"/>
              <a:t> </a:t>
            </a:r>
            <a:r>
              <a:rPr lang="en-US" baseline="0" dirty="0" err="1"/>
              <a:t>trình</a:t>
            </a:r>
            <a:endParaRPr lang="en-US" baseline="0" dirty="0"/>
          </a:p>
          <a:p>
            <a:pPr marL="228600" indent="-228600">
              <a:buAutoNum type="arabicPeriod"/>
            </a:pPr>
            <a:r>
              <a:rPr lang="en-US" baseline="0" dirty="0" err="1"/>
              <a:t>Mẫu</a:t>
            </a:r>
            <a:r>
              <a:rPr lang="en-US" baseline="0" dirty="0"/>
              <a:t> </a:t>
            </a:r>
            <a:r>
              <a:rPr lang="en-US" baseline="0" dirty="0" err="1"/>
              <a:t>biểu</a:t>
            </a:r>
            <a:r>
              <a:rPr lang="en-US" baseline="0" dirty="0"/>
              <a:t> </a:t>
            </a:r>
            <a:r>
              <a:rPr lang="en-US" baseline="0" dirty="0" err="1"/>
              <a:t>quy</a:t>
            </a:r>
            <a:r>
              <a:rPr lang="en-US" baseline="0" dirty="0"/>
              <a:t> </a:t>
            </a:r>
            <a:r>
              <a:rPr lang="en-US" baseline="0" dirty="0" err="1"/>
              <a:t>trình</a:t>
            </a:r>
            <a:r>
              <a:rPr lang="en-US" baseline="0" dirty="0"/>
              <a:t> </a:t>
            </a:r>
            <a:r>
              <a:rPr lang="en-US" baseline="0" dirty="0" err="1"/>
              <a:t>của</a:t>
            </a:r>
            <a:r>
              <a:rPr lang="en-US" baseline="0" dirty="0"/>
              <a:t> </a:t>
            </a:r>
            <a:r>
              <a:rPr lang="en-US" baseline="0" dirty="0" err="1"/>
              <a:t>hệ</a:t>
            </a:r>
            <a:r>
              <a:rPr lang="en-US" baseline="0" dirty="0"/>
              <a:t> </a:t>
            </a:r>
            <a:r>
              <a:rPr lang="en-US" baseline="0" dirty="0" err="1"/>
              <a:t>thống</a:t>
            </a:r>
            <a:r>
              <a:rPr lang="en-US" baseline="0" dirty="0"/>
              <a:t> </a:t>
            </a:r>
            <a:r>
              <a:rPr lang="en-US" baseline="0" dirty="0" err="1"/>
              <a:t>quản</a:t>
            </a:r>
            <a:r>
              <a:rPr lang="en-US" baseline="0" dirty="0"/>
              <a:t> </a:t>
            </a:r>
            <a:r>
              <a:rPr lang="en-US" baseline="0" dirty="0" err="1"/>
              <a:t>lý</a:t>
            </a:r>
            <a:r>
              <a:rPr lang="en-US" baseline="0" dirty="0"/>
              <a:t> </a:t>
            </a:r>
            <a:r>
              <a:rPr lang="en-US" baseline="0" dirty="0" err="1"/>
              <a:t>chất</a:t>
            </a:r>
            <a:r>
              <a:rPr lang="en-US" baseline="0" dirty="0"/>
              <a:t> </a:t>
            </a:r>
            <a:r>
              <a:rPr lang="en-US" baseline="0" dirty="0" err="1"/>
              <a:t>lượng</a:t>
            </a:r>
            <a:r>
              <a:rPr lang="en-US" baseline="0" dirty="0"/>
              <a:t> </a:t>
            </a:r>
            <a:r>
              <a:rPr lang="en-US" baseline="0" dirty="0" err="1"/>
              <a:t>bệnh</a:t>
            </a:r>
            <a:r>
              <a:rPr lang="en-US" baseline="0" dirty="0"/>
              <a:t> </a:t>
            </a:r>
            <a:r>
              <a:rPr lang="en-US" baseline="0" dirty="0" err="1"/>
              <a:t>viện</a:t>
            </a:r>
            <a:endParaRPr lang="en-US" baseline="0" dirty="0"/>
          </a:p>
          <a:p>
            <a:pPr marL="228600" indent="-228600">
              <a:buAutoNum type="arabicPeriod"/>
            </a:pPr>
            <a:r>
              <a:rPr lang="en-US" baseline="0" dirty="0" err="1"/>
              <a:t>Thảo</a:t>
            </a:r>
            <a:r>
              <a:rPr lang="en-US" baseline="0" dirty="0"/>
              <a:t> </a:t>
            </a:r>
            <a:r>
              <a:rPr lang="en-US" baseline="0" dirty="0" err="1"/>
              <a:t>luận</a:t>
            </a:r>
            <a:r>
              <a:rPr lang="en-US" baseline="0" dirty="0"/>
              <a:t> </a:t>
            </a:r>
            <a:r>
              <a:rPr lang="en-US" baseline="0" dirty="0" err="1"/>
              <a:t>cách</a:t>
            </a:r>
            <a:r>
              <a:rPr lang="en-US" baseline="0" dirty="0"/>
              <a:t> </a:t>
            </a:r>
            <a:r>
              <a:rPr lang="en-US" baseline="0" dirty="0" err="1"/>
              <a:t>thức</a:t>
            </a:r>
            <a:r>
              <a:rPr lang="en-US" baseline="0" dirty="0"/>
              <a:t> </a:t>
            </a:r>
            <a:r>
              <a:rPr lang="en-US" baseline="0" dirty="0" err="1"/>
              <a:t>triển</a:t>
            </a:r>
            <a:r>
              <a:rPr lang="en-US" baseline="0" dirty="0"/>
              <a:t> </a:t>
            </a:r>
            <a:r>
              <a:rPr lang="en-US" baseline="0" dirty="0" err="1"/>
              <a:t>khai</a:t>
            </a:r>
            <a:r>
              <a:rPr lang="en-US" baseline="0" dirty="0"/>
              <a:t> </a:t>
            </a:r>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47</a:t>
            </a:fld>
            <a:endParaRPr lang="en-US"/>
          </a:p>
        </p:txBody>
      </p:sp>
    </p:spTree>
    <p:extLst>
      <p:ext uri="{BB962C8B-B14F-4D97-AF65-F5344CB8AC3E}">
        <p14:creationId xmlns="" xmlns:p14="http://schemas.microsoft.com/office/powerpoint/2010/main" val="2650388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05E8B54-FBEC-4453-AC85-71D8EA5F96B7}" type="slidenum">
              <a:rPr lang="en-US" altLang="en-US" sz="1200"/>
              <a:pPr/>
              <a:t>2</a:t>
            </a:fld>
            <a:endParaRPr lang="en-US" altLang="en-US" sz="1200"/>
          </a:p>
        </p:txBody>
      </p:sp>
      <p:sp>
        <p:nvSpPr>
          <p:cNvPr id="36867" name="Rectangle 2"/>
          <p:cNvSpPr>
            <a:spLocks noGrp="1" noRot="1" noChangeAspect="1" noTextEdit="1"/>
          </p:cNvSpPr>
          <p:nvPr>
            <p:ph type="sldImg"/>
          </p:nvPr>
        </p:nvSpPr>
        <p:spPr>
          <a:ln/>
        </p:spPr>
      </p:sp>
      <p:sp>
        <p:nvSpPr>
          <p:cNvPr id="36868" name="Rectangle 3"/>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228600" indent="-228600" eaLnBrk="1" hangingPunct="1">
              <a:defRPr/>
            </a:pPr>
            <a:endParaRPr lang="en-US"/>
          </a:p>
        </p:txBody>
      </p:sp>
    </p:spTree>
    <p:extLst>
      <p:ext uri="{BB962C8B-B14F-4D97-AF65-F5344CB8AC3E}">
        <p14:creationId xmlns="" xmlns:p14="http://schemas.microsoft.com/office/powerpoint/2010/main" val="842901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05E8B54-FBEC-4453-AC85-71D8EA5F96B7}" type="slidenum">
              <a:rPr lang="en-US" altLang="en-US" sz="1200"/>
              <a:pPr/>
              <a:t>3</a:t>
            </a:fld>
            <a:endParaRPr lang="en-US" altLang="en-US" sz="1200"/>
          </a:p>
        </p:txBody>
      </p:sp>
      <p:sp>
        <p:nvSpPr>
          <p:cNvPr id="36867" name="Rectangle 2"/>
          <p:cNvSpPr>
            <a:spLocks noGrp="1" noRot="1" noChangeAspect="1" noTextEdit="1"/>
          </p:cNvSpPr>
          <p:nvPr>
            <p:ph type="sldImg"/>
          </p:nvPr>
        </p:nvSpPr>
        <p:spPr>
          <a:ln/>
        </p:spPr>
      </p:sp>
      <p:sp>
        <p:nvSpPr>
          <p:cNvPr id="36868" name="Rectangle 3"/>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228600" indent="-228600" eaLnBrk="1" hangingPunct="1">
              <a:defRPr/>
            </a:pPr>
            <a:endParaRPr lang="en-US"/>
          </a:p>
        </p:txBody>
      </p:sp>
    </p:spTree>
    <p:extLst>
      <p:ext uri="{BB962C8B-B14F-4D97-AF65-F5344CB8AC3E}">
        <p14:creationId xmlns="" xmlns:p14="http://schemas.microsoft.com/office/powerpoint/2010/main" val="1635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5</a:t>
            </a:fld>
            <a:endParaRPr lang="en-US"/>
          </a:p>
        </p:txBody>
      </p:sp>
    </p:spTree>
    <p:extLst>
      <p:ext uri="{BB962C8B-B14F-4D97-AF65-F5344CB8AC3E}">
        <p14:creationId xmlns="" xmlns:p14="http://schemas.microsoft.com/office/powerpoint/2010/main" val="2240585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44CB52-881D-41BB-AC3B-DAD8DE7C0576}" type="slidenum">
              <a:rPr lang="en-US" altLang="en-US" sz="1200"/>
              <a:pPr/>
              <a:t>7</a:t>
            </a:fld>
            <a:endParaRPr lang="en-US" altLang="en-US" sz="1200"/>
          </a:p>
        </p:txBody>
      </p:sp>
      <p:sp>
        <p:nvSpPr>
          <p:cNvPr id="40963" name="Rectangle 2"/>
          <p:cNvSpPr>
            <a:spLocks noGrp="1" noRot="1" noChangeAspect="1" noTextEdit="1"/>
          </p:cNvSpPr>
          <p:nvPr>
            <p:ph type="sldImg"/>
          </p:nvPr>
        </p:nvSpPr>
        <p:spPr>
          <a:ln/>
        </p:spPr>
      </p:sp>
      <p:sp>
        <p:nvSpPr>
          <p:cNvPr id="40964" name="Rectangle 3"/>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228600" indent="-228600" eaLnBrk="1" hangingPunct="1">
              <a:defRPr/>
            </a:pPr>
            <a:endParaRPr lang="en-US"/>
          </a:p>
        </p:txBody>
      </p:sp>
    </p:spTree>
    <p:extLst>
      <p:ext uri="{BB962C8B-B14F-4D97-AF65-F5344CB8AC3E}">
        <p14:creationId xmlns="" xmlns:p14="http://schemas.microsoft.com/office/powerpoint/2010/main" val="1345893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44CB52-881D-41BB-AC3B-DAD8DE7C0576}" type="slidenum">
              <a:rPr lang="en-US" altLang="en-US" sz="1200"/>
              <a:pPr/>
              <a:t>9</a:t>
            </a:fld>
            <a:endParaRPr lang="en-US" altLang="en-US" sz="1200"/>
          </a:p>
        </p:txBody>
      </p:sp>
      <p:sp>
        <p:nvSpPr>
          <p:cNvPr id="40963" name="Rectangle 2"/>
          <p:cNvSpPr>
            <a:spLocks noGrp="1" noRot="1" noChangeAspect="1" noTextEdit="1"/>
          </p:cNvSpPr>
          <p:nvPr>
            <p:ph type="sldImg"/>
          </p:nvPr>
        </p:nvSpPr>
        <p:spPr>
          <a:ln/>
        </p:spPr>
      </p:sp>
      <p:sp>
        <p:nvSpPr>
          <p:cNvPr id="40964" name="Rectangle 3"/>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228600" indent="-228600" eaLnBrk="1" hangingPunct="1">
              <a:defRPr/>
            </a:pPr>
            <a:endParaRPr lang="en-US"/>
          </a:p>
        </p:txBody>
      </p:sp>
    </p:spTree>
    <p:extLst>
      <p:ext uri="{BB962C8B-B14F-4D97-AF65-F5344CB8AC3E}">
        <p14:creationId xmlns="" xmlns:p14="http://schemas.microsoft.com/office/powerpoint/2010/main" val="2579602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25</a:t>
            </a:fld>
            <a:endParaRPr lang="en-US"/>
          </a:p>
        </p:txBody>
      </p:sp>
    </p:spTree>
    <p:extLst>
      <p:ext uri="{BB962C8B-B14F-4D97-AF65-F5344CB8AC3E}">
        <p14:creationId xmlns="" xmlns:p14="http://schemas.microsoft.com/office/powerpoint/2010/main" val="966733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Nội</a:t>
            </a:r>
            <a:r>
              <a:rPr lang="en-US" baseline="0" dirty="0"/>
              <a:t> dung </a:t>
            </a:r>
            <a:r>
              <a:rPr lang="en-US" baseline="0" dirty="0" err="1"/>
              <a:t>gồm</a:t>
            </a:r>
            <a:r>
              <a:rPr lang="en-US" baseline="0" dirty="0"/>
              <a:t> </a:t>
            </a:r>
            <a:r>
              <a:rPr lang="en-US" baseline="0" dirty="0" err="1"/>
              <a:t>có</a:t>
            </a:r>
            <a:r>
              <a:rPr lang="en-US" baseline="0" dirty="0"/>
              <a:t> 3 </a:t>
            </a:r>
            <a:r>
              <a:rPr lang="en-US" baseline="0" dirty="0" err="1"/>
              <a:t>phần</a:t>
            </a:r>
            <a:r>
              <a:rPr lang="en-US" baseline="0" dirty="0"/>
              <a:t>:</a:t>
            </a:r>
          </a:p>
          <a:p>
            <a:pPr marL="228600" indent="-228600">
              <a:buAutoNum type="arabicPeriod"/>
            </a:pPr>
            <a:r>
              <a:rPr lang="en-US" baseline="0" dirty="0" err="1"/>
              <a:t>Một</a:t>
            </a:r>
            <a:r>
              <a:rPr lang="en-US" baseline="0" dirty="0"/>
              <a:t> </a:t>
            </a:r>
            <a:r>
              <a:rPr lang="en-US" baseline="0" dirty="0" err="1"/>
              <a:t>số</a:t>
            </a:r>
            <a:r>
              <a:rPr lang="en-US" baseline="0" dirty="0"/>
              <a:t> </a:t>
            </a:r>
            <a:r>
              <a:rPr lang="en-US" baseline="0" dirty="0" err="1"/>
              <a:t>khái</a:t>
            </a:r>
            <a:r>
              <a:rPr lang="en-US" baseline="0" dirty="0"/>
              <a:t> </a:t>
            </a:r>
            <a:r>
              <a:rPr lang="en-US" baseline="0" dirty="0" err="1"/>
              <a:t>niềm</a:t>
            </a:r>
            <a:r>
              <a:rPr lang="en-US" baseline="0" dirty="0"/>
              <a:t> </a:t>
            </a:r>
            <a:r>
              <a:rPr lang="en-US" baseline="0" dirty="0" err="1"/>
              <a:t>về</a:t>
            </a:r>
            <a:r>
              <a:rPr lang="en-US" baseline="0" dirty="0"/>
              <a:t> </a:t>
            </a:r>
            <a:r>
              <a:rPr lang="en-US" baseline="0" dirty="0" err="1"/>
              <a:t>quy</a:t>
            </a:r>
            <a:r>
              <a:rPr lang="en-US" baseline="0" dirty="0"/>
              <a:t> </a:t>
            </a:r>
            <a:r>
              <a:rPr lang="en-US" baseline="0" dirty="0" err="1"/>
              <a:t>trình</a:t>
            </a:r>
            <a:endParaRPr lang="en-US" baseline="0" dirty="0"/>
          </a:p>
          <a:p>
            <a:pPr marL="228600" indent="-228600">
              <a:buAutoNum type="arabicPeriod"/>
            </a:pPr>
            <a:r>
              <a:rPr lang="en-US" baseline="0" dirty="0" err="1"/>
              <a:t>Mẫu</a:t>
            </a:r>
            <a:r>
              <a:rPr lang="en-US" baseline="0" dirty="0"/>
              <a:t> </a:t>
            </a:r>
            <a:r>
              <a:rPr lang="en-US" baseline="0" dirty="0" err="1"/>
              <a:t>biểu</a:t>
            </a:r>
            <a:r>
              <a:rPr lang="en-US" baseline="0" dirty="0"/>
              <a:t> </a:t>
            </a:r>
            <a:r>
              <a:rPr lang="en-US" baseline="0" dirty="0" err="1"/>
              <a:t>quy</a:t>
            </a:r>
            <a:r>
              <a:rPr lang="en-US" baseline="0" dirty="0"/>
              <a:t> </a:t>
            </a:r>
            <a:r>
              <a:rPr lang="en-US" baseline="0" dirty="0" err="1"/>
              <a:t>trình</a:t>
            </a:r>
            <a:r>
              <a:rPr lang="en-US" baseline="0" dirty="0"/>
              <a:t> </a:t>
            </a:r>
            <a:r>
              <a:rPr lang="en-US" baseline="0" dirty="0" err="1"/>
              <a:t>của</a:t>
            </a:r>
            <a:r>
              <a:rPr lang="en-US" baseline="0" dirty="0"/>
              <a:t> </a:t>
            </a:r>
            <a:r>
              <a:rPr lang="en-US" baseline="0" dirty="0" err="1"/>
              <a:t>hệ</a:t>
            </a:r>
            <a:r>
              <a:rPr lang="en-US" baseline="0" dirty="0"/>
              <a:t> </a:t>
            </a:r>
            <a:r>
              <a:rPr lang="en-US" baseline="0" dirty="0" err="1"/>
              <a:t>thống</a:t>
            </a:r>
            <a:r>
              <a:rPr lang="en-US" baseline="0" dirty="0"/>
              <a:t> </a:t>
            </a:r>
            <a:r>
              <a:rPr lang="en-US" baseline="0" dirty="0" err="1"/>
              <a:t>quản</a:t>
            </a:r>
            <a:r>
              <a:rPr lang="en-US" baseline="0" dirty="0"/>
              <a:t> </a:t>
            </a:r>
            <a:r>
              <a:rPr lang="en-US" baseline="0" dirty="0" err="1"/>
              <a:t>lý</a:t>
            </a:r>
            <a:r>
              <a:rPr lang="en-US" baseline="0" dirty="0"/>
              <a:t> </a:t>
            </a:r>
            <a:r>
              <a:rPr lang="en-US" baseline="0" dirty="0" err="1"/>
              <a:t>chất</a:t>
            </a:r>
            <a:r>
              <a:rPr lang="en-US" baseline="0" dirty="0"/>
              <a:t> </a:t>
            </a:r>
            <a:r>
              <a:rPr lang="en-US" baseline="0" dirty="0" err="1"/>
              <a:t>lượng</a:t>
            </a:r>
            <a:r>
              <a:rPr lang="en-US" baseline="0" dirty="0"/>
              <a:t> </a:t>
            </a:r>
            <a:r>
              <a:rPr lang="en-US" baseline="0" dirty="0" err="1"/>
              <a:t>bệnh</a:t>
            </a:r>
            <a:r>
              <a:rPr lang="en-US" baseline="0" dirty="0"/>
              <a:t> </a:t>
            </a:r>
            <a:r>
              <a:rPr lang="en-US" baseline="0" dirty="0" err="1"/>
              <a:t>viện</a:t>
            </a:r>
            <a:endParaRPr lang="en-US" baseline="0" dirty="0"/>
          </a:p>
          <a:p>
            <a:pPr marL="228600" indent="-228600">
              <a:buAutoNum type="arabicPeriod"/>
            </a:pPr>
            <a:r>
              <a:rPr lang="en-US" baseline="0" dirty="0" err="1"/>
              <a:t>Thảo</a:t>
            </a:r>
            <a:r>
              <a:rPr lang="en-US" baseline="0" dirty="0"/>
              <a:t> </a:t>
            </a:r>
            <a:r>
              <a:rPr lang="en-US" baseline="0" dirty="0" err="1"/>
              <a:t>luận</a:t>
            </a:r>
            <a:r>
              <a:rPr lang="en-US" baseline="0" dirty="0"/>
              <a:t> </a:t>
            </a:r>
            <a:r>
              <a:rPr lang="en-US" baseline="0" dirty="0" err="1"/>
              <a:t>cách</a:t>
            </a:r>
            <a:r>
              <a:rPr lang="en-US" baseline="0" dirty="0"/>
              <a:t> </a:t>
            </a:r>
            <a:r>
              <a:rPr lang="en-US" baseline="0" dirty="0" err="1"/>
              <a:t>thức</a:t>
            </a:r>
            <a:r>
              <a:rPr lang="en-US" baseline="0" dirty="0"/>
              <a:t> </a:t>
            </a:r>
            <a:r>
              <a:rPr lang="en-US" baseline="0" dirty="0" err="1"/>
              <a:t>triển</a:t>
            </a:r>
            <a:r>
              <a:rPr lang="en-US" baseline="0" dirty="0"/>
              <a:t> </a:t>
            </a:r>
            <a:r>
              <a:rPr lang="en-US" baseline="0" dirty="0" err="1"/>
              <a:t>khai</a:t>
            </a:r>
            <a:r>
              <a:rPr lang="en-US" baseline="0" dirty="0"/>
              <a:t> </a:t>
            </a:r>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33</a:t>
            </a:fld>
            <a:endParaRPr lang="en-US"/>
          </a:p>
        </p:txBody>
      </p:sp>
    </p:spTree>
    <p:extLst>
      <p:ext uri="{BB962C8B-B14F-4D97-AF65-F5344CB8AC3E}">
        <p14:creationId xmlns="" xmlns:p14="http://schemas.microsoft.com/office/powerpoint/2010/main" val="198555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Nội</a:t>
            </a:r>
            <a:r>
              <a:rPr lang="en-US" baseline="0" dirty="0"/>
              <a:t> dung </a:t>
            </a:r>
            <a:r>
              <a:rPr lang="en-US" baseline="0" dirty="0" err="1"/>
              <a:t>gồm</a:t>
            </a:r>
            <a:r>
              <a:rPr lang="en-US" baseline="0" dirty="0"/>
              <a:t> </a:t>
            </a:r>
            <a:r>
              <a:rPr lang="en-US" baseline="0" dirty="0" err="1"/>
              <a:t>có</a:t>
            </a:r>
            <a:r>
              <a:rPr lang="en-US" baseline="0" dirty="0"/>
              <a:t> 3 </a:t>
            </a:r>
            <a:r>
              <a:rPr lang="en-US" baseline="0" dirty="0" err="1"/>
              <a:t>phần</a:t>
            </a:r>
            <a:r>
              <a:rPr lang="en-US" baseline="0" dirty="0"/>
              <a:t>:</a:t>
            </a:r>
          </a:p>
          <a:p>
            <a:pPr marL="228600" indent="-228600">
              <a:buAutoNum type="arabicPeriod"/>
            </a:pPr>
            <a:r>
              <a:rPr lang="en-US" baseline="0" dirty="0" err="1"/>
              <a:t>Một</a:t>
            </a:r>
            <a:r>
              <a:rPr lang="en-US" baseline="0" dirty="0"/>
              <a:t> </a:t>
            </a:r>
            <a:r>
              <a:rPr lang="en-US" baseline="0" dirty="0" err="1"/>
              <a:t>số</a:t>
            </a:r>
            <a:r>
              <a:rPr lang="en-US" baseline="0" dirty="0"/>
              <a:t> </a:t>
            </a:r>
            <a:r>
              <a:rPr lang="en-US" baseline="0" dirty="0" err="1"/>
              <a:t>khái</a:t>
            </a:r>
            <a:r>
              <a:rPr lang="en-US" baseline="0" dirty="0"/>
              <a:t> </a:t>
            </a:r>
            <a:r>
              <a:rPr lang="en-US" baseline="0" dirty="0" err="1"/>
              <a:t>niềm</a:t>
            </a:r>
            <a:r>
              <a:rPr lang="en-US" baseline="0" dirty="0"/>
              <a:t> </a:t>
            </a:r>
            <a:r>
              <a:rPr lang="en-US" baseline="0" dirty="0" err="1"/>
              <a:t>về</a:t>
            </a:r>
            <a:r>
              <a:rPr lang="en-US" baseline="0" dirty="0"/>
              <a:t> </a:t>
            </a:r>
            <a:r>
              <a:rPr lang="en-US" baseline="0" dirty="0" err="1"/>
              <a:t>quy</a:t>
            </a:r>
            <a:r>
              <a:rPr lang="en-US" baseline="0" dirty="0"/>
              <a:t> </a:t>
            </a:r>
            <a:r>
              <a:rPr lang="en-US" baseline="0" dirty="0" err="1"/>
              <a:t>trình</a:t>
            </a:r>
            <a:endParaRPr lang="en-US" baseline="0" dirty="0"/>
          </a:p>
          <a:p>
            <a:pPr marL="228600" indent="-228600">
              <a:buAutoNum type="arabicPeriod"/>
            </a:pPr>
            <a:r>
              <a:rPr lang="en-US" baseline="0" dirty="0" err="1"/>
              <a:t>Mẫu</a:t>
            </a:r>
            <a:r>
              <a:rPr lang="en-US" baseline="0" dirty="0"/>
              <a:t> </a:t>
            </a:r>
            <a:r>
              <a:rPr lang="en-US" baseline="0" dirty="0" err="1"/>
              <a:t>biểu</a:t>
            </a:r>
            <a:r>
              <a:rPr lang="en-US" baseline="0" dirty="0"/>
              <a:t> </a:t>
            </a:r>
            <a:r>
              <a:rPr lang="en-US" baseline="0" dirty="0" err="1"/>
              <a:t>quy</a:t>
            </a:r>
            <a:r>
              <a:rPr lang="en-US" baseline="0" dirty="0"/>
              <a:t> </a:t>
            </a:r>
            <a:r>
              <a:rPr lang="en-US" baseline="0" dirty="0" err="1"/>
              <a:t>trình</a:t>
            </a:r>
            <a:r>
              <a:rPr lang="en-US" baseline="0" dirty="0"/>
              <a:t> </a:t>
            </a:r>
            <a:r>
              <a:rPr lang="en-US" baseline="0" dirty="0" err="1"/>
              <a:t>của</a:t>
            </a:r>
            <a:r>
              <a:rPr lang="en-US" baseline="0" dirty="0"/>
              <a:t> </a:t>
            </a:r>
            <a:r>
              <a:rPr lang="en-US" baseline="0" dirty="0" err="1"/>
              <a:t>hệ</a:t>
            </a:r>
            <a:r>
              <a:rPr lang="en-US" baseline="0" dirty="0"/>
              <a:t> </a:t>
            </a:r>
            <a:r>
              <a:rPr lang="en-US" baseline="0" dirty="0" err="1"/>
              <a:t>thống</a:t>
            </a:r>
            <a:r>
              <a:rPr lang="en-US" baseline="0" dirty="0"/>
              <a:t> </a:t>
            </a:r>
            <a:r>
              <a:rPr lang="en-US" baseline="0" dirty="0" err="1"/>
              <a:t>quản</a:t>
            </a:r>
            <a:r>
              <a:rPr lang="en-US" baseline="0" dirty="0"/>
              <a:t> </a:t>
            </a:r>
            <a:r>
              <a:rPr lang="en-US" baseline="0" dirty="0" err="1"/>
              <a:t>lý</a:t>
            </a:r>
            <a:r>
              <a:rPr lang="en-US" baseline="0" dirty="0"/>
              <a:t> </a:t>
            </a:r>
            <a:r>
              <a:rPr lang="en-US" baseline="0" dirty="0" err="1"/>
              <a:t>chất</a:t>
            </a:r>
            <a:r>
              <a:rPr lang="en-US" baseline="0" dirty="0"/>
              <a:t> </a:t>
            </a:r>
            <a:r>
              <a:rPr lang="en-US" baseline="0" dirty="0" err="1"/>
              <a:t>lượng</a:t>
            </a:r>
            <a:r>
              <a:rPr lang="en-US" baseline="0" dirty="0"/>
              <a:t> </a:t>
            </a:r>
            <a:r>
              <a:rPr lang="en-US" baseline="0" dirty="0" err="1"/>
              <a:t>bệnh</a:t>
            </a:r>
            <a:r>
              <a:rPr lang="en-US" baseline="0" dirty="0"/>
              <a:t> </a:t>
            </a:r>
            <a:r>
              <a:rPr lang="en-US" baseline="0" dirty="0" err="1"/>
              <a:t>viện</a:t>
            </a:r>
            <a:endParaRPr lang="en-US" baseline="0" dirty="0"/>
          </a:p>
          <a:p>
            <a:pPr marL="228600" indent="-228600">
              <a:buAutoNum type="arabicPeriod"/>
            </a:pPr>
            <a:r>
              <a:rPr lang="en-US" baseline="0" dirty="0" err="1"/>
              <a:t>Thảo</a:t>
            </a:r>
            <a:r>
              <a:rPr lang="en-US" baseline="0" dirty="0"/>
              <a:t> </a:t>
            </a:r>
            <a:r>
              <a:rPr lang="en-US" baseline="0" dirty="0" err="1"/>
              <a:t>luận</a:t>
            </a:r>
            <a:r>
              <a:rPr lang="en-US" baseline="0" dirty="0"/>
              <a:t> </a:t>
            </a:r>
            <a:r>
              <a:rPr lang="en-US" baseline="0" dirty="0" err="1"/>
              <a:t>cách</a:t>
            </a:r>
            <a:r>
              <a:rPr lang="en-US" baseline="0" dirty="0"/>
              <a:t> </a:t>
            </a:r>
            <a:r>
              <a:rPr lang="en-US" baseline="0" dirty="0" err="1"/>
              <a:t>thức</a:t>
            </a:r>
            <a:r>
              <a:rPr lang="en-US" baseline="0" dirty="0"/>
              <a:t> </a:t>
            </a:r>
            <a:r>
              <a:rPr lang="en-US" baseline="0" dirty="0" err="1"/>
              <a:t>triển</a:t>
            </a:r>
            <a:r>
              <a:rPr lang="en-US" baseline="0" dirty="0"/>
              <a:t> </a:t>
            </a:r>
            <a:r>
              <a:rPr lang="en-US" baseline="0" dirty="0" err="1"/>
              <a:t>khai</a:t>
            </a:r>
            <a:r>
              <a:rPr lang="en-US" baseline="0" dirty="0"/>
              <a:t> </a:t>
            </a:r>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37</a:t>
            </a:fld>
            <a:endParaRPr lang="en-US"/>
          </a:p>
        </p:txBody>
      </p:sp>
    </p:spTree>
    <p:extLst>
      <p:ext uri="{BB962C8B-B14F-4D97-AF65-F5344CB8AC3E}">
        <p14:creationId xmlns="" xmlns:p14="http://schemas.microsoft.com/office/powerpoint/2010/main" val="4785717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3147" name="Group 75"/>
          <p:cNvGrpSpPr>
            <a:grpSpLocks/>
          </p:cNvGrpSpPr>
          <p:nvPr/>
        </p:nvGrpSpPr>
        <p:grpSpPr bwMode="auto">
          <a:xfrm>
            <a:off x="112713" y="5954713"/>
            <a:ext cx="8936037"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endParaRPr lang="en-US"/>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endParaRPr lang="en-US"/>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endParaRPr lang="en-US"/>
            </a:p>
          </p:txBody>
        </p:sp>
      </p:grpSp>
      <p:grpSp>
        <p:nvGrpSpPr>
          <p:cNvPr id="3079" name="Group 7"/>
          <p:cNvGrpSpPr>
            <a:grpSpLocks/>
          </p:cNvGrpSpPr>
          <p:nvPr/>
        </p:nvGrpSpPr>
        <p:grpSpPr bwMode="auto">
          <a:xfrm rot="10800000">
            <a:off x="6003925" y="1778000"/>
            <a:ext cx="2768600" cy="779463"/>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endParaRPr lang="en-US"/>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endParaRPr lang="en-US"/>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endParaRPr lang="en-US"/>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endParaRPr lang="en-US"/>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endParaRPr lang="en-US"/>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endParaRPr lang="en-US"/>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endParaRPr lang="en-US"/>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endParaRPr lang="en-US"/>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endParaRPr lang="en-US"/>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endParaRPr lang="en-US"/>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endParaRPr lang="en-US"/>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endParaRPr lang="en-US"/>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endParaRPr lang="en-US"/>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endParaRPr lang="en-US"/>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endParaRPr lang="en-US"/>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endParaRPr lang="en-US"/>
            </a:p>
          </p:txBody>
        </p:sp>
      </p:grpSp>
      <p:sp>
        <p:nvSpPr>
          <p:cNvPr id="3099" name="Freeform 27" descr="Dark upward diagonal"/>
          <p:cNvSpPr>
            <a:spLocks/>
          </p:cNvSpPr>
          <p:nvPr/>
        </p:nvSpPr>
        <p:spPr bwMode="gray">
          <a:xfrm>
            <a:off x="85725" y="76201"/>
            <a:ext cx="8977313" cy="228599"/>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endParaRPr lang="en-US"/>
          </a:p>
        </p:txBody>
      </p:sp>
      <p:sp>
        <p:nvSpPr>
          <p:cNvPr id="3100" name="Rectangle 28"/>
          <p:cNvSpPr>
            <a:spLocks noChangeArrowheads="1"/>
          </p:cNvSpPr>
          <p:nvPr/>
        </p:nvSpPr>
        <p:spPr bwMode="gray">
          <a:xfrm>
            <a:off x="114300" y="6610350"/>
            <a:ext cx="8931275" cy="163513"/>
          </a:xfrm>
          <a:prstGeom prst="rect">
            <a:avLst/>
          </a:prstGeom>
          <a:solidFill>
            <a:schemeClr val="accent1"/>
          </a:solidFill>
          <a:ln w="9525">
            <a:noFill/>
            <a:miter lim="800000"/>
            <a:headEnd/>
            <a:tailEnd/>
          </a:ln>
          <a:effectLst/>
        </p:spPr>
        <p:txBody>
          <a:bodyPr wrap="none" anchor="ctr"/>
          <a:lstStyle/>
          <a:p>
            <a:endParaRPr lang="en-US"/>
          </a:p>
        </p:txBody>
      </p:sp>
      <p:grpSp>
        <p:nvGrpSpPr>
          <p:cNvPr id="3146" name="Group 74"/>
          <p:cNvGrpSpPr>
            <a:grpSpLocks/>
          </p:cNvGrpSpPr>
          <p:nvPr/>
        </p:nvGrpSpPr>
        <p:grpSpPr bwMode="auto">
          <a:xfrm>
            <a:off x="85725" y="854075"/>
            <a:ext cx="8982075"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endParaRPr lang="en-US"/>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endParaRPr lang="en-US"/>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endParaRPr lang="en-US"/>
            </a:p>
          </p:txBody>
        </p:sp>
      </p:grpSp>
      <p:sp>
        <p:nvSpPr>
          <p:cNvPr id="3105" name="Rectangle 33"/>
          <p:cNvSpPr>
            <a:spLocks noChangeArrowheads="1"/>
          </p:cNvSpPr>
          <p:nvPr/>
        </p:nvSpPr>
        <p:spPr bwMode="gray">
          <a:xfrm>
            <a:off x="85725" y="304800"/>
            <a:ext cx="8982075" cy="914400"/>
          </a:xfrm>
          <a:prstGeom prst="rect">
            <a:avLst/>
          </a:prstGeom>
          <a:solidFill>
            <a:schemeClr val="accent1"/>
          </a:solidFill>
          <a:ln w="9525">
            <a:noFill/>
            <a:miter lim="800000"/>
            <a:headEnd/>
            <a:tailEnd/>
          </a:ln>
          <a:effectLst/>
        </p:spPr>
        <p:txBody>
          <a:bodyPr wrap="none" anchor="ctr"/>
          <a:lstStyle/>
          <a:p>
            <a:endParaRPr lang="en-US"/>
          </a:p>
        </p:txBody>
      </p:sp>
      <p:sp>
        <p:nvSpPr>
          <p:cNvPr id="3075" name="Rectangle 3"/>
          <p:cNvSpPr>
            <a:spLocks noGrp="1" noChangeArrowheads="1"/>
          </p:cNvSpPr>
          <p:nvPr>
            <p:ph type="subTitle" idx="1" hasCustomPrompt="1"/>
          </p:nvPr>
        </p:nvSpPr>
        <p:spPr>
          <a:xfrm>
            <a:off x="4191000" y="6185079"/>
            <a:ext cx="4811713" cy="403225"/>
          </a:xfrm>
        </p:spPr>
        <p:txBody>
          <a:bodyPr/>
          <a:lstStyle>
            <a:lvl1pPr marL="0" indent="0" algn="r">
              <a:buFontTx/>
              <a:buNone/>
              <a:defRPr sz="1600" b="1" i="1">
                <a:solidFill>
                  <a:srgbClr val="FFFFFF"/>
                </a:solidFill>
                <a:latin typeface="Times New Roman" pitchFamily="18" charset="0"/>
              </a:defRPr>
            </a:lvl1pPr>
          </a:lstStyle>
          <a:p>
            <a:r>
              <a:rPr lang="en-US" dirty="0"/>
              <a:t>www.benhvienducgiang.com</a:t>
            </a:r>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endParaRPr lang="en-US" dirty="0"/>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endParaRPr lang="en-US"/>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fld id="{0A099D71-8491-4B33-93F4-50FBDB349578}" type="slidenum">
              <a:rPr lang="en-US"/>
              <a:pPr/>
              <a:t>‹#›</a:t>
            </a:fld>
            <a:endParaRPr lang="en-US"/>
          </a:p>
        </p:txBody>
      </p:sp>
      <p:sp>
        <p:nvSpPr>
          <p:cNvPr id="3074" name="Rectangle 2"/>
          <p:cNvSpPr>
            <a:spLocks noGrp="1" noChangeArrowheads="1"/>
          </p:cNvSpPr>
          <p:nvPr>
            <p:ph type="ctrTitle"/>
          </p:nvPr>
        </p:nvSpPr>
        <p:spPr>
          <a:xfrm>
            <a:off x="2819400" y="2819400"/>
            <a:ext cx="6019800" cy="1470025"/>
          </a:xfrm>
        </p:spPr>
        <p:txBody>
          <a:bodyPr/>
          <a:lstStyle>
            <a:lvl1pPr algn="r">
              <a:defRPr sz="4800">
                <a:solidFill>
                  <a:srgbClr val="000000"/>
                </a:solidFill>
              </a:defRPr>
            </a:lvl1pPr>
          </a:lstStyle>
          <a:p>
            <a:r>
              <a:rPr lang="en-US" dirty="0"/>
              <a:t>Click to edit Master title style</a:t>
            </a:r>
          </a:p>
        </p:txBody>
      </p:sp>
      <p:sp>
        <p:nvSpPr>
          <p:cNvPr id="51" name="TextBox 50"/>
          <p:cNvSpPr txBox="1"/>
          <p:nvPr userDrawn="1"/>
        </p:nvSpPr>
        <p:spPr>
          <a:xfrm>
            <a:off x="152400" y="6563847"/>
            <a:ext cx="1608133" cy="230832"/>
          </a:xfrm>
          <a:prstGeom prst="rect">
            <a:avLst/>
          </a:prstGeom>
          <a:noFill/>
        </p:spPr>
        <p:txBody>
          <a:bodyPr wrap="none" rtlCol="0">
            <a:spAutoFit/>
          </a:bodyPr>
          <a:lstStyle/>
          <a:p>
            <a:r>
              <a:rPr lang="en-US" sz="900" dirty="0">
                <a:latin typeface="+mn-lt"/>
              </a:rPr>
              <a:t>www.trungtamtinhoc.edu.vn</a:t>
            </a:r>
          </a:p>
        </p:txBody>
      </p:sp>
      <p:sp>
        <p:nvSpPr>
          <p:cNvPr id="55" name="Rectangle 54"/>
          <p:cNvSpPr/>
          <p:nvPr userDrawn="1"/>
        </p:nvSpPr>
        <p:spPr>
          <a:xfrm>
            <a:off x="2300538" y="381000"/>
            <a:ext cx="5562600" cy="740664"/>
          </a:xfrm>
          <a:prstGeom prst="rect">
            <a:avLst/>
          </a:prstGeom>
          <a:solidFill>
            <a:schemeClr val="tx1">
              <a:lumMod val="20000"/>
              <a:lumOff val="80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33333"/>
                </a:solidFill>
              </a:rPr>
              <a:t>SỞ</a:t>
            </a:r>
            <a:r>
              <a:rPr lang="en-US" baseline="0" dirty="0">
                <a:solidFill>
                  <a:srgbClr val="333333"/>
                </a:solidFill>
              </a:rPr>
              <a:t> Y TẾ HÀ NỘI</a:t>
            </a:r>
          </a:p>
          <a:p>
            <a:pPr algn="ctr"/>
            <a:r>
              <a:rPr lang="en-US" b="1" baseline="0" dirty="0">
                <a:solidFill>
                  <a:srgbClr val="333333"/>
                </a:solidFill>
              </a:rPr>
              <a:t>BỆNH VIỆN ĐA KHOA ĐỨC GIANG</a:t>
            </a:r>
            <a:endParaRPr lang="en-US" b="1" dirty="0">
              <a:solidFill>
                <a:srgbClr val="333333"/>
              </a:solidFill>
            </a:endParaRPr>
          </a:p>
        </p:txBody>
      </p:sp>
      <p:pic>
        <p:nvPicPr>
          <p:cNvPr id="56" name="Picture 4"/>
          <p:cNvPicPr>
            <a:picLocks noChangeAspect="1" noChangeArrowheads="1"/>
          </p:cNvPicPr>
          <p:nvPr userDrawn="1"/>
        </p:nvPicPr>
        <p:blipFill>
          <a:blip r:embed="rId2" cstate="print"/>
          <a:srcRect/>
          <a:stretch>
            <a:fillRect/>
          </a:stretch>
        </p:blipFill>
        <p:spPr bwMode="auto">
          <a:xfrm>
            <a:off x="1334037" y="381000"/>
            <a:ext cx="1042701" cy="749808"/>
          </a:xfrm>
          <a:prstGeom prst="rect">
            <a:avLst/>
          </a:prstGeom>
          <a:noFill/>
          <a:ln w="9525">
            <a:noFill/>
            <a:miter lim="800000"/>
            <a:headEnd/>
            <a:tailEnd/>
          </a:ln>
        </p:spPr>
      </p:pic>
      <p:sp>
        <p:nvSpPr>
          <p:cNvPr id="57" name="TextBox 56"/>
          <p:cNvSpPr txBox="1"/>
          <p:nvPr userDrawn="1"/>
        </p:nvSpPr>
        <p:spPr>
          <a:xfrm>
            <a:off x="1270716" y="1308279"/>
            <a:ext cx="7162800" cy="338554"/>
          </a:xfrm>
          <a:prstGeom prst="rect">
            <a:avLst/>
          </a:prstGeom>
          <a:noFill/>
        </p:spPr>
        <p:txBody>
          <a:bodyPr wrap="square" rtlCol="0">
            <a:spAutoFit/>
          </a:bodyPr>
          <a:lstStyle/>
          <a:p>
            <a:r>
              <a:rPr lang="en-US" sz="1600" b="1" dirty="0"/>
              <a:t>CHĂM</a:t>
            </a:r>
            <a:r>
              <a:rPr lang="en-US" sz="1600" b="1" baseline="0" dirty="0"/>
              <a:t> SÓC SỨC KHỎE CỦA BẠN LÀ HẠNH PHÚC CỦA CHÚNG TÔI</a:t>
            </a:r>
            <a:endParaRPr lang="en-US"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99"/>
                                        </p:tgtEl>
                                        <p:attrNameLst>
                                          <p:attrName>style.visibility</p:attrName>
                                        </p:attrNameLst>
                                      </p:cBhvr>
                                      <p:to>
                                        <p:strVal val="visible"/>
                                      </p:to>
                                    </p:set>
                                    <p:anim calcmode="lin" valueType="num">
                                      <p:cBhvr>
                                        <p:cTn id="7" dur="1000" fill="hold"/>
                                        <p:tgtEl>
                                          <p:spTgt spid="3099"/>
                                        </p:tgtEl>
                                        <p:attrNameLst>
                                          <p:attrName>ppt_x</p:attrName>
                                        </p:attrNameLst>
                                      </p:cBhvr>
                                      <p:tavLst>
                                        <p:tav tm="0">
                                          <p:val>
                                            <p:strVal val="#ppt_x-.2"/>
                                          </p:val>
                                        </p:tav>
                                        <p:tav tm="100000">
                                          <p:val>
                                            <p:strVal val="#ppt_x"/>
                                          </p:val>
                                        </p:tav>
                                      </p:tavLst>
                                    </p:anim>
                                    <p:anim calcmode="lin" valueType="num">
                                      <p:cBhvr>
                                        <p:cTn id="8" dur="1000" fill="hold"/>
                                        <p:tgtEl>
                                          <p:spTgt spid="30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99"/>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3105"/>
                                        </p:tgtEl>
                                        <p:attrNameLst>
                                          <p:attrName>style.visibility</p:attrName>
                                        </p:attrNameLst>
                                      </p:cBhvr>
                                      <p:to>
                                        <p:strVal val="visible"/>
                                      </p:to>
                                    </p:set>
                                    <p:animEffect transition="in" filter="wipe(right)">
                                      <p:cBhvr>
                                        <p:cTn id="13" dur="500"/>
                                        <p:tgtEl>
                                          <p:spTgt spid="3105"/>
                                        </p:tgtEl>
                                      </p:cBhvr>
                                    </p:animEffect>
                                  </p:childTnLst>
                                </p:cTn>
                              </p:par>
                              <p:par>
                                <p:cTn id="14" presetID="22" presetClass="entr" presetSubtype="8" fill="hold" nodeType="withEffect">
                                  <p:stCondLst>
                                    <p:cond delay="0"/>
                                  </p:stCondLst>
                                  <p:childTnLst>
                                    <p:set>
                                      <p:cBhvr>
                                        <p:cTn id="15" dur="1" fill="hold">
                                          <p:stCondLst>
                                            <p:cond delay="0"/>
                                          </p:stCondLst>
                                        </p:cTn>
                                        <p:tgtEl>
                                          <p:spTgt spid="3146"/>
                                        </p:tgtEl>
                                        <p:attrNameLst>
                                          <p:attrName>style.visibility</p:attrName>
                                        </p:attrNameLst>
                                      </p:cBhvr>
                                      <p:to>
                                        <p:strVal val="visible"/>
                                      </p:to>
                                    </p:set>
                                    <p:animEffect transition="in" filter="wipe(left)">
                                      <p:cBhvr>
                                        <p:cTn id="16" dur="500"/>
                                        <p:tgtEl>
                                          <p:spTgt spid="314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100"/>
                                        </p:tgtEl>
                                        <p:attrNameLst>
                                          <p:attrName>style.visibility</p:attrName>
                                        </p:attrNameLst>
                                      </p:cBhvr>
                                      <p:to>
                                        <p:strVal val="visible"/>
                                      </p:to>
                                    </p:set>
                                    <p:animEffect transition="in" filter="wipe(left)">
                                      <p:cBhvr>
                                        <p:cTn id="19" dur="1000"/>
                                        <p:tgtEl>
                                          <p:spTgt spid="3100"/>
                                        </p:tgtEl>
                                      </p:cBhvr>
                                    </p:animEffect>
                                  </p:childTnLst>
                                </p:cTn>
                              </p:par>
                              <p:par>
                                <p:cTn id="20" presetID="22" presetClass="entr" presetSubtype="2" fill="hold" nodeType="withEffect">
                                  <p:stCondLst>
                                    <p:cond delay="0"/>
                                  </p:stCondLst>
                                  <p:childTnLst>
                                    <p:set>
                                      <p:cBhvr>
                                        <p:cTn id="21" dur="1" fill="hold">
                                          <p:stCondLst>
                                            <p:cond delay="0"/>
                                          </p:stCondLst>
                                        </p:cTn>
                                        <p:tgtEl>
                                          <p:spTgt spid="3147"/>
                                        </p:tgtEl>
                                        <p:attrNameLst>
                                          <p:attrName>style.visibility</p:attrName>
                                        </p:attrNameLst>
                                      </p:cBhvr>
                                      <p:to>
                                        <p:strVal val="visible"/>
                                      </p:to>
                                    </p:set>
                                    <p:animEffect transition="in" filter="wipe(right)">
                                      <p:cBhvr>
                                        <p:cTn id="22" dur="500"/>
                                        <p:tgtEl>
                                          <p:spTgt spid="3147"/>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3079"/>
                                        </p:tgtEl>
                                        <p:attrNameLst>
                                          <p:attrName>style.visibility</p:attrName>
                                        </p:attrNameLst>
                                      </p:cBhvr>
                                      <p:to>
                                        <p:strVal val="visible"/>
                                      </p:to>
                                    </p:set>
                                    <p:animEffect transition="in" filter="wipe(up)">
                                      <p:cBhvr>
                                        <p:cTn id="26"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9" grpId="0" animBg="1"/>
      <p:bldP spid="3100" grpId="0" animBg="1"/>
      <p:bldP spid="310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5028E16-ACAC-4600-9DF2-72626C038601}"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934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38125"/>
            <a:ext cx="6019800" cy="5934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EF68485-55E5-4591-9694-AECEB1B48197}"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a:t>Click to edit Master title style</a:t>
            </a:r>
          </a:p>
        </p:txBody>
      </p:sp>
      <p:sp>
        <p:nvSpPr>
          <p:cNvPr id="3" name="Text Placeholder 2"/>
          <p:cNvSpPr>
            <a:spLocks noGrp="1"/>
          </p:cNvSpPr>
          <p:nvPr>
            <p:ph type="body" sz="half" idx="1"/>
          </p:nvPr>
        </p:nvSpPr>
        <p:spPr>
          <a:xfrm>
            <a:off x="457200" y="1438275"/>
            <a:ext cx="4038600" cy="4733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38275"/>
            <a:ext cx="4038600" cy="4733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0" y="6311900"/>
            <a:ext cx="1712913" cy="290513"/>
          </a:xfrm>
        </p:spPr>
        <p:txBody>
          <a:bodyPr/>
          <a:lstStyle>
            <a:lvl1pPr>
              <a:defRPr/>
            </a:lvl1pPr>
          </a:lstStyle>
          <a:p>
            <a:endParaRPr lang="en-US"/>
          </a:p>
        </p:txBody>
      </p:sp>
      <p:sp>
        <p:nvSpPr>
          <p:cNvPr id="6" name="Footer Placeholder 5"/>
          <p:cNvSpPr>
            <a:spLocks noGrp="1"/>
          </p:cNvSpPr>
          <p:nvPr>
            <p:ph type="ftr" sz="quarter" idx="11"/>
          </p:nvPr>
        </p:nvSpPr>
        <p:spPr>
          <a:xfrm>
            <a:off x="4830763" y="6323013"/>
            <a:ext cx="2311400" cy="290512"/>
          </a:xfrm>
        </p:spPr>
        <p:txBody>
          <a:bodyPr/>
          <a:lstStyle>
            <a:lvl1pPr>
              <a:defRPr/>
            </a:lvl1pPr>
          </a:lstStyle>
          <a:p>
            <a:endParaRPr lang="en-US"/>
          </a:p>
        </p:txBody>
      </p:sp>
      <p:sp>
        <p:nvSpPr>
          <p:cNvPr id="7" name="Slide Number Placeholder 6"/>
          <p:cNvSpPr>
            <a:spLocks noGrp="1"/>
          </p:cNvSpPr>
          <p:nvPr>
            <p:ph type="sldNum" sz="quarter" idx="12"/>
          </p:nvPr>
        </p:nvSpPr>
        <p:spPr>
          <a:xfrm>
            <a:off x="7116763" y="6323013"/>
            <a:ext cx="1616075" cy="290512"/>
          </a:xfrm>
        </p:spPr>
        <p:txBody>
          <a:bodyPr/>
          <a:lstStyle>
            <a:lvl1pPr>
              <a:defRPr/>
            </a:lvl1pPr>
          </a:lstStyle>
          <a:p>
            <a:fld id="{6000D101-AD16-4FBD-8EDD-A12EE12F67D8}"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a:t>Click to edit Master title style</a:t>
            </a:r>
          </a:p>
        </p:txBody>
      </p:sp>
      <p:sp>
        <p:nvSpPr>
          <p:cNvPr id="3" name="Table Placeholder 2"/>
          <p:cNvSpPr>
            <a:spLocks noGrp="1"/>
          </p:cNvSpPr>
          <p:nvPr>
            <p:ph type="tbl" idx="1"/>
          </p:nvPr>
        </p:nvSpPr>
        <p:spPr>
          <a:xfrm>
            <a:off x="457200" y="1438275"/>
            <a:ext cx="8229600" cy="4733925"/>
          </a:xfrm>
        </p:spPr>
        <p:txBody>
          <a:bodyPr/>
          <a:lstStyle/>
          <a:p>
            <a:r>
              <a:rPr lang="en-US"/>
              <a:t>Click icon to add table</a:t>
            </a:r>
          </a:p>
        </p:txBody>
      </p:sp>
      <p:sp>
        <p:nvSpPr>
          <p:cNvPr id="4" name="Date Placeholder 3"/>
          <p:cNvSpPr>
            <a:spLocks noGrp="1"/>
          </p:cNvSpPr>
          <p:nvPr>
            <p:ph type="dt" sz="half" idx="10"/>
          </p:nvPr>
        </p:nvSpPr>
        <p:spPr>
          <a:xfrm>
            <a:off x="3048000" y="6311900"/>
            <a:ext cx="1712913" cy="290513"/>
          </a:xfrm>
        </p:spPr>
        <p:txBody>
          <a:bodyPr/>
          <a:lstStyle>
            <a:lvl1pPr>
              <a:defRPr/>
            </a:lvl1pPr>
          </a:lstStyle>
          <a:p>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fld id="{17287EBC-B7B3-4021-9796-42380107E34D}"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a:t>Click to edit Master title style</a:t>
            </a:r>
          </a:p>
        </p:txBody>
      </p:sp>
      <p:sp>
        <p:nvSpPr>
          <p:cNvPr id="3" name="Chart Placeholder 2"/>
          <p:cNvSpPr>
            <a:spLocks noGrp="1"/>
          </p:cNvSpPr>
          <p:nvPr>
            <p:ph type="chart" idx="1"/>
          </p:nvPr>
        </p:nvSpPr>
        <p:spPr>
          <a:xfrm>
            <a:off x="457200" y="1438275"/>
            <a:ext cx="8229600" cy="4733925"/>
          </a:xfrm>
        </p:spPr>
        <p:txBody>
          <a:bodyPr/>
          <a:lstStyle/>
          <a:p>
            <a:r>
              <a:rPr lang="en-US"/>
              <a:t>Click icon to add chart</a:t>
            </a:r>
          </a:p>
        </p:txBody>
      </p:sp>
      <p:sp>
        <p:nvSpPr>
          <p:cNvPr id="4" name="Date Placeholder 3"/>
          <p:cNvSpPr>
            <a:spLocks noGrp="1"/>
          </p:cNvSpPr>
          <p:nvPr>
            <p:ph type="dt" sz="half" idx="10"/>
          </p:nvPr>
        </p:nvSpPr>
        <p:spPr>
          <a:xfrm>
            <a:off x="3048000" y="6311900"/>
            <a:ext cx="1712913" cy="290513"/>
          </a:xfrm>
        </p:spPr>
        <p:txBody>
          <a:bodyPr/>
          <a:lstStyle>
            <a:lvl1pPr>
              <a:defRPr/>
            </a:lvl1pPr>
          </a:lstStyle>
          <a:p>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fld id="{A12A188F-71BD-4693-9ED5-446B189C330B}"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a:t>Click to edit Master title style</a:t>
            </a:r>
          </a:p>
        </p:txBody>
      </p:sp>
      <p:sp>
        <p:nvSpPr>
          <p:cNvPr id="3" name="SmartArt Placeholder 2"/>
          <p:cNvSpPr>
            <a:spLocks noGrp="1"/>
          </p:cNvSpPr>
          <p:nvPr>
            <p:ph type="dgm" idx="1"/>
          </p:nvPr>
        </p:nvSpPr>
        <p:spPr>
          <a:xfrm>
            <a:off x="457200" y="1438275"/>
            <a:ext cx="8229600" cy="4733925"/>
          </a:xfrm>
        </p:spPr>
        <p:txBody>
          <a:bodyPr/>
          <a:lstStyle/>
          <a:p>
            <a:r>
              <a:rPr lang="en-US"/>
              <a:t>Click icon to add SmartArt graphic</a:t>
            </a:r>
          </a:p>
        </p:txBody>
      </p:sp>
      <p:sp>
        <p:nvSpPr>
          <p:cNvPr id="4" name="Date Placeholder 3"/>
          <p:cNvSpPr>
            <a:spLocks noGrp="1"/>
          </p:cNvSpPr>
          <p:nvPr>
            <p:ph type="dt" sz="half" idx="10"/>
          </p:nvPr>
        </p:nvSpPr>
        <p:spPr>
          <a:xfrm>
            <a:off x="3048000" y="6311900"/>
            <a:ext cx="1712913" cy="290513"/>
          </a:xfrm>
        </p:spPr>
        <p:txBody>
          <a:bodyPr/>
          <a:lstStyle>
            <a:lvl1pPr>
              <a:defRPr/>
            </a:lvl1pPr>
          </a:lstStyle>
          <a:p>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fld id="{E6C0F03F-0146-4B2F-8A98-79B3B1AC98C1}"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DF2E8D5-BEF0-49D0-9908-6830265409DF}"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74851E-9E76-428D-BC7E-C769517E5F53}"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B8F496D-84B6-4568-B375-843DD2E9BD3E}"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6BC87C1-EA51-4462-8763-6E3C7C1E02EF}"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D009CAE-CB16-4D37-BECA-A9CD3784EC7B}"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550449B-5463-4793-9817-04934DDC43A7}"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CE70D59-EA16-4037-94ED-4C5C55F8C7C7}"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489B9B5-89C4-4C39-BAC2-56A6AA307D4B}"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endParaRPr lang="en-US"/>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endParaRPr lang="en-US"/>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endParaRPr lang="en-US"/>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endParaRPr lang="en-US"/>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endParaRPr lang="en-US"/>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endParaRPr lang="en-US"/>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endParaRPr lang="en-US"/>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endParaRPr lang="en-US"/>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endParaRPr lang="en-US"/>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endParaRPr lang="en-US"/>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endParaRPr lang="en-US"/>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endParaRPr lang="en-US"/>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endParaRPr lang="en-US"/>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endParaRPr lang="en-US"/>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endParaRPr lang="en-US"/>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endParaRPr lang="en-US"/>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endParaRPr lang="en-US"/>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endParaRPr lang="en-US"/>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endParaRPr lang="en-US"/>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endParaRPr lang="en-US"/>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endParaRPr lang="en-US"/>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endParaRPr lang="en-US"/>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endParaRPr lang="en-US"/>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defRPr>
            </a:lvl1pPr>
          </a:lstStyle>
          <a:p>
            <a:endParaRPr lang="en-US"/>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defRPr>
            </a:lvl1pPr>
          </a:lstStyle>
          <a:p>
            <a:endParaRPr lang="en-US"/>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fld id="{F6D84CF6-9893-4FFA-9699-73DE5EFC2F69}" type="slidenum">
              <a:rPr lang="en-US"/>
              <a:pPr/>
              <a:t>‹#›</a:t>
            </a:fld>
            <a:endParaRPr lang="en-US"/>
          </a:p>
        </p:txBody>
      </p:sp>
      <p:sp>
        <p:nvSpPr>
          <p:cNvPr id="1054" name="Rectangle 30" descr="7"/>
          <p:cNvSpPr>
            <a:spLocks noChangeArrowheads="1"/>
          </p:cNvSpPr>
          <p:nvPr/>
        </p:nvSpPr>
        <p:spPr bwMode="gray">
          <a:xfrm>
            <a:off x="8245475" y="415925"/>
            <a:ext cx="534988" cy="546100"/>
          </a:xfrm>
          <a:prstGeom prst="rect">
            <a:avLst/>
          </a:prstGeom>
          <a:blipFill dpi="0" rotWithShape="1">
            <a:blip r:embed="rId17" cstate="print"/>
            <a:srcRect/>
            <a:stretch>
              <a:fillRect/>
            </a:stretch>
          </a:blipFill>
          <a:ln w="9525">
            <a:solidFill>
              <a:srgbClr val="FFFFFF"/>
            </a:solidFill>
            <a:miter lim="800000"/>
            <a:headEnd/>
            <a:tailEnd/>
          </a:ln>
          <a:effectLst/>
        </p:spPr>
        <p:txBody>
          <a:bodyPr wrap="none" anchor="ctr"/>
          <a:lstStyle/>
          <a:p>
            <a:endParaRPr lang="en-US"/>
          </a:p>
        </p:txBody>
      </p:sp>
      <p:sp>
        <p:nvSpPr>
          <p:cNvPr id="1055" name="Rectangle 31" descr="4"/>
          <p:cNvSpPr>
            <a:spLocks noChangeArrowheads="1"/>
          </p:cNvSpPr>
          <p:nvPr/>
        </p:nvSpPr>
        <p:spPr bwMode="gray">
          <a:xfrm>
            <a:off x="7620000" y="415925"/>
            <a:ext cx="534988" cy="546100"/>
          </a:xfrm>
          <a:prstGeom prst="rect">
            <a:avLst/>
          </a:prstGeom>
          <a:blipFill dpi="0" rotWithShape="1">
            <a:blip r:embed="rId18" cstate="print"/>
            <a:srcRect/>
            <a:stretch>
              <a:fillRect/>
            </a:stretch>
          </a:blipFill>
          <a:ln w="9525">
            <a:solidFill>
              <a:srgbClr val="FFFFFF"/>
            </a:solidFill>
            <a:miter lim="800000"/>
            <a:headEnd/>
            <a:tailEnd/>
          </a:ln>
          <a:effectLst/>
        </p:spPr>
        <p:txBody>
          <a:bodyPr wrap="none" anchor="ctr"/>
          <a:lstStyle/>
          <a:p>
            <a:endParaRPr lang="en-US"/>
          </a:p>
        </p:txBody>
      </p:sp>
      <p:sp>
        <p:nvSpPr>
          <p:cNvPr id="35" name="TextBox 34"/>
          <p:cNvSpPr txBox="1"/>
          <p:nvPr/>
        </p:nvSpPr>
        <p:spPr>
          <a:xfrm>
            <a:off x="68267" y="6489879"/>
            <a:ext cx="1774845" cy="230832"/>
          </a:xfrm>
          <a:prstGeom prst="rect">
            <a:avLst/>
          </a:prstGeom>
          <a:noFill/>
        </p:spPr>
        <p:txBody>
          <a:bodyPr wrap="none" rtlCol="0">
            <a:spAutoFit/>
          </a:bodyPr>
          <a:lstStyle/>
          <a:p>
            <a:r>
              <a:rPr lang="en-US" sz="900" b="1" dirty="0">
                <a:latin typeface="+mn-lt"/>
              </a:rPr>
              <a:t>www.benhvienducgiang.com</a:t>
            </a:r>
          </a:p>
        </p:txBody>
      </p:sp>
      <p:pic>
        <p:nvPicPr>
          <p:cNvPr id="36" name="Picture 2" descr="C:\Users\Tuan\Desktop\logo bệnh viện.jpg"/>
          <p:cNvPicPr>
            <a:picLocks noChangeAspect="1" noChangeArrowheads="1"/>
          </p:cNvPicPr>
          <p:nvPr/>
        </p:nvPicPr>
        <p:blipFill>
          <a:blip r:embed="rId19" cstate="print"/>
          <a:srcRect l="2104" t="2884" r="2962" b="2104"/>
          <a:stretch>
            <a:fillRect/>
          </a:stretch>
        </p:blipFill>
        <p:spPr bwMode="auto">
          <a:xfrm>
            <a:off x="6995158" y="429081"/>
            <a:ext cx="548642" cy="54864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ppt_x</p:attrName>
                                        </p:attrNameLst>
                                      </p:cBhvr>
                                      <p:tavLst>
                                        <p:tav tm="0">
                                          <p:val>
                                            <p:strVal val="#ppt_x-.2"/>
                                          </p:val>
                                        </p:tav>
                                        <p:tav tm="100000">
                                          <p:val>
                                            <p:strVal val="#ppt_x"/>
                                          </p:val>
                                        </p:tav>
                                      </p:tavLst>
                                    </p:anim>
                                    <p:anim calcmode="lin" valueType="num">
                                      <p:cBhvr>
                                        <p:cTn id="8" dur="5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500"/>
                                        <p:tgtEl>
                                          <p:spTgt spid="102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55"/>
                                        </p:tgtEl>
                                        <p:attrNameLst>
                                          <p:attrName>style.visibility</p:attrName>
                                        </p:attrNameLst>
                                      </p:cBhvr>
                                      <p:to>
                                        <p:strVal val="visible"/>
                                      </p:to>
                                    </p:set>
                                    <p:animEffect transition="in" filter="fade">
                                      <p:cBhvr>
                                        <p:cTn id="13" dur="500"/>
                                        <p:tgtEl>
                                          <p:spTgt spid="105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54"/>
                                        </p:tgtEl>
                                        <p:attrNameLst>
                                          <p:attrName>style.visibility</p:attrName>
                                        </p:attrNameLst>
                                      </p:cBhvr>
                                      <p:to>
                                        <p:strVal val="visible"/>
                                      </p:to>
                                    </p:set>
                                    <p:animEffect transition="in" filter="fade">
                                      <p:cBhvr>
                                        <p:cTn id="17" dur="500"/>
                                        <p:tgtEl>
                                          <p:spTgt spid="1054"/>
                                        </p:tgtEl>
                                      </p:cBhvr>
                                    </p:animEffect>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1031"/>
                                        </p:tgtEl>
                                        <p:attrNameLst>
                                          <p:attrName>style.visibility</p:attrName>
                                        </p:attrNameLst>
                                      </p:cBhvr>
                                      <p:to>
                                        <p:strVal val="visible"/>
                                      </p:to>
                                    </p:set>
                                    <p:animEffect transition="in" filter="wipe(down)">
                                      <p:cBhvr>
                                        <p:cTn id="21" dur="500"/>
                                        <p:tgtEl>
                                          <p:spTgt spid="1031"/>
                                        </p:tgtEl>
                                      </p:cBhvr>
                                    </p:animEffect>
                                  </p:childTnLst>
                                </p:cTn>
                              </p:par>
                              <p:par>
                                <p:cTn id="22" presetID="10"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54" grpId="0" animBg="1"/>
      <p:bldP spid="1055" grpId="0" animBg="1"/>
    </p:bldLst>
  </p:timing>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40177" y="1947111"/>
            <a:ext cx="8534400" cy="2657546"/>
          </a:xfrm>
        </p:spPr>
        <p:txBody>
          <a:bodyPr>
            <a:noAutofit/>
          </a:bodyPr>
          <a:lstStyle/>
          <a:p>
            <a:pPr algn="ctr">
              <a:lnSpc>
                <a:spcPct val="120000"/>
              </a:lnSpc>
            </a:pPr>
            <a:r>
              <a:rPr lang="en-US" sz="3000" dirty="0" smtClean="0">
                <a:solidFill>
                  <a:srgbClr val="FF0000"/>
                </a:solidFill>
              </a:rPr>
              <a:t>H</a:t>
            </a:r>
            <a:r>
              <a:rPr lang="vi-VN" sz="3000" dirty="0" smtClean="0">
                <a:solidFill>
                  <a:srgbClr val="FF0000"/>
                </a:solidFill>
              </a:rPr>
              <a:t>ƯỚNG</a:t>
            </a:r>
            <a:r>
              <a:rPr lang="en-US" sz="3000" dirty="0">
                <a:solidFill>
                  <a:srgbClr val="FF0000"/>
                </a:solidFill>
              </a:rPr>
              <a:t> </a:t>
            </a:r>
            <a:r>
              <a:rPr lang="en-US" sz="3000" dirty="0" smtClean="0">
                <a:solidFill>
                  <a:srgbClr val="FF0000"/>
                </a:solidFill>
              </a:rPr>
              <a:t>DẪN </a:t>
            </a:r>
            <a:r>
              <a:rPr lang="en-US" sz="3000" dirty="0">
                <a:solidFill>
                  <a:srgbClr val="FF0000"/>
                </a:solidFill>
              </a:rPr>
              <a:t>PHÒNG </a:t>
            </a:r>
            <a:r>
              <a:rPr lang="en-US" sz="3000" dirty="0" smtClean="0">
                <a:solidFill>
                  <a:srgbClr val="FF0000"/>
                </a:solidFill>
              </a:rPr>
              <a:t>BỆNH, SÀNG </a:t>
            </a:r>
            <a:r>
              <a:rPr lang="en-US" sz="3000" dirty="0">
                <a:solidFill>
                  <a:srgbClr val="FF0000"/>
                </a:solidFill>
              </a:rPr>
              <a:t>LỌC </a:t>
            </a:r>
            <a:r>
              <a:rPr lang="en-US" sz="3000" dirty="0" smtClean="0">
                <a:solidFill>
                  <a:srgbClr val="FF0000"/>
                </a:solidFill>
              </a:rPr>
              <a:t>VIÊM Đ</a:t>
            </a:r>
            <a:r>
              <a:rPr lang="vi-VN" sz="3000" dirty="0" smtClean="0">
                <a:solidFill>
                  <a:srgbClr val="FF0000"/>
                </a:solidFill>
              </a:rPr>
              <a:t>ƯỜNG</a:t>
            </a:r>
            <a:r>
              <a:rPr lang="en-US" sz="3000" dirty="0">
                <a:solidFill>
                  <a:srgbClr val="FF0000"/>
                </a:solidFill>
              </a:rPr>
              <a:t> HÔ HẤP CẤP TÍNH</a:t>
            </a:r>
            <a:r>
              <a:rPr lang="en-US" sz="3000" dirty="0" smtClean="0">
                <a:solidFill>
                  <a:srgbClr val="FF0000"/>
                </a:solidFill>
              </a:rPr>
              <a:t/>
            </a:r>
            <a:br>
              <a:rPr lang="en-US" sz="3000" dirty="0" smtClean="0">
                <a:solidFill>
                  <a:srgbClr val="FF0000"/>
                </a:solidFill>
              </a:rPr>
            </a:br>
            <a:r>
              <a:rPr lang="en-US" sz="3000" dirty="0" smtClean="0">
                <a:solidFill>
                  <a:srgbClr val="FF0000"/>
                </a:solidFill>
              </a:rPr>
              <a:t>DO </a:t>
            </a:r>
            <a:r>
              <a:rPr lang="en-US" sz="3000" dirty="0">
                <a:solidFill>
                  <a:srgbClr val="FF0000"/>
                </a:solidFill>
              </a:rPr>
              <a:t>CHỦNG </a:t>
            </a:r>
            <a:r>
              <a:rPr lang="en-US" sz="3000" dirty="0" smtClean="0">
                <a:solidFill>
                  <a:srgbClr val="FF0000"/>
                </a:solidFill>
              </a:rPr>
              <a:t>VIRUT </a:t>
            </a:r>
            <a:r>
              <a:rPr lang="en-US" sz="3000" dirty="0">
                <a:solidFill>
                  <a:srgbClr val="FF0000"/>
                </a:solidFill>
              </a:rPr>
              <a:t>CORONA </a:t>
            </a:r>
            <a:r>
              <a:rPr lang="en-US" sz="3000" dirty="0" smtClean="0">
                <a:solidFill>
                  <a:srgbClr val="FF0000"/>
                </a:solidFill>
              </a:rPr>
              <a:t>MỚI (</a:t>
            </a:r>
            <a:r>
              <a:rPr lang="en-US" sz="3000" dirty="0">
                <a:solidFill>
                  <a:srgbClr val="FF0000"/>
                </a:solidFill>
              </a:rPr>
              <a:t>2019-nCoV) TẠI BỆNH VIỆN ĐA KHOA </a:t>
            </a:r>
            <a:r>
              <a:rPr lang="en-US" sz="3000" dirty="0" smtClean="0">
                <a:solidFill>
                  <a:srgbClr val="FF0000"/>
                </a:solidFill>
              </a:rPr>
              <a:t>ĐỨC GIANG</a:t>
            </a:r>
            <a:br>
              <a:rPr lang="en-US" sz="3000" dirty="0" smtClean="0">
                <a:solidFill>
                  <a:srgbClr val="FF0000"/>
                </a:solidFill>
              </a:rPr>
            </a:br>
            <a:r>
              <a:rPr lang="en-US" sz="3000" b="0" i="1" dirty="0">
                <a:solidFill>
                  <a:srgbClr val="FF0000"/>
                </a:solidFill>
              </a:rPr>
              <a:t>(</a:t>
            </a:r>
            <a:r>
              <a:rPr lang="en-US" sz="3000" b="0" i="1" dirty="0" err="1" smtClean="0">
                <a:solidFill>
                  <a:srgbClr val="FF0000"/>
                </a:solidFill>
              </a:rPr>
              <a:t>Dựa</a:t>
            </a:r>
            <a:r>
              <a:rPr lang="en-US" sz="3000" b="0" i="1" dirty="0" smtClean="0">
                <a:solidFill>
                  <a:srgbClr val="FF0000"/>
                </a:solidFill>
              </a:rPr>
              <a:t> </a:t>
            </a:r>
            <a:r>
              <a:rPr lang="en-US" sz="3000" b="0" i="1" dirty="0" err="1" smtClean="0">
                <a:solidFill>
                  <a:srgbClr val="FF0000"/>
                </a:solidFill>
              </a:rPr>
              <a:t>theo</a:t>
            </a:r>
            <a:r>
              <a:rPr lang="en-US" sz="3000" b="0" i="1" dirty="0" smtClean="0">
                <a:solidFill>
                  <a:srgbClr val="FF0000"/>
                </a:solidFill>
              </a:rPr>
              <a:t> H</a:t>
            </a:r>
            <a:r>
              <a:rPr lang="vi-VN" sz="3000" b="0" i="1" dirty="0" smtClean="0">
                <a:solidFill>
                  <a:srgbClr val="FF0000"/>
                </a:solidFill>
              </a:rPr>
              <a:t>ướng</a:t>
            </a:r>
            <a:r>
              <a:rPr lang="en-US" sz="3000" b="0" i="1" dirty="0">
                <a:solidFill>
                  <a:srgbClr val="FF0000"/>
                </a:solidFill>
              </a:rPr>
              <a:t> </a:t>
            </a:r>
            <a:r>
              <a:rPr lang="en-US" sz="3000" b="0" i="1" dirty="0" err="1" smtClean="0">
                <a:solidFill>
                  <a:srgbClr val="FF0000"/>
                </a:solidFill>
              </a:rPr>
              <a:t>dẫn</a:t>
            </a:r>
            <a:r>
              <a:rPr lang="en-US" sz="3000" b="0" i="1" dirty="0">
                <a:solidFill>
                  <a:srgbClr val="FF0000"/>
                </a:solidFill>
              </a:rPr>
              <a:t> </a:t>
            </a:r>
            <a:r>
              <a:rPr lang="en-US" sz="3000" b="0" i="1" dirty="0" smtClean="0">
                <a:solidFill>
                  <a:srgbClr val="FF0000"/>
                </a:solidFill>
              </a:rPr>
              <a:t>322-QĐ/BYT)   </a:t>
            </a:r>
            <a:endParaRPr lang="en-US" sz="3000" b="0" i="1" dirty="0">
              <a:solidFill>
                <a:srgbClr val="FF0000"/>
              </a:solidFill>
            </a:endParaRPr>
          </a:p>
        </p:txBody>
      </p:sp>
      <p:sp>
        <p:nvSpPr>
          <p:cNvPr id="2051" name="Rectangle 3"/>
          <p:cNvSpPr>
            <a:spLocks noGrp="1" noChangeArrowheads="1"/>
          </p:cNvSpPr>
          <p:nvPr>
            <p:ph type="subTitle" idx="1"/>
          </p:nvPr>
        </p:nvSpPr>
        <p:spPr>
          <a:xfrm>
            <a:off x="4162864" y="6212107"/>
            <a:ext cx="4811713" cy="403225"/>
          </a:xfrm>
        </p:spPr>
        <p:txBody>
          <a:bodyPr/>
          <a:lstStyle/>
          <a:p>
            <a:r>
              <a:rPr lang="en-US" sz="1800" dirty="0"/>
              <a:t>www.benhvienducgiang.com</a:t>
            </a:r>
          </a:p>
        </p:txBody>
      </p:sp>
      <p:sp>
        <p:nvSpPr>
          <p:cNvPr id="4" name="TextBox 3"/>
          <p:cNvSpPr txBox="1"/>
          <p:nvPr/>
        </p:nvSpPr>
        <p:spPr>
          <a:xfrm>
            <a:off x="2260268" y="4604657"/>
            <a:ext cx="6705600" cy="1354217"/>
          </a:xfrm>
          <a:prstGeom prst="rect">
            <a:avLst/>
          </a:prstGeom>
          <a:noFill/>
        </p:spPr>
        <p:txBody>
          <a:bodyPr wrap="square" rtlCol="0">
            <a:spAutoFit/>
          </a:bodyPr>
          <a:lstStyle/>
          <a:p>
            <a:pPr>
              <a:spcAft>
                <a:spcPts val="600"/>
              </a:spcAft>
            </a:pPr>
            <a:r>
              <a:rPr lang="en-US" sz="2400" b="1" i="1" u="sng" dirty="0" err="1" smtClean="0">
                <a:solidFill>
                  <a:schemeClr val="tx2">
                    <a:lumMod val="50000"/>
                  </a:schemeClr>
                </a:solidFill>
              </a:rPr>
              <a:t>Trình</a:t>
            </a:r>
            <a:r>
              <a:rPr lang="en-US" sz="2400" b="1" i="1" u="sng" dirty="0">
                <a:solidFill>
                  <a:schemeClr val="tx2">
                    <a:lumMod val="50000"/>
                  </a:schemeClr>
                </a:solidFill>
              </a:rPr>
              <a:t> </a:t>
            </a:r>
            <a:r>
              <a:rPr lang="en-US" sz="2400" b="1" i="1" u="sng" dirty="0" err="1" smtClean="0">
                <a:solidFill>
                  <a:schemeClr val="tx2">
                    <a:lumMod val="50000"/>
                  </a:schemeClr>
                </a:solidFill>
              </a:rPr>
              <a:t>bầy</a:t>
            </a:r>
            <a:r>
              <a:rPr lang="en-US" sz="2400" b="1" i="1" u="sng" dirty="0" smtClean="0">
                <a:solidFill>
                  <a:schemeClr val="tx2">
                    <a:lumMod val="50000"/>
                  </a:schemeClr>
                </a:solidFill>
              </a:rPr>
              <a:t>: </a:t>
            </a:r>
          </a:p>
          <a:p>
            <a:pPr>
              <a:spcAft>
                <a:spcPts val="600"/>
              </a:spcAft>
            </a:pPr>
            <a:r>
              <a:rPr lang="en-US" sz="2400" b="1" i="1" dirty="0" smtClean="0">
                <a:solidFill>
                  <a:schemeClr val="tx2">
                    <a:lumMod val="50000"/>
                  </a:schemeClr>
                </a:solidFill>
              </a:rPr>
              <a:t>BSCKII</a:t>
            </a:r>
            <a:r>
              <a:rPr lang="en-US" sz="2400" b="1" i="1" dirty="0">
                <a:solidFill>
                  <a:schemeClr val="tx2">
                    <a:lumMod val="50000"/>
                  </a:schemeClr>
                </a:solidFill>
              </a:rPr>
              <a:t>. </a:t>
            </a:r>
            <a:r>
              <a:rPr lang="en-US" sz="2400" b="1" i="1" dirty="0" err="1">
                <a:solidFill>
                  <a:schemeClr val="tx2">
                    <a:lumMod val="50000"/>
                  </a:schemeClr>
                </a:solidFill>
              </a:rPr>
              <a:t>Nguyễn</a:t>
            </a:r>
            <a:r>
              <a:rPr lang="en-US" sz="2400" b="1" i="1" dirty="0">
                <a:solidFill>
                  <a:schemeClr val="tx2">
                    <a:lumMod val="50000"/>
                  </a:schemeClr>
                </a:solidFill>
              </a:rPr>
              <a:t> </a:t>
            </a:r>
            <a:r>
              <a:rPr lang="en-US" sz="2400" b="1" i="1" dirty="0" err="1">
                <a:solidFill>
                  <a:schemeClr val="tx2">
                    <a:lumMod val="50000"/>
                  </a:schemeClr>
                </a:solidFill>
              </a:rPr>
              <a:t>Đắc</a:t>
            </a:r>
            <a:r>
              <a:rPr lang="en-US" sz="2400" b="1" i="1" dirty="0">
                <a:solidFill>
                  <a:schemeClr val="tx2">
                    <a:lumMod val="50000"/>
                  </a:schemeClr>
                </a:solidFill>
              </a:rPr>
              <a:t> </a:t>
            </a:r>
            <a:r>
              <a:rPr lang="en-US" sz="2400" b="1" i="1" dirty="0" err="1">
                <a:solidFill>
                  <a:schemeClr val="tx2">
                    <a:lumMod val="50000"/>
                  </a:schemeClr>
                </a:solidFill>
              </a:rPr>
              <a:t>Hanh</a:t>
            </a:r>
            <a:endParaRPr lang="en-US" sz="2400" b="1" i="1" dirty="0">
              <a:solidFill>
                <a:schemeClr val="tx2">
                  <a:lumMod val="50000"/>
                </a:schemeClr>
              </a:solidFill>
            </a:endParaRPr>
          </a:p>
          <a:p>
            <a:pPr>
              <a:spcAft>
                <a:spcPts val="600"/>
              </a:spcAft>
            </a:pPr>
            <a:r>
              <a:rPr lang="en-US" sz="2400" b="1" i="1" dirty="0" err="1" smtClean="0">
                <a:solidFill>
                  <a:schemeClr val="tx2">
                    <a:lumMod val="50000"/>
                  </a:schemeClr>
                </a:solidFill>
              </a:rPr>
              <a:t>Trưởng</a:t>
            </a:r>
            <a:r>
              <a:rPr lang="en-US" sz="2400" b="1" i="1" dirty="0" smtClean="0">
                <a:solidFill>
                  <a:schemeClr val="tx2">
                    <a:lumMod val="50000"/>
                  </a:schemeClr>
                </a:solidFill>
              </a:rPr>
              <a:t> </a:t>
            </a:r>
            <a:r>
              <a:rPr lang="en-US" sz="2400" b="1" i="1" dirty="0" err="1">
                <a:solidFill>
                  <a:schemeClr val="tx2">
                    <a:lumMod val="50000"/>
                  </a:schemeClr>
                </a:solidFill>
              </a:rPr>
              <a:t>khoa</a:t>
            </a:r>
            <a:r>
              <a:rPr lang="en-US" sz="2400" b="1" i="1" dirty="0">
                <a:solidFill>
                  <a:schemeClr val="tx2">
                    <a:lumMod val="50000"/>
                  </a:schemeClr>
                </a:solidFill>
              </a:rPr>
              <a:t> </a:t>
            </a:r>
            <a:r>
              <a:rPr lang="en-US" sz="2400" b="1" i="1" dirty="0" err="1">
                <a:solidFill>
                  <a:schemeClr val="tx2">
                    <a:lumMod val="50000"/>
                  </a:schemeClr>
                </a:solidFill>
              </a:rPr>
              <a:t>Khám</a:t>
            </a:r>
            <a:r>
              <a:rPr lang="en-US" sz="2400" b="1" i="1" dirty="0">
                <a:solidFill>
                  <a:schemeClr val="tx2">
                    <a:lumMod val="50000"/>
                  </a:schemeClr>
                </a:solidFill>
              </a:rPr>
              <a:t> </a:t>
            </a:r>
            <a:r>
              <a:rPr lang="en-US" sz="2400" b="1" i="1" dirty="0" err="1" smtClean="0">
                <a:solidFill>
                  <a:schemeClr val="tx2">
                    <a:lumMod val="50000"/>
                  </a:schemeClr>
                </a:solidFill>
              </a:rPr>
              <a:t>bệnh</a:t>
            </a:r>
            <a:r>
              <a:rPr lang="en-US" sz="2400" b="1" i="1" dirty="0">
                <a:solidFill>
                  <a:schemeClr val="tx2">
                    <a:lumMod val="50000"/>
                  </a:schemeClr>
                </a:solidFill>
              </a:rPr>
              <a:t> – BVĐK </a:t>
            </a:r>
            <a:r>
              <a:rPr lang="en-US" sz="2400" b="1" i="1" dirty="0" err="1" smtClean="0">
                <a:solidFill>
                  <a:schemeClr val="tx2">
                    <a:lumMod val="50000"/>
                  </a:schemeClr>
                </a:solidFill>
              </a:rPr>
              <a:t>Đức</a:t>
            </a:r>
            <a:r>
              <a:rPr lang="en-US" sz="2400" b="1" i="1" dirty="0" smtClean="0">
                <a:solidFill>
                  <a:schemeClr val="tx2">
                    <a:lumMod val="50000"/>
                  </a:schemeClr>
                </a:solidFill>
              </a:rPr>
              <a:t> </a:t>
            </a:r>
            <a:r>
              <a:rPr lang="en-US" sz="2400" b="1" i="1" dirty="0" err="1" smtClean="0">
                <a:solidFill>
                  <a:schemeClr val="tx2">
                    <a:lumMod val="50000"/>
                  </a:schemeClr>
                </a:solidFill>
              </a:rPr>
              <a:t>Giang</a:t>
            </a:r>
            <a:endParaRPr lang="en-US" sz="2400" b="1" i="1" dirty="0">
              <a:solidFill>
                <a:schemeClr val="tx2">
                  <a:lumMod val="50000"/>
                </a:schemeClr>
              </a:solidFill>
            </a:endParaRPr>
          </a:p>
        </p:txBody>
      </p:sp>
    </p:spTree>
    <p:extLst>
      <p:ext uri="{BB962C8B-B14F-4D97-AF65-F5344CB8AC3E}">
        <p14:creationId xmlns="" xmlns:p14="http://schemas.microsoft.com/office/powerpoint/2010/main" val="87762504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381000"/>
            <a:ext cx="6858000" cy="685800"/>
          </a:xfrm>
          <a:solidFill>
            <a:schemeClr val="bg1">
              <a:lumMod val="75000"/>
            </a:schemeClr>
          </a:solidFill>
        </p:spPr>
        <p:txBody>
          <a:bodyPr anchor="t"/>
          <a:lstStyle/>
          <a:p>
            <a:pPr eaLnBrk="1" hangingPunct="1"/>
            <a:r>
              <a:rPr lang="en-US" altLang="en-US" sz="4000" dirty="0" smtClean="0">
                <a:ea typeface="ＭＳ Ｐゴシック" panose="020B0600070205080204" pitchFamily="34" charset="-128"/>
              </a:rPr>
              <a:t>X </a:t>
            </a:r>
            <a:r>
              <a:rPr lang="en-US" altLang="en-US" sz="4000" dirty="0" err="1" smtClean="0">
                <a:ea typeface="ＭＳ Ｐゴシック" panose="020B0600070205080204" pitchFamily="34" charset="-128"/>
              </a:rPr>
              <a:t>quang</a:t>
            </a:r>
            <a:r>
              <a:rPr lang="en-US" altLang="en-US" sz="4000" dirty="0" smtClean="0">
                <a:ea typeface="ＭＳ Ｐゴシック" panose="020B0600070205080204" pitchFamily="34" charset="-128"/>
              </a:rPr>
              <a:t> </a:t>
            </a:r>
            <a:r>
              <a:rPr lang="en-US" altLang="en-US" sz="4000" dirty="0" err="1" smtClean="0">
                <a:ea typeface="ＭＳ Ｐゴシック" panose="020B0600070205080204" pitchFamily="34" charset="-128"/>
              </a:rPr>
              <a:t>phổi</a:t>
            </a:r>
            <a:r>
              <a:rPr lang="en-US" altLang="en-US" sz="4000" dirty="0" smtClean="0">
                <a:ea typeface="ＭＳ Ｐゴシック" panose="020B0600070205080204" pitchFamily="34" charset="-128"/>
              </a:rPr>
              <a:t> </a:t>
            </a:r>
            <a:r>
              <a:rPr lang="en-US" altLang="en-US" sz="4000" dirty="0" err="1" smtClean="0">
                <a:ea typeface="ＭＳ Ｐゴシック" panose="020B0600070205080204" pitchFamily="34" charset="-128"/>
              </a:rPr>
              <a:t>nhiễm</a:t>
            </a:r>
            <a:r>
              <a:rPr lang="en-US" altLang="en-US" sz="4000" dirty="0" smtClean="0">
                <a:ea typeface="ＭＳ Ｐゴシック" panose="020B0600070205080204" pitchFamily="34" charset="-128"/>
              </a:rPr>
              <a:t> </a:t>
            </a:r>
            <a:r>
              <a:rPr lang="en-US" altLang="en-US" sz="4000" dirty="0" err="1" smtClean="0">
                <a:ea typeface="ＭＳ Ｐゴシック" panose="020B0600070205080204" pitchFamily="34" charset="-128"/>
              </a:rPr>
              <a:t>nCoV</a:t>
            </a:r>
            <a:endParaRPr lang="en-US" altLang="en-US" sz="4000" dirty="0" smtClean="0">
              <a:ea typeface="ＭＳ Ｐゴシック" panose="020B0600070205080204" pitchFamily="34" charset="-128"/>
            </a:endParaRPr>
          </a:p>
        </p:txBody>
      </p:sp>
      <p:pic>
        <p:nvPicPr>
          <p:cNvPr id="33794" name="Picture 2" descr="http://annals.org/data/Journals/AIM/929862/5ff6_Appendix_Figure_Chest_radiographs_from_the_12_patients_with_Middle_East_respiratory_syndro.jpeg"/>
          <p:cNvPicPr>
            <a:picLocks noChangeAspect="1" noChangeArrowheads="1"/>
          </p:cNvPicPr>
          <p:nvPr/>
        </p:nvPicPr>
        <p:blipFill>
          <a:blip r:embed="rId2">
            <a:extLst>
              <a:ext uri="{28A0092B-C50C-407E-A947-70E740481C1C}">
                <a14:useLocalDpi xmlns="" xmlns:a14="http://schemas.microsoft.com/office/drawing/2010/main" val="0"/>
              </a:ext>
            </a:extLst>
          </a:blip>
          <a:srcRect t="30978" b="33858"/>
          <a:stretch>
            <a:fillRect/>
          </a:stretch>
        </p:blipFill>
        <p:spPr bwMode="auto">
          <a:xfrm>
            <a:off x="1219200" y="1295400"/>
            <a:ext cx="6559826"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gray">
          <a:xfrm>
            <a:off x="533400" y="5410200"/>
            <a:ext cx="7620000" cy="8662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a:lstStyle>
          <a:p>
            <a:pPr>
              <a:lnSpc>
                <a:spcPct val="90000"/>
              </a:lnSpc>
              <a:buFont typeface="Wingdings" panose="05000000000000000000" pitchFamily="2" charset="2"/>
              <a:buChar char="§"/>
            </a:pPr>
            <a:r>
              <a:rPr lang="en-US" altLang="en-US" sz="2400" kern="0" dirty="0">
                <a:ea typeface="ＭＳ Ｐゴシック" panose="020B0600070205080204" pitchFamily="34" charset="-128"/>
              </a:rPr>
              <a:t>BN </a:t>
            </a:r>
            <a:r>
              <a:rPr lang="en-US" altLang="en-US" sz="2400" kern="0" dirty="0" err="1" smtClean="0">
                <a:ea typeface="ＭＳ Ｐゴシック" panose="020B0600070205080204" pitchFamily="34" charset="-128"/>
              </a:rPr>
              <a:t>nhiễm</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nCoV</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nguy</a:t>
            </a:r>
            <a:r>
              <a:rPr lang="en-US" altLang="en-US" sz="2400" kern="0" dirty="0" smtClean="0">
                <a:ea typeface="ＭＳ Ｐゴシック" panose="020B0600070205080204" pitchFamily="34" charset="-128"/>
              </a:rPr>
              <a:t> c</a:t>
            </a:r>
            <a:r>
              <a:rPr lang="vi-VN" altLang="en-US" sz="2400" kern="0" dirty="0" smtClean="0">
                <a:ea typeface="ＭＳ Ｐゴシック" panose="020B0600070205080204" pitchFamily="34" charset="-128"/>
              </a:rPr>
              <a:t>ơ</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tử</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vong</a:t>
            </a:r>
            <a:r>
              <a:rPr lang="en-US" altLang="en-US" sz="2400" kern="0" dirty="0">
                <a:ea typeface="ＭＳ Ｐゴシック" panose="020B0600070205080204" pitchFamily="34" charset="-128"/>
              </a:rPr>
              <a:t> do </a:t>
            </a:r>
            <a:r>
              <a:rPr lang="en-US" altLang="en-US" sz="2400" kern="0" dirty="0" err="1" smtClean="0">
                <a:ea typeface="ＭＳ Ｐゴシック" panose="020B0600070205080204" pitchFamily="34" charset="-128"/>
              </a:rPr>
              <a:t>viêm</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phổi</a:t>
            </a:r>
            <a:r>
              <a:rPr lang="en-US" altLang="en-US" sz="2400" kern="0" dirty="0" smtClean="0">
                <a:ea typeface="ＭＳ Ｐゴシック" panose="020B0600070205080204" pitchFamily="34" charset="-128"/>
              </a:rPr>
              <a:t>,</a:t>
            </a:r>
          </a:p>
          <a:p>
            <a:pPr marL="0" indent="0">
              <a:lnSpc>
                <a:spcPct val="90000"/>
              </a:lnSpc>
              <a:buNone/>
            </a:pP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suy</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hô</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hấp</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cấp</a:t>
            </a:r>
            <a:r>
              <a:rPr lang="en-US" altLang="en-US" sz="2400" kern="0" dirty="0">
                <a:ea typeface="ＭＳ Ｐゴシック" panose="020B0600070205080204" pitchFamily="34" charset="-128"/>
              </a:rPr>
              <a:t> </a:t>
            </a:r>
            <a:r>
              <a:rPr lang="en-US" altLang="en-US" sz="2400" kern="0" dirty="0" err="1">
                <a:ea typeface="ＭＳ Ｐゴシック" panose="020B0600070205080204" pitchFamily="34" charset="-128"/>
              </a:rPr>
              <a:t>tính</a:t>
            </a:r>
            <a:endParaRPr lang="en-US" altLang="en-US" sz="2400" kern="0" dirty="0" smtClean="0">
              <a:ea typeface="ＭＳ Ｐゴシック" panose="020B0600070205080204" pitchFamily="34" charset="-128"/>
            </a:endParaRPr>
          </a:p>
        </p:txBody>
      </p:sp>
    </p:spTree>
    <p:extLst>
      <p:ext uri="{BB962C8B-B14F-4D97-AF65-F5344CB8AC3E}">
        <p14:creationId xmlns="" xmlns:p14="http://schemas.microsoft.com/office/powerpoint/2010/main" val="233382285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381000"/>
            <a:ext cx="6858000" cy="685800"/>
          </a:xfrm>
          <a:solidFill>
            <a:schemeClr val="bg1">
              <a:lumMod val="75000"/>
            </a:schemeClr>
          </a:solidFill>
        </p:spPr>
        <p:txBody>
          <a:bodyPr anchor="t"/>
          <a:lstStyle/>
          <a:p>
            <a:r>
              <a:rPr lang="en-US" altLang="en-US" sz="4000" dirty="0">
                <a:ea typeface="ＭＳ Ｐゴシック" panose="020B0600070205080204" pitchFamily="34" charset="-128"/>
              </a:rPr>
              <a:t>BỆNH VIỆN VŨ </a:t>
            </a:r>
            <a:r>
              <a:rPr lang="en-US" altLang="en-US" sz="4000" dirty="0" smtClean="0">
                <a:ea typeface="ＭＳ Ｐゴシック" panose="020B0600070205080204" pitchFamily="34" charset="-128"/>
              </a:rPr>
              <a:t>HÁN -TQ</a:t>
            </a:r>
          </a:p>
        </p:txBody>
      </p:sp>
      <p:pic>
        <p:nvPicPr>
          <p:cNvPr id="1026" name="Picture 2" descr="Những gì diễn ra bên trong bệnh viện tại Vũ Hán? - Ảnh 1."/>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2400" y="1295400"/>
            <a:ext cx="8419949" cy="4419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1902645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76200" y="304800"/>
            <a:ext cx="6858000" cy="801688"/>
          </a:xfrm>
          <a:solidFill>
            <a:srgbClr val="FF0000"/>
          </a:solidFill>
        </p:spPr>
        <p:txBody>
          <a:bodyPr/>
          <a:lstStyle/>
          <a:p>
            <a:r>
              <a:rPr lang="en-US" altLang="en-US" sz="2800" dirty="0" smtClean="0">
                <a:ea typeface="ＭＳ Ｐゴシック" panose="020B0600070205080204" pitchFamily="34" charset="-128"/>
              </a:rPr>
              <a:t>CHẨN </a:t>
            </a:r>
            <a:r>
              <a:rPr lang="en-US" altLang="en-US" sz="2800" dirty="0">
                <a:ea typeface="ＭＳ Ｐゴシック" panose="020B0600070205080204" pitchFamily="34" charset="-128"/>
              </a:rPr>
              <a:t>ĐOÁN CA BỆNH </a:t>
            </a:r>
            <a:r>
              <a:rPr lang="en-US" altLang="en-US" sz="2800" dirty="0" smtClean="0">
                <a:ea typeface="ＭＳ Ｐゴシック" panose="020B0600070205080204" pitchFamily="34" charset="-128"/>
              </a:rPr>
              <a:t>GHI NGỜ</a:t>
            </a:r>
          </a:p>
        </p:txBody>
      </p:sp>
      <p:sp>
        <p:nvSpPr>
          <p:cNvPr id="20483" name="Rectangle 3"/>
          <p:cNvSpPr>
            <a:spLocks noGrp="1" noChangeArrowheads="1"/>
          </p:cNvSpPr>
          <p:nvPr>
            <p:ph type="body" idx="1"/>
          </p:nvPr>
        </p:nvSpPr>
        <p:spPr>
          <a:xfrm>
            <a:off x="304800" y="1295400"/>
            <a:ext cx="8534400" cy="5181600"/>
          </a:xfrm>
        </p:spPr>
        <p:txBody>
          <a:bodyPr/>
          <a:lstStyle/>
          <a:p>
            <a:pPr marL="0" indent="0">
              <a:buNone/>
            </a:pPr>
            <a:r>
              <a:rPr lang="en-US" sz="2400" b="1" dirty="0"/>
              <a:t>1/ </a:t>
            </a:r>
            <a:r>
              <a:rPr lang="en-US" sz="2400" b="1" dirty="0" err="1" smtClean="0"/>
              <a:t>Tr</a:t>
            </a:r>
            <a:r>
              <a:rPr lang="vi-VN" sz="2400" b="1" dirty="0" smtClean="0"/>
              <a:t>ường</a:t>
            </a:r>
            <a:r>
              <a:rPr lang="en-US" sz="2400" b="1" dirty="0"/>
              <a:t> </a:t>
            </a:r>
            <a:r>
              <a:rPr lang="en-US" sz="2400" b="1" dirty="0" err="1" smtClean="0"/>
              <a:t>hợp</a:t>
            </a:r>
            <a:r>
              <a:rPr lang="en-US" sz="2400" b="1" dirty="0" smtClean="0"/>
              <a:t> </a:t>
            </a:r>
            <a:r>
              <a:rPr lang="en-US" sz="2400" b="1" dirty="0" err="1" smtClean="0"/>
              <a:t>bệnh</a:t>
            </a:r>
            <a:r>
              <a:rPr lang="en-US" sz="2400" b="1" dirty="0"/>
              <a:t> </a:t>
            </a:r>
            <a:r>
              <a:rPr lang="en-US" sz="2400" b="1" dirty="0" err="1" smtClean="0"/>
              <a:t>nghi</a:t>
            </a:r>
            <a:r>
              <a:rPr lang="en-US" sz="2400" b="1" dirty="0" smtClean="0"/>
              <a:t> </a:t>
            </a:r>
            <a:r>
              <a:rPr lang="en-US" sz="2400" b="1" dirty="0" err="1" smtClean="0"/>
              <a:t>ngờ</a:t>
            </a:r>
            <a:endParaRPr lang="en-US" sz="2400" b="1" dirty="0"/>
          </a:p>
          <a:p>
            <a:pPr>
              <a:buFont typeface="Wingdings" panose="05000000000000000000" pitchFamily="2" charset="2"/>
              <a:buChar char="§"/>
            </a:pPr>
            <a:r>
              <a:rPr lang="en-US" sz="2200" b="1" i="1" dirty="0" smtClean="0"/>
              <a:t>A</a:t>
            </a:r>
            <a:r>
              <a:rPr lang="en-US" sz="2200" b="1" i="1" dirty="0"/>
              <a:t>.</a:t>
            </a:r>
            <a:r>
              <a:rPr lang="en-US" sz="2200" i="1" dirty="0"/>
              <a:t> </a:t>
            </a:r>
            <a:r>
              <a:rPr lang="en-US" sz="2200" i="1" dirty="0" err="1"/>
              <a:t>Người</a:t>
            </a:r>
            <a:r>
              <a:rPr lang="en-US" sz="2200" i="1" dirty="0"/>
              <a:t> </a:t>
            </a:r>
            <a:r>
              <a:rPr lang="en-US" sz="2200" i="1" dirty="0" err="1"/>
              <a:t>bệnh</a:t>
            </a:r>
            <a:r>
              <a:rPr lang="en-US" sz="2200" i="1" dirty="0"/>
              <a:t> </a:t>
            </a:r>
            <a:r>
              <a:rPr lang="en-US" sz="2200" i="1" dirty="0" err="1"/>
              <a:t>có</a:t>
            </a:r>
            <a:r>
              <a:rPr lang="en-US" sz="2200" i="1" dirty="0"/>
              <a:t> </a:t>
            </a:r>
            <a:r>
              <a:rPr lang="en-US" sz="2200" i="1" dirty="0" err="1"/>
              <a:t>sốt</a:t>
            </a:r>
            <a:r>
              <a:rPr lang="en-US" sz="2200" i="1" dirty="0"/>
              <a:t> </a:t>
            </a:r>
            <a:r>
              <a:rPr lang="en-US" sz="2200" i="1" dirty="0" err="1"/>
              <a:t>và</a:t>
            </a:r>
            <a:r>
              <a:rPr lang="en-US" sz="2200" i="1" dirty="0"/>
              <a:t> </a:t>
            </a:r>
            <a:r>
              <a:rPr lang="en-US" sz="2200" i="1" dirty="0" err="1"/>
              <a:t>viêm</a:t>
            </a:r>
            <a:r>
              <a:rPr lang="en-US" sz="2200" i="1" dirty="0"/>
              <a:t> </a:t>
            </a:r>
            <a:r>
              <a:rPr lang="en-US" sz="2200" i="1" dirty="0" err="1"/>
              <a:t>đường</a:t>
            </a:r>
            <a:r>
              <a:rPr lang="en-US" sz="2200" i="1" dirty="0"/>
              <a:t> </a:t>
            </a:r>
            <a:r>
              <a:rPr lang="en-US" sz="2200" i="1" dirty="0" err="1"/>
              <a:t>hô</a:t>
            </a:r>
            <a:r>
              <a:rPr lang="en-US" sz="2200" i="1" dirty="0"/>
              <a:t> </a:t>
            </a:r>
            <a:r>
              <a:rPr lang="en-US" sz="2200" i="1" dirty="0" err="1"/>
              <a:t>hấp</a:t>
            </a:r>
            <a:r>
              <a:rPr lang="en-US" sz="2200" i="1" dirty="0"/>
              <a:t> </a:t>
            </a:r>
            <a:r>
              <a:rPr lang="en-US" sz="2200" i="1" dirty="0" err="1"/>
              <a:t>cấp</a:t>
            </a:r>
            <a:r>
              <a:rPr lang="en-US" sz="2200" i="1" dirty="0"/>
              <a:t> </a:t>
            </a:r>
            <a:r>
              <a:rPr lang="en-US" sz="2200" i="1" dirty="0" err="1"/>
              <a:t>tỉnh</a:t>
            </a:r>
            <a:r>
              <a:rPr lang="en-US" sz="2200" dirty="0"/>
              <a:t> </a:t>
            </a:r>
            <a:r>
              <a:rPr lang="en-US" sz="2200" b="1" dirty="0"/>
              <a:t>VÀ</a:t>
            </a:r>
            <a:r>
              <a:rPr lang="en-US" sz="2200" dirty="0"/>
              <a:t> </a:t>
            </a:r>
            <a:r>
              <a:rPr lang="en-US" sz="2200" dirty="0" err="1"/>
              <a:t>không</a:t>
            </a:r>
            <a:r>
              <a:rPr lang="en-US" sz="2200" dirty="0"/>
              <a:t> </a:t>
            </a:r>
            <a:r>
              <a:rPr lang="en-US" sz="2200" dirty="0" err="1"/>
              <a:t>lý</a:t>
            </a:r>
            <a:r>
              <a:rPr lang="en-US" sz="2200" dirty="0"/>
              <a:t> </a:t>
            </a:r>
            <a:r>
              <a:rPr lang="en-US" sz="2200" dirty="0" err="1"/>
              <a:t>giải</a:t>
            </a:r>
            <a:r>
              <a:rPr lang="en-US" sz="2200" dirty="0"/>
              <a:t> </a:t>
            </a:r>
            <a:r>
              <a:rPr lang="en-US" sz="2200" dirty="0" err="1"/>
              <a:t>được</a:t>
            </a:r>
            <a:r>
              <a:rPr lang="en-US" sz="2200" dirty="0"/>
              <a:t> </a:t>
            </a:r>
            <a:r>
              <a:rPr lang="en-US" sz="2200" dirty="0" err="1"/>
              <a:t>bằng</a:t>
            </a:r>
            <a:r>
              <a:rPr lang="en-US" sz="2200" dirty="0"/>
              <a:t> </a:t>
            </a:r>
            <a:r>
              <a:rPr lang="en-US" sz="2200" dirty="0" err="1"/>
              <a:t>các</a:t>
            </a:r>
            <a:r>
              <a:rPr lang="en-US" sz="2200" dirty="0"/>
              <a:t> </a:t>
            </a:r>
            <a:r>
              <a:rPr lang="en-US" sz="2200" dirty="0" err="1"/>
              <a:t>căn</a:t>
            </a:r>
            <a:r>
              <a:rPr lang="en-US" sz="2200" dirty="0"/>
              <a:t> </a:t>
            </a:r>
            <a:r>
              <a:rPr lang="en-US" sz="2200" dirty="0" err="1"/>
              <a:t>nguyên</a:t>
            </a:r>
            <a:r>
              <a:rPr lang="en-US" sz="2200" dirty="0"/>
              <a:t> </a:t>
            </a:r>
            <a:r>
              <a:rPr lang="en-US" sz="2200" dirty="0" err="1"/>
              <a:t>khác</a:t>
            </a:r>
            <a:r>
              <a:rPr lang="en-US" sz="2200" dirty="0"/>
              <a:t> </a:t>
            </a:r>
            <a:r>
              <a:rPr lang="en-US" sz="2200" b="1" dirty="0"/>
              <a:t>VÀ</a:t>
            </a:r>
            <a:r>
              <a:rPr lang="en-US" sz="2200" dirty="0"/>
              <a:t> </a:t>
            </a:r>
            <a:r>
              <a:rPr lang="en-US" sz="2200" dirty="0" err="1"/>
              <a:t>có</a:t>
            </a:r>
            <a:r>
              <a:rPr lang="en-US" sz="2200" dirty="0"/>
              <a:t> </a:t>
            </a:r>
            <a:r>
              <a:rPr lang="en-US" sz="2200" dirty="0" err="1"/>
              <a:t>tiền</a:t>
            </a:r>
            <a:r>
              <a:rPr lang="en-US" sz="2200" dirty="0"/>
              <a:t> </a:t>
            </a:r>
            <a:r>
              <a:rPr lang="en-US" sz="2200" dirty="0" err="1"/>
              <a:t>sử</a:t>
            </a:r>
            <a:r>
              <a:rPr lang="en-US" sz="2200" dirty="0"/>
              <a:t> </a:t>
            </a:r>
            <a:r>
              <a:rPr lang="en-US" sz="2200" dirty="0" err="1"/>
              <a:t>đến</a:t>
            </a:r>
            <a:r>
              <a:rPr lang="en-US" sz="2200" dirty="0"/>
              <a:t>/ở/</a:t>
            </a:r>
            <a:r>
              <a:rPr lang="en-US" sz="2200" dirty="0" err="1"/>
              <a:t>đi</a:t>
            </a:r>
            <a:r>
              <a:rPr lang="en-US" sz="2200" dirty="0"/>
              <a:t> </a:t>
            </a:r>
            <a:r>
              <a:rPr lang="en-US" sz="2200" dirty="0" err="1"/>
              <a:t>về</a:t>
            </a:r>
            <a:r>
              <a:rPr lang="en-US" sz="2200" dirty="0"/>
              <a:t> </a:t>
            </a:r>
            <a:r>
              <a:rPr lang="en-US" sz="2200" dirty="0" err="1"/>
              <a:t>từ</a:t>
            </a:r>
            <a:r>
              <a:rPr lang="en-US" sz="2200" dirty="0"/>
              <a:t> </a:t>
            </a:r>
            <a:r>
              <a:rPr lang="en-US" sz="2200" dirty="0" err="1"/>
              <a:t>vùng</a:t>
            </a:r>
            <a:r>
              <a:rPr lang="en-US" sz="2200" dirty="0"/>
              <a:t> </a:t>
            </a:r>
            <a:r>
              <a:rPr lang="en-US" sz="2200" dirty="0" err="1"/>
              <a:t>dịch</a:t>
            </a:r>
            <a:r>
              <a:rPr lang="en-US" sz="2200" dirty="0"/>
              <a:t> </a:t>
            </a:r>
            <a:r>
              <a:rPr lang="en-US" sz="2200" dirty="0" err="1"/>
              <a:t>tễ</a:t>
            </a:r>
            <a:r>
              <a:rPr lang="en-US" sz="2200" dirty="0"/>
              <a:t> </a:t>
            </a:r>
            <a:r>
              <a:rPr lang="en-US" sz="2200" dirty="0" err="1"/>
              <a:t>có</a:t>
            </a:r>
            <a:r>
              <a:rPr lang="en-US" sz="2200" dirty="0"/>
              <a:t> </a:t>
            </a:r>
            <a:r>
              <a:rPr lang="en-US" sz="2200" dirty="0" err="1"/>
              <a:t>bệnh</a:t>
            </a:r>
            <a:r>
              <a:rPr lang="en-US" sz="2200" dirty="0"/>
              <a:t> do 2019-nCoV </a:t>
            </a:r>
            <a:r>
              <a:rPr lang="en-US" sz="2200" dirty="0" err="1"/>
              <a:t>trong</a:t>
            </a:r>
            <a:r>
              <a:rPr lang="en-US" sz="2200" dirty="0"/>
              <a:t> </a:t>
            </a:r>
            <a:r>
              <a:rPr lang="en-US" sz="2200" dirty="0" err="1"/>
              <a:t>khoảng</a:t>
            </a:r>
            <a:r>
              <a:rPr lang="en-US" sz="2200" dirty="0"/>
              <a:t> 14 </a:t>
            </a:r>
            <a:r>
              <a:rPr lang="en-US" sz="2200" dirty="0" err="1"/>
              <a:t>ngày</a:t>
            </a:r>
            <a:r>
              <a:rPr lang="en-US" sz="2200" dirty="0"/>
              <a:t> </a:t>
            </a:r>
            <a:r>
              <a:rPr lang="en-US" sz="2200" dirty="0" err="1"/>
              <a:t>trước</a:t>
            </a:r>
            <a:r>
              <a:rPr lang="en-US" sz="2200" dirty="0"/>
              <a:t> </a:t>
            </a:r>
            <a:r>
              <a:rPr lang="en-US" sz="2200" dirty="0" err="1"/>
              <a:t>khi</a:t>
            </a:r>
            <a:r>
              <a:rPr lang="en-US" sz="2200" dirty="0"/>
              <a:t> </a:t>
            </a:r>
            <a:r>
              <a:rPr lang="en-US" sz="2200" dirty="0" err="1"/>
              <a:t>khởi</a:t>
            </a:r>
            <a:r>
              <a:rPr lang="en-US" sz="2200" dirty="0"/>
              <a:t> </a:t>
            </a:r>
            <a:r>
              <a:rPr lang="en-US" sz="2200" dirty="0" err="1"/>
              <a:t>phát</a:t>
            </a:r>
            <a:r>
              <a:rPr lang="en-US" sz="2200" dirty="0"/>
              <a:t> </a:t>
            </a:r>
            <a:r>
              <a:rPr lang="en-US" sz="2200" dirty="0" err="1"/>
              <a:t>các</a:t>
            </a:r>
            <a:r>
              <a:rPr lang="en-US" sz="2200" dirty="0"/>
              <a:t> </a:t>
            </a:r>
            <a:r>
              <a:rPr lang="en-US" sz="2200" dirty="0" err="1"/>
              <a:t>triệu</a:t>
            </a:r>
            <a:r>
              <a:rPr lang="en-US" sz="2200" dirty="0"/>
              <a:t> </a:t>
            </a:r>
            <a:r>
              <a:rPr lang="en-US" sz="2200" dirty="0" err="1"/>
              <a:t>chứng</a:t>
            </a:r>
            <a:r>
              <a:rPr lang="en-US" sz="2200" dirty="0"/>
              <a:t>.</a:t>
            </a:r>
          </a:p>
          <a:p>
            <a:pPr marL="0" indent="0">
              <a:buNone/>
            </a:pPr>
            <a:r>
              <a:rPr lang="en-US" sz="2200" b="1" i="1" dirty="0"/>
              <a:t>HOẶC</a:t>
            </a:r>
            <a:endParaRPr lang="en-US" sz="2200" dirty="0"/>
          </a:p>
          <a:p>
            <a:pPr>
              <a:buFont typeface="Wingdings" panose="05000000000000000000" pitchFamily="2" charset="2"/>
              <a:buChar char="§"/>
            </a:pPr>
            <a:r>
              <a:rPr lang="en-US" sz="2200" b="1" i="1" dirty="0"/>
              <a:t>B.</a:t>
            </a:r>
            <a:r>
              <a:rPr lang="en-US" sz="2200" i="1" dirty="0"/>
              <a:t> </a:t>
            </a:r>
            <a:r>
              <a:rPr lang="en-US" sz="2200" i="1" dirty="0" err="1"/>
              <a:t>Người</a:t>
            </a:r>
            <a:r>
              <a:rPr lang="en-US" sz="2200" i="1" dirty="0"/>
              <a:t> </a:t>
            </a:r>
            <a:r>
              <a:rPr lang="en-US" sz="2200" i="1" dirty="0" err="1"/>
              <a:t>bệnh</a:t>
            </a:r>
            <a:r>
              <a:rPr lang="en-US" sz="2200" i="1" dirty="0"/>
              <a:t> </a:t>
            </a:r>
            <a:r>
              <a:rPr lang="en-US" sz="2200" i="1" dirty="0" err="1"/>
              <a:t>có</a:t>
            </a:r>
            <a:r>
              <a:rPr lang="en-US" sz="2200" i="1" dirty="0"/>
              <a:t> </a:t>
            </a:r>
            <a:r>
              <a:rPr lang="en-US" sz="2200" i="1" dirty="0" err="1"/>
              <a:t>bất</a:t>
            </a:r>
            <a:r>
              <a:rPr lang="en-US" sz="2200" i="1" dirty="0"/>
              <a:t> </a:t>
            </a:r>
            <a:r>
              <a:rPr lang="en-US" sz="2200" i="1" dirty="0" err="1"/>
              <a:t>kỳ</a:t>
            </a:r>
            <a:r>
              <a:rPr lang="en-US" sz="2200" i="1" dirty="0"/>
              <a:t> </a:t>
            </a:r>
            <a:r>
              <a:rPr lang="en-US" sz="2200" i="1" dirty="0" err="1"/>
              <a:t>triệu</a:t>
            </a:r>
            <a:r>
              <a:rPr lang="en-US" sz="2200" i="1" dirty="0"/>
              <a:t> </a:t>
            </a:r>
            <a:r>
              <a:rPr lang="en-US" sz="2200" i="1" dirty="0" err="1"/>
              <a:t>chứng</a:t>
            </a:r>
            <a:r>
              <a:rPr lang="en-US" sz="2200" i="1" dirty="0"/>
              <a:t> </a:t>
            </a:r>
            <a:r>
              <a:rPr lang="en-US" sz="2200" i="1" dirty="0" err="1"/>
              <a:t>hô</a:t>
            </a:r>
            <a:r>
              <a:rPr lang="en-US" sz="2200" i="1" dirty="0"/>
              <a:t> </a:t>
            </a:r>
            <a:r>
              <a:rPr lang="en-US" sz="2200" i="1" dirty="0" err="1"/>
              <a:t>hấp</a:t>
            </a:r>
            <a:r>
              <a:rPr lang="en-US" sz="2200" i="1" dirty="0"/>
              <a:t> </a:t>
            </a:r>
            <a:r>
              <a:rPr lang="en-US" sz="2200" i="1" dirty="0" err="1"/>
              <a:t>nào</a:t>
            </a:r>
            <a:r>
              <a:rPr lang="en-US" sz="2200" dirty="0"/>
              <a:t> </a:t>
            </a:r>
            <a:r>
              <a:rPr lang="en-US" sz="2200" b="1" dirty="0"/>
              <a:t>VÀ</a:t>
            </a:r>
            <a:r>
              <a:rPr lang="en-US" sz="2200" dirty="0"/>
              <a:t> </a:t>
            </a:r>
            <a:r>
              <a:rPr lang="en-US" sz="2200" dirty="0" err="1"/>
              <a:t>có</a:t>
            </a:r>
            <a:r>
              <a:rPr lang="en-US" sz="2200" dirty="0"/>
              <a:t> </a:t>
            </a:r>
            <a:r>
              <a:rPr lang="en-US" sz="2200" dirty="0" err="1"/>
              <a:t>ít</a:t>
            </a:r>
            <a:r>
              <a:rPr lang="en-US" sz="2200" dirty="0"/>
              <a:t> </a:t>
            </a:r>
            <a:r>
              <a:rPr lang="en-US" sz="2200" dirty="0" err="1"/>
              <a:t>nhất</a:t>
            </a:r>
            <a:r>
              <a:rPr lang="en-US" sz="2200" dirty="0"/>
              <a:t> </a:t>
            </a:r>
            <a:r>
              <a:rPr lang="en-US" sz="2200" dirty="0" err="1"/>
              <a:t>một</a:t>
            </a:r>
            <a:r>
              <a:rPr lang="en-US" sz="2200" dirty="0"/>
              <a:t> </a:t>
            </a:r>
            <a:r>
              <a:rPr lang="en-US" sz="2200" dirty="0" err="1"/>
              <a:t>trong</a:t>
            </a:r>
            <a:r>
              <a:rPr lang="en-US" sz="2200" dirty="0"/>
              <a:t> </a:t>
            </a:r>
            <a:r>
              <a:rPr lang="en-US" sz="2200" dirty="0" err="1"/>
              <a:t>hai</a:t>
            </a:r>
            <a:r>
              <a:rPr lang="en-US" sz="2200" dirty="0"/>
              <a:t> </a:t>
            </a:r>
            <a:r>
              <a:rPr lang="en-US" sz="2200" dirty="0" err="1"/>
              <a:t>yếu</a:t>
            </a:r>
            <a:r>
              <a:rPr lang="en-US" sz="2200" dirty="0"/>
              <a:t> </a:t>
            </a:r>
            <a:r>
              <a:rPr lang="en-US" sz="2200" dirty="0" err="1"/>
              <a:t>tố</a:t>
            </a:r>
            <a:r>
              <a:rPr lang="en-US" sz="2200" dirty="0"/>
              <a:t> </a:t>
            </a:r>
            <a:r>
              <a:rPr lang="en-US" sz="2200" dirty="0" err="1"/>
              <a:t>dịch</a:t>
            </a:r>
            <a:r>
              <a:rPr lang="en-US" sz="2200" dirty="0"/>
              <a:t> </a:t>
            </a:r>
            <a:r>
              <a:rPr lang="en-US" sz="2200" dirty="0" err="1"/>
              <a:t>tễ</a:t>
            </a:r>
            <a:r>
              <a:rPr lang="en-US" sz="2200" dirty="0"/>
              <a:t> </a:t>
            </a:r>
            <a:r>
              <a:rPr lang="en-US" sz="2200" dirty="0" err="1"/>
              <a:t>sau</a:t>
            </a:r>
            <a:r>
              <a:rPr lang="en-US" sz="2200" dirty="0"/>
              <a:t>, </a:t>
            </a:r>
            <a:r>
              <a:rPr lang="en-US" sz="2200" dirty="0" err="1"/>
              <a:t>xuất</a:t>
            </a:r>
            <a:r>
              <a:rPr lang="en-US" sz="2200" dirty="0"/>
              <a:t> </a:t>
            </a:r>
            <a:r>
              <a:rPr lang="en-US" sz="2200" dirty="0" err="1"/>
              <a:t>hiện</a:t>
            </a:r>
            <a:r>
              <a:rPr lang="en-US" sz="2200" dirty="0"/>
              <a:t> </a:t>
            </a:r>
            <a:r>
              <a:rPr lang="en-US" sz="2200" dirty="0" err="1"/>
              <a:t>trong</a:t>
            </a:r>
            <a:r>
              <a:rPr lang="en-US" sz="2200" dirty="0"/>
              <a:t> </a:t>
            </a:r>
            <a:r>
              <a:rPr lang="en-US" sz="2200" dirty="0" err="1"/>
              <a:t>khoảng</a:t>
            </a:r>
            <a:r>
              <a:rPr lang="en-US" sz="2200" dirty="0"/>
              <a:t> 14 </a:t>
            </a:r>
            <a:r>
              <a:rPr lang="en-US" sz="2200" dirty="0" err="1"/>
              <a:t>ngày</a:t>
            </a:r>
            <a:r>
              <a:rPr lang="en-US" sz="2200" dirty="0"/>
              <a:t> </a:t>
            </a:r>
            <a:r>
              <a:rPr lang="en-US" sz="2200" dirty="0" err="1"/>
              <a:t>trước</a:t>
            </a:r>
            <a:r>
              <a:rPr lang="en-US" sz="2200" dirty="0"/>
              <a:t> </a:t>
            </a:r>
            <a:r>
              <a:rPr lang="en-US" sz="2200" dirty="0" err="1"/>
              <a:t>khi</a:t>
            </a:r>
            <a:r>
              <a:rPr lang="en-US" sz="2200" dirty="0"/>
              <a:t> </a:t>
            </a:r>
            <a:r>
              <a:rPr lang="en-US" sz="2200" dirty="0" err="1"/>
              <a:t>khởi</a:t>
            </a:r>
            <a:r>
              <a:rPr lang="en-US" sz="2200" dirty="0"/>
              <a:t> </a:t>
            </a:r>
            <a:r>
              <a:rPr lang="en-US" sz="2200" dirty="0" err="1"/>
              <a:t>phát</a:t>
            </a:r>
            <a:r>
              <a:rPr lang="en-US" sz="2200" dirty="0"/>
              <a:t> </a:t>
            </a:r>
            <a:r>
              <a:rPr lang="en-US" sz="2200" dirty="0" err="1"/>
              <a:t>các</a:t>
            </a:r>
            <a:r>
              <a:rPr lang="en-US" sz="2200" dirty="0"/>
              <a:t> </a:t>
            </a:r>
            <a:r>
              <a:rPr lang="en-US" sz="2200" dirty="0" err="1"/>
              <a:t>triệu</a:t>
            </a:r>
            <a:r>
              <a:rPr lang="en-US" sz="2200" dirty="0"/>
              <a:t> </a:t>
            </a:r>
            <a:r>
              <a:rPr lang="en-US" sz="2200" dirty="0" err="1"/>
              <a:t>chứng</a:t>
            </a:r>
            <a:r>
              <a:rPr lang="en-US" sz="2200" dirty="0"/>
              <a:t>:</a:t>
            </a:r>
          </a:p>
          <a:p>
            <a:pPr marL="0" indent="0">
              <a:buNone/>
            </a:pPr>
            <a:r>
              <a:rPr lang="en-US" sz="2200" b="1" dirty="0" smtClean="0"/>
              <a:t>a/</a:t>
            </a:r>
            <a:r>
              <a:rPr lang="en-US" sz="2200" i="1" dirty="0" smtClean="0"/>
              <a:t> </a:t>
            </a:r>
            <a:r>
              <a:rPr lang="en-US" sz="2200" i="1" dirty="0" err="1"/>
              <a:t>Tiếp</a:t>
            </a:r>
            <a:r>
              <a:rPr lang="en-US" sz="2200" i="1" dirty="0"/>
              <a:t> </a:t>
            </a:r>
            <a:r>
              <a:rPr lang="en-US" sz="2200" i="1" dirty="0" err="1"/>
              <a:t>xúc</a:t>
            </a:r>
            <a:r>
              <a:rPr lang="en-US" sz="2200" i="1" dirty="0"/>
              <a:t> </a:t>
            </a:r>
            <a:r>
              <a:rPr lang="en-US" sz="2200" i="1" dirty="0" err="1"/>
              <a:t>gần</a:t>
            </a:r>
            <a:r>
              <a:rPr lang="en-US" sz="2200" dirty="0"/>
              <a:t> (*) </a:t>
            </a:r>
            <a:r>
              <a:rPr lang="en-US" sz="2200" dirty="0" err="1"/>
              <a:t>với</a:t>
            </a:r>
            <a:r>
              <a:rPr lang="en-US" sz="2200" dirty="0"/>
              <a:t> </a:t>
            </a:r>
            <a:r>
              <a:rPr lang="en-US" sz="2200" dirty="0" err="1"/>
              <a:t>trường</a:t>
            </a:r>
            <a:r>
              <a:rPr lang="en-US" sz="2200" dirty="0"/>
              <a:t> </a:t>
            </a:r>
            <a:r>
              <a:rPr lang="en-US" sz="2200" dirty="0" err="1"/>
              <a:t>hợp</a:t>
            </a:r>
            <a:r>
              <a:rPr lang="en-US" sz="2200" dirty="0"/>
              <a:t> </a:t>
            </a:r>
            <a:r>
              <a:rPr lang="en-US" sz="2200" dirty="0" err="1"/>
              <a:t>bệnh</a:t>
            </a:r>
            <a:r>
              <a:rPr lang="en-US" sz="2200" dirty="0"/>
              <a:t> </a:t>
            </a:r>
            <a:r>
              <a:rPr lang="en-US" sz="2200" dirty="0" err="1"/>
              <a:t>có</a:t>
            </a:r>
            <a:r>
              <a:rPr lang="en-US" sz="2200" dirty="0"/>
              <a:t> </a:t>
            </a:r>
            <a:r>
              <a:rPr lang="en-US" sz="2200" dirty="0" err="1"/>
              <a:t>thể</a:t>
            </a:r>
            <a:r>
              <a:rPr lang="en-US" sz="2200" dirty="0"/>
              <a:t> </a:t>
            </a:r>
            <a:r>
              <a:rPr lang="en-US" sz="2200" dirty="0" err="1"/>
              <a:t>hoặc</a:t>
            </a:r>
            <a:r>
              <a:rPr lang="en-US" sz="2200" dirty="0"/>
              <a:t> </a:t>
            </a:r>
            <a:r>
              <a:rPr lang="en-US" sz="2200" dirty="0" err="1"/>
              <a:t>xác</a:t>
            </a:r>
            <a:r>
              <a:rPr lang="en-US" sz="2200" dirty="0"/>
              <a:t> </a:t>
            </a:r>
            <a:r>
              <a:rPr lang="en-US" sz="2200" dirty="0" err="1"/>
              <a:t>định</a:t>
            </a:r>
            <a:r>
              <a:rPr lang="en-US" sz="2200" dirty="0"/>
              <a:t> </a:t>
            </a:r>
            <a:r>
              <a:rPr lang="en-US" sz="2200" dirty="0" err="1"/>
              <a:t>nhiễm</a:t>
            </a:r>
            <a:r>
              <a:rPr lang="en-US" sz="2200" dirty="0"/>
              <a:t> 2019-nCoV.</a:t>
            </a:r>
          </a:p>
          <a:p>
            <a:pPr marL="0" indent="0">
              <a:buNone/>
            </a:pPr>
            <a:r>
              <a:rPr lang="en-US" sz="2200" b="1" dirty="0" smtClean="0"/>
              <a:t>b/</a:t>
            </a:r>
            <a:r>
              <a:rPr lang="en-US" sz="2200" dirty="0" smtClean="0"/>
              <a:t> </a:t>
            </a:r>
            <a:r>
              <a:rPr lang="en-US" sz="2200" dirty="0" err="1"/>
              <a:t>Làm</a:t>
            </a:r>
            <a:r>
              <a:rPr lang="en-US" sz="2200" dirty="0"/>
              <a:t> </a:t>
            </a:r>
            <a:r>
              <a:rPr lang="en-US" sz="2200" dirty="0" err="1"/>
              <a:t>việc</a:t>
            </a:r>
            <a:r>
              <a:rPr lang="en-US" sz="2200" dirty="0"/>
              <a:t> </a:t>
            </a:r>
            <a:r>
              <a:rPr lang="en-US" sz="2200" dirty="0" err="1"/>
              <a:t>hoặc</a:t>
            </a:r>
            <a:r>
              <a:rPr lang="en-US" sz="2200" dirty="0"/>
              <a:t> </a:t>
            </a:r>
            <a:r>
              <a:rPr lang="en-US" sz="2200" dirty="0" err="1"/>
              <a:t>có</a:t>
            </a:r>
            <a:r>
              <a:rPr lang="en-US" sz="2200" dirty="0"/>
              <a:t> </a:t>
            </a:r>
            <a:r>
              <a:rPr lang="en-US" sz="2200" dirty="0" err="1"/>
              <a:t>mặt</a:t>
            </a:r>
            <a:r>
              <a:rPr lang="en-US" sz="2200" dirty="0"/>
              <a:t> </a:t>
            </a:r>
            <a:r>
              <a:rPr lang="en-US" sz="2200" dirty="0" err="1"/>
              <a:t>tại</a:t>
            </a:r>
            <a:r>
              <a:rPr lang="en-US" sz="2200" dirty="0"/>
              <a:t> </a:t>
            </a:r>
            <a:r>
              <a:rPr lang="en-US" sz="2200" dirty="0" err="1"/>
              <a:t>các</a:t>
            </a:r>
            <a:r>
              <a:rPr lang="en-US" sz="2200" dirty="0"/>
              <a:t> </a:t>
            </a:r>
            <a:r>
              <a:rPr lang="en-US" sz="2200" dirty="0" err="1"/>
              <a:t>cơ</a:t>
            </a:r>
            <a:r>
              <a:rPr lang="en-US" sz="2200" dirty="0"/>
              <a:t> </a:t>
            </a:r>
            <a:r>
              <a:rPr lang="en-US" sz="2200" dirty="0" err="1"/>
              <a:t>sở</a:t>
            </a:r>
            <a:r>
              <a:rPr lang="en-US" sz="2200" dirty="0"/>
              <a:t> y </a:t>
            </a:r>
            <a:r>
              <a:rPr lang="en-US" sz="2200" dirty="0" err="1"/>
              <a:t>tế</a:t>
            </a:r>
            <a:r>
              <a:rPr lang="en-US" sz="2200" dirty="0"/>
              <a:t> </a:t>
            </a:r>
            <a:r>
              <a:rPr lang="en-US" sz="2200" dirty="0" err="1"/>
              <a:t>đang</a:t>
            </a:r>
            <a:r>
              <a:rPr lang="en-US" sz="2200" dirty="0"/>
              <a:t> </a:t>
            </a:r>
            <a:r>
              <a:rPr lang="en-US" sz="2200" dirty="0" err="1"/>
              <a:t>điều</a:t>
            </a:r>
            <a:r>
              <a:rPr lang="en-US" sz="2200" dirty="0"/>
              <a:t> </a:t>
            </a:r>
            <a:r>
              <a:rPr lang="en-US" sz="2200" dirty="0" err="1"/>
              <a:t>trị</a:t>
            </a:r>
            <a:r>
              <a:rPr lang="en-US" sz="2200" dirty="0"/>
              <a:t> </a:t>
            </a:r>
            <a:r>
              <a:rPr lang="en-US" sz="2200" dirty="0" err="1"/>
              <a:t>các</a:t>
            </a:r>
            <a:r>
              <a:rPr lang="en-US" sz="2200" dirty="0"/>
              <a:t> ca </a:t>
            </a:r>
            <a:r>
              <a:rPr lang="en-US" sz="2200" dirty="0" err="1"/>
              <a:t>bệnh</a:t>
            </a:r>
            <a:r>
              <a:rPr lang="en-US" sz="2200" dirty="0"/>
              <a:t> </a:t>
            </a:r>
            <a:r>
              <a:rPr lang="en-US" sz="2200" dirty="0" err="1"/>
              <a:t>viêm</a:t>
            </a:r>
            <a:r>
              <a:rPr lang="en-US" sz="2200" dirty="0"/>
              <a:t> </a:t>
            </a:r>
            <a:r>
              <a:rPr lang="en-US" sz="2200" dirty="0" err="1"/>
              <a:t>đường</a:t>
            </a:r>
            <a:r>
              <a:rPr lang="en-US" sz="2200" dirty="0"/>
              <a:t> </a:t>
            </a:r>
            <a:r>
              <a:rPr lang="en-US" sz="2200" dirty="0" err="1"/>
              <a:t>hô</a:t>
            </a:r>
            <a:r>
              <a:rPr lang="en-US" sz="2200" dirty="0"/>
              <a:t> </a:t>
            </a:r>
            <a:r>
              <a:rPr lang="en-US" sz="2200" dirty="0" err="1"/>
              <a:t>hấp</a:t>
            </a:r>
            <a:r>
              <a:rPr lang="en-US" sz="2200" dirty="0"/>
              <a:t> </a:t>
            </a:r>
            <a:r>
              <a:rPr lang="en-US" sz="2200" dirty="0" err="1"/>
              <a:t>cấp</a:t>
            </a:r>
            <a:r>
              <a:rPr lang="en-US" sz="2200" dirty="0"/>
              <a:t> </a:t>
            </a:r>
            <a:r>
              <a:rPr lang="en-US" sz="2200" dirty="0" err="1"/>
              <a:t>tính</a:t>
            </a:r>
            <a:r>
              <a:rPr lang="en-US" sz="2200" dirty="0"/>
              <a:t> </a:t>
            </a:r>
            <a:r>
              <a:rPr lang="en-US" sz="2200" dirty="0" err="1"/>
              <a:t>đã</a:t>
            </a:r>
            <a:r>
              <a:rPr lang="en-US" sz="2200" dirty="0"/>
              <a:t> </a:t>
            </a:r>
            <a:r>
              <a:rPr lang="en-US" sz="2200" dirty="0" err="1"/>
              <a:t>xác</a:t>
            </a:r>
            <a:r>
              <a:rPr lang="en-US" sz="2200" dirty="0"/>
              <a:t> </a:t>
            </a:r>
            <a:r>
              <a:rPr lang="en-US" sz="2200" dirty="0" err="1"/>
              <a:t>định</a:t>
            </a:r>
            <a:r>
              <a:rPr lang="en-US" sz="2200" dirty="0"/>
              <a:t> </a:t>
            </a:r>
            <a:r>
              <a:rPr lang="en-US" sz="2200" dirty="0" err="1"/>
              <a:t>hoặc</a:t>
            </a:r>
            <a:r>
              <a:rPr lang="en-US" sz="2200" dirty="0"/>
              <a:t> </a:t>
            </a:r>
            <a:r>
              <a:rPr lang="en-US" sz="2200" dirty="0" err="1"/>
              <a:t>có</a:t>
            </a:r>
            <a:r>
              <a:rPr lang="en-US" sz="2200" dirty="0"/>
              <a:t> </a:t>
            </a:r>
            <a:r>
              <a:rPr lang="en-US" sz="2200" dirty="0" err="1"/>
              <a:t>thể</a:t>
            </a:r>
            <a:r>
              <a:rPr lang="en-US" sz="2200" dirty="0"/>
              <a:t> </a:t>
            </a:r>
            <a:r>
              <a:rPr lang="en-US" sz="2200" dirty="0" err="1"/>
              <a:t>nhiễm</a:t>
            </a:r>
            <a:r>
              <a:rPr lang="en-US" sz="2200" dirty="0"/>
              <a:t> 2019-nCoV </a:t>
            </a:r>
            <a:r>
              <a:rPr lang="en-US" sz="2200" b="1" dirty="0"/>
              <a:t>VÀ</a:t>
            </a:r>
            <a:r>
              <a:rPr lang="en-US" sz="2200" dirty="0"/>
              <a:t> </a:t>
            </a:r>
            <a:r>
              <a:rPr lang="en-US" sz="2200" dirty="0" err="1"/>
              <a:t>tiếp</a:t>
            </a:r>
            <a:r>
              <a:rPr lang="en-US" sz="2200" dirty="0"/>
              <a:t> </a:t>
            </a:r>
            <a:r>
              <a:rPr lang="en-US" sz="2200" dirty="0" err="1"/>
              <a:t>xúc</a:t>
            </a:r>
            <a:r>
              <a:rPr lang="en-US" sz="2200" dirty="0"/>
              <a:t> </a:t>
            </a:r>
            <a:r>
              <a:rPr lang="en-US" sz="2200" dirty="0" err="1"/>
              <a:t>trực</a:t>
            </a:r>
            <a:r>
              <a:rPr lang="en-US" sz="2200" dirty="0"/>
              <a:t> </a:t>
            </a:r>
            <a:r>
              <a:rPr lang="en-US" sz="2200" dirty="0" err="1"/>
              <a:t>tiếp</a:t>
            </a:r>
            <a:r>
              <a:rPr lang="en-US" sz="2200" dirty="0"/>
              <a:t> </a:t>
            </a:r>
            <a:r>
              <a:rPr lang="en-US" sz="2200" dirty="0" err="1"/>
              <a:t>với</a:t>
            </a:r>
            <a:r>
              <a:rPr lang="en-US" sz="2200" dirty="0"/>
              <a:t> </a:t>
            </a:r>
            <a:r>
              <a:rPr lang="en-US" sz="2200" dirty="0" err="1"/>
              <a:t>những</a:t>
            </a:r>
            <a:r>
              <a:rPr lang="en-US" sz="2200" dirty="0"/>
              <a:t> </a:t>
            </a:r>
            <a:r>
              <a:rPr lang="en-US" sz="2200" dirty="0" err="1"/>
              <a:t>người</a:t>
            </a:r>
            <a:r>
              <a:rPr lang="en-US" sz="2200" dirty="0"/>
              <a:t> </a:t>
            </a:r>
            <a:r>
              <a:rPr lang="en-US" sz="2200" dirty="0" err="1"/>
              <a:t>bệnh</a:t>
            </a:r>
            <a:r>
              <a:rPr lang="en-US" sz="2200" dirty="0"/>
              <a:t> </a:t>
            </a:r>
            <a:r>
              <a:rPr lang="en-US" sz="2200" dirty="0" err="1"/>
              <a:t>này</a:t>
            </a:r>
            <a:r>
              <a:rPr lang="en-US" sz="2200" dirty="0"/>
              <a:t>.</a:t>
            </a:r>
          </a:p>
          <a:p>
            <a:pPr lvl="1" eaLnBrk="1" hangingPunct="1">
              <a:lnSpc>
                <a:spcPct val="150000"/>
              </a:lnSpc>
              <a:buFont typeface="Wingdings" panose="05000000000000000000" pitchFamily="2" charset="2"/>
              <a:buChar char="§"/>
            </a:pPr>
            <a:endParaRPr lang="en-US" altLang="en-US" sz="2200" b="1" dirty="0" smtClean="0">
              <a:ea typeface="ＭＳ Ｐゴシック" panose="020B0600070205080204" pitchFamily="34" charset="-128"/>
            </a:endParaRPr>
          </a:p>
        </p:txBody>
      </p:sp>
    </p:spTree>
    <p:extLst>
      <p:ext uri="{BB962C8B-B14F-4D97-AF65-F5344CB8AC3E}">
        <p14:creationId xmlns="" xmlns:p14="http://schemas.microsoft.com/office/powerpoint/2010/main" val="134465195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76200" y="304800"/>
            <a:ext cx="6858000" cy="801688"/>
          </a:xfrm>
          <a:solidFill>
            <a:srgbClr val="FF0000"/>
          </a:solidFill>
        </p:spPr>
        <p:txBody>
          <a:bodyPr/>
          <a:lstStyle/>
          <a:p>
            <a:r>
              <a:rPr lang="en-US" altLang="en-US" sz="2800" dirty="0" smtClean="0">
                <a:ea typeface="ＭＳ Ｐゴシック" panose="020B0600070205080204" pitchFamily="34" charset="-128"/>
              </a:rPr>
              <a:t>CHẨN </a:t>
            </a:r>
            <a:r>
              <a:rPr lang="en-US" altLang="en-US" sz="2800" dirty="0">
                <a:ea typeface="ＭＳ Ｐゴシック" panose="020B0600070205080204" pitchFamily="34" charset="-128"/>
              </a:rPr>
              <a:t>ĐOÁN CA BỆNH </a:t>
            </a:r>
            <a:r>
              <a:rPr lang="en-US" altLang="en-US" sz="2800" dirty="0" smtClean="0">
                <a:ea typeface="ＭＳ Ｐゴシック" panose="020B0600070205080204" pitchFamily="34" charset="-128"/>
              </a:rPr>
              <a:t>GHI NGỜ</a:t>
            </a:r>
          </a:p>
        </p:txBody>
      </p:sp>
      <p:sp>
        <p:nvSpPr>
          <p:cNvPr id="3" name="Rectangle 2"/>
          <p:cNvSpPr/>
          <p:nvPr/>
        </p:nvSpPr>
        <p:spPr>
          <a:xfrm>
            <a:off x="457200" y="1095602"/>
            <a:ext cx="8305800" cy="4878259"/>
          </a:xfrm>
          <a:prstGeom prst="rect">
            <a:avLst/>
          </a:prstGeom>
        </p:spPr>
        <p:txBody>
          <a:bodyPr wrap="square">
            <a:spAutoFit/>
          </a:bodyPr>
          <a:lstStyle/>
          <a:p>
            <a:pPr indent="457200" algn="just">
              <a:spcAft>
                <a:spcPts val="600"/>
              </a:spcAft>
            </a:pPr>
            <a:r>
              <a:rPr lang="en-US" sz="2200" dirty="0">
                <a:solidFill>
                  <a:srgbClr val="000000"/>
                </a:solidFill>
                <a:latin typeface="+mn-lt"/>
                <a:ea typeface="Times New Roman" panose="02020603050405020304" pitchFamily="18" charset="0"/>
              </a:rPr>
              <a:t>* </a:t>
            </a:r>
            <a:r>
              <a:rPr lang="en-US" sz="2200" u="sng" dirty="0" err="1">
                <a:solidFill>
                  <a:srgbClr val="000000"/>
                </a:solidFill>
                <a:latin typeface="+mn-lt"/>
                <a:ea typeface="Times New Roman" panose="02020603050405020304" pitchFamily="18" charset="0"/>
              </a:rPr>
              <a:t>Tiếp</a:t>
            </a:r>
            <a:r>
              <a:rPr lang="en-US" sz="2200" u="sng" dirty="0">
                <a:solidFill>
                  <a:srgbClr val="000000"/>
                </a:solidFill>
                <a:latin typeface="+mn-lt"/>
                <a:ea typeface="Times New Roman" panose="02020603050405020304" pitchFamily="18" charset="0"/>
              </a:rPr>
              <a:t> </a:t>
            </a:r>
            <a:r>
              <a:rPr lang="en-US" sz="2200" u="sng" dirty="0" err="1">
                <a:solidFill>
                  <a:srgbClr val="000000"/>
                </a:solidFill>
                <a:latin typeface="+mn-lt"/>
                <a:ea typeface="Times New Roman" panose="02020603050405020304" pitchFamily="18" charset="0"/>
              </a:rPr>
              <a:t>xúc</a:t>
            </a:r>
            <a:r>
              <a:rPr lang="en-US" sz="2200" u="sng" dirty="0">
                <a:solidFill>
                  <a:srgbClr val="000000"/>
                </a:solidFill>
                <a:latin typeface="+mn-lt"/>
                <a:ea typeface="Times New Roman" panose="02020603050405020304" pitchFamily="18" charset="0"/>
              </a:rPr>
              <a:t> </a:t>
            </a:r>
            <a:r>
              <a:rPr lang="en-US" sz="2200" u="sng" dirty="0" err="1">
                <a:solidFill>
                  <a:srgbClr val="000000"/>
                </a:solidFill>
                <a:latin typeface="+mn-lt"/>
                <a:ea typeface="Times New Roman" panose="02020603050405020304" pitchFamily="18" charset="0"/>
              </a:rPr>
              <a:t>gần</a:t>
            </a:r>
            <a:r>
              <a:rPr lang="en-US" sz="2200" u="sng" dirty="0">
                <a:solidFill>
                  <a:srgbClr val="000000"/>
                </a:solidFill>
                <a:latin typeface="+mn-lt"/>
                <a:ea typeface="Times New Roman" panose="02020603050405020304" pitchFamily="18" charset="0"/>
              </a:rPr>
              <a:t> </a:t>
            </a:r>
            <a:r>
              <a:rPr lang="en-US" sz="2200" u="sng" dirty="0" err="1">
                <a:solidFill>
                  <a:srgbClr val="000000"/>
                </a:solidFill>
                <a:latin typeface="+mn-lt"/>
                <a:ea typeface="Times New Roman" panose="02020603050405020304" pitchFamily="18" charset="0"/>
              </a:rPr>
              <a:t>bao</a:t>
            </a:r>
            <a:r>
              <a:rPr lang="en-US" sz="2200" u="sng" dirty="0">
                <a:solidFill>
                  <a:srgbClr val="000000"/>
                </a:solidFill>
                <a:latin typeface="+mn-lt"/>
                <a:ea typeface="Times New Roman" panose="02020603050405020304" pitchFamily="18" charset="0"/>
              </a:rPr>
              <a:t> </a:t>
            </a:r>
            <a:r>
              <a:rPr lang="en-US" sz="2200" u="sng" dirty="0" err="1">
                <a:solidFill>
                  <a:srgbClr val="000000"/>
                </a:solidFill>
                <a:latin typeface="+mn-lt"/>
                <a:ea typeface="Times New Roman" panose="02020603050405020304" pitchFamily="18" charset="0"/>
              </a:rPr>
              <a:t>gồm</a:t>
            </a:r>
            <a:r>
              <a:rPr lang="en-US" sz="2200" u="sng" dirty="0">
                <a:solidFill>
                  <a:srgbClr val="000000"/>
                </a:solidFill>
                <a:latin typeface="+mn-lt"/>
                <a:ea typeface="Times New Roman" panose="02020603050405020304" pitchFamily="18" charset="0"/>
              </a:rPr>
              <a:t>:</a:t>
            </a:r>
            <a:endParaRPr lang="en-US" sz="2200" dirty="0">
              <a:solidFill>
                <a:srgbClr val="000000"/>
              </a:solidFill>
              <a:latin typeface="+mn-lt"/>
              <a:ea typeface="Times New Roman" panose="02020603050405020304" pitchFamily="18" charset="0"/>
            </a:endParaRPr>
          </a:p>
          <a:p>
            <a:pPr indent="457200" algn="just">
              <a:spcAft>
                <a:spcPts val="600"/>
              </a:spcAft>
              <a:tabLst>
                <a:tab pos="617855" algn="l"/>
              </a:tabLst>
            </a:pP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Tiếp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xúc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tại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các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cơ</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sở</a:t>
            </a:r>
            <a:r>
              <a:rPr lang="en-US" sz="2200" dirty="0">
                <a:solidFill>
                  <a:srgbClr val="000000"/>
                </a:solidFill>
                <a:latin typeface="+mn-lt"/>
                <a:ea typeface="Times New Roman" panose="02020603050405020304" pitchFamily="18" charset="0"/>
              </a:rPr>
              <a:t> y </a:t>
            </a:r>
            <a:r>
              <a:rPr lang="en-US" sz="2200" dirty="0" err="1">
                <a:solidFill>
                  <a:srgbClr val="000000"/>
                </a:solidFill>
                <a:latin typeface="+mn-lt"/>
                <a:ea typeface="Times New Roman" panose="02020603050405020304" pitchFamily="18" charset="0"/>
              </a:rPr>
              <a:t>tế</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bao</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gồm</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trực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tiếp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chăm</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sóc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người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bệnh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nhiễm</a:t>
            </a:r>
            <a:r>
              <a:rPr lang="en-US" sz="2200" dirty="0">
                <a:solidFill>
                  <a:srgbClr val="000000"/>
                </a:solidFill>
                <a:latin typeface="+mn-lt"/>
                <a:ea typeface="Times New Roman" panose="02020603050405020304" pitchFamily="18" charset="0"/>
              </a:rPr>
              <a:t> 2019-nCoV; </a:t>
            </a:r>
            <a:r>
              <a:rPr lang="en-US" sz="2200" dirty="0" err="1">
                <a:solidFill>
                  <a:srgbClr val="000000"/>
                </a:solidFill>
                <a:latin typeface="+mn-lt"/>
                <a:ea typeface="Times New Roman" panose="02020603050405020304" pitchFamily="18" charset="0"/>
              </a:rPr>
              <a:t>làm</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việc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cùng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với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nhân</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viên</a:t>
            </a:r>
            <a:r>
              <a:rPr lang="en-US" sz="2200" dirty="0">
                <a:solidFill>
                  <a:srgbClr val="000000"/>
                </a:solidFill>
                <a:latin typeface="+mn-lt"/>
                <a:ea typeface="Times New Roman" panose="02020603050405020304" pitchFamily="18" charset="0"/>
              </a:rPr>
              <a:t> y </a:t>
            </a:r>
            <a:r>
              <a:rPr lang="en-US" sz="2200" dirty="0" err="1">
                <a:solidFill>
                  <a:srgbClr val="000000"/>
                </a:solidFill>
                <a:latin typeface="+mn-lt"/>
                <a:ea typeface="Times New Roman" panose="02020603050405020304" pitchFamily="18" charset="0"/>
              </a:rPr>
              <a:t>tế</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nhiễm</a:t>
            </a:r>
            <a:r>
              <a:rPr lang="en-US" sz="2200" dirty="0">
                <a:solidFill>
                  <a:srgbClr val="000000"/>
                </a:solidFill>
                <a:latin typeface="+mn-lt"/>
                <a:ea typeface="Times New Roman" panose="02020603050405020304" pitchFamily="18" charset="0"/>
              </a:rPr>
              <a:t> 2019-nCoV; </a:t>
            </a:r>
            <a:r>
              <a:rPr lang="en-US" sz="2200" dirty="0" err="1">
                <a:solidFill>
                  <a:srgbClr val="000000"/>
                </a:solidFill>
                <a:latin typeface="+mn-lt"/>
                <a:ea typeface="Times New Roman" panose="02020603050405020304" pitchFamily="18" charset="0"/>
              </a:rPr>
              <a:t>tới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thăm</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người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bệnh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hoặc</a:t>
            </a:r>
            <a:r>
              <a:rPr lang="en-US" sz="2200" dirty="0">
                <a:solidFill>
                  <a:srgbClr val="000000"/>
                </a:solidFill>
                <a:latin typeface="+mn-lt"/>
                <a:ea typeface="Times New Roman" panose="02020603050405020304" pitchFamily="18" charset="0"/>
              </a:rPr>
              <a:t> ở </a:t>
            </a:r>
            <a:r>
              <a:rPr lang="en-US" sz="2200" dirty="0" err="1">
                <a:solidFill>
                  <a:srgbClr val="000000"/>
                </a:solidFill>
                <a:latin typeface="+mn-lt"/>
                <a:ea typeface="Times New Roman" panose="02020603050405020304" pitchFamily="18" charset="0"/>
              </a:rPr>
              <a:t>cùng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phòng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bệnh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có</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người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bệnh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nhiễm</a:t>
            </a:r>
            <a:r>
              <a:rPr lang="en-US" sz="2200" dirty="0">
                <a:solidFill>
                  <a:srgbClr val="000000"/>
                </a:solidFill>
                <a:latin typeface="+mn-lt"/>
                <a:ea typeface="Times New Roman" panose="02020603050405020304" pitchFamily="18" charset="0"/>
              </a:rPr>
              <a:t> 2019-nCoV.</a:t>
            </a:r>
          </a:p>
          <a:p>
            <a:pPr indent="457200" algn="just">
              <a:spcAft>
                <a:spcPts val="600"/>
              </a:spcAft>
              <a:tabLst>
                <a:tab pos="621030" algn="l"/>
              </a:tabLst>
            </a:pP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Tiếp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xúc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trực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tiếp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trong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khoảng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cách</a:t>
            </a:r>
            <a:r>
              <a:rPr lang="en-US" sz="2200" dirty="0">
                <a:solidFill>
                  <a:srgbClr val="000000"/>
                </a:solidFill>
                <a:latin typeface="+mn-lt"/>
                <a:ea typeface="Times New Roman" panose="02020603050405020304" pitchFamily="18" charset="0"/>
              </a:rPr>
              <a:t> ≤1-2 </a:t>
            </a:r>
            <a:r>
              <a:rPr lang="en-US" sz="2200" dirty="0" err="1">
                <a:solidFill>
                  <a:srgbClr val="000000"/>
                </a:solidFill>
                <a:latin typeface="+mn-lt"/>
                <a:ea typeface="Times New Roman" panose="02020603050405020304" pitchFamily="18" charset="0"/>
              </a:rPr>
              <a:t>mét</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với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trường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hợp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bệnh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nghi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ngờ</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hoặc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xác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định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nhiễm</a:t>
            </a:r>
            <a:r>
              <a:rPr lang="en-US" sz="2200" dirty="0">
                <a:solidFill>
                  <a:srgbClr val="000000"/>
                </a:solidFill>
                <a:latin typeface="+mn-lt"/>
                <a:ea typeface="Times New Roman" panose="02020603050405020304" pitchFamily="18" charset="0"/>
              </a:rPr>
              <a:t> 2019-nCoV.</a:t>
            </a:r>
          </a:p>
          <a:p>
            <a:pPr indent="457200" algn="just">
              <a:spcAft>
                <a:spcPts val="600"/>
              </a:spcAft>
              <a:tabLst>
                <a:tab pos="621030" algn="l"/>
              </a:tabLst>
            </a:pP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Sống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cùng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nhà</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với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trường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hợp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bệnh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nghi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ngờ</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hoặc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xác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định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nhiễm</a:t>
            </a:r>
            <a:r>
              <a:rPr lang="en-US" sz="2200" dirty="0">
                <a:solidFill>
                  <a:srgbClr val="000000"/>
                </a:solidFill>
                <a:latin typeface="+mn-lt"/>
                <a:ea typeface="Times New Roman" panose="02020603050405020304" pitchFamily="18" charset="0"/>
              </a:rPr>
              <a:t> 2019-nCoV.</a:t>
            </a:r>
          </a:p>
          <a:p>
            <a:pPr indent="457200" algn="just">
              <a:spcAft>
                <a:spcPts val="600"/>
              </a:spcAft>
              <a:tabLst>
                <a:tab pos="621030" algn="l"/>
              </a:tabLst>
            </a:pP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Làm</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việc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cùng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phòng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học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cùng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lớp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sinh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hoạt</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chung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với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trường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hợp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bệnh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nghi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ngờ</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hoặc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xác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định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nhiễm</a:t>
            </a:r>
            <a:r>
              <a:rPr lang="en-US" sz="2200" dirty="0">
                <a:solidFill>
                  <a:srgbClr val="000000"/>
                </a:solidFill>
                <a:latin typeface="+mn-lt"/>
                <a:ea typeface="Times New Roman" panose="02020603050405020304" pitchFamily="18" charset="0"/>
              </a:rPr>
              <a:t> 2019-nCoV.</a:t>
            </a:r>
          </a:p>
          <a:p>
            <a:r>
              <a:rPr lang="vi-VN" sz="2200" dirty="0">
                <a:solidFill>
                  <a:srgbClr val="000000"/>
                </a:solidFill>
                <a:latin typeface="+mn-lt"/>
                <a:ea typeface="Courier New" panose="02070309020205020404" pitchFamily="49" charset="0"/>
              </a:rPr>
              <a:t>- Di chuyển trên cùng phương tiện với trường hợp bệnh nghi ngờ hoặc xác định nhiễm 2019-nCoV</a:t>
            </a:r>
            <a:endParaRPr lang="en-US" sz="2200" dirty="0">
              <a:solidFill>
                <a:srgbClr val="000000"/>
              </a:solidFill>
              <a:latin typeface="+mn-lt"/>
            </a:endParaRPr>
          </a:p>
        </p:txBody>
      </p:sp>
    </p:spTree>
    <p:extLst>
      <p:ext uri="{BB962C8B-B14F-4D97-AF65-F5344CB8AC3E}">
        <p14:creationId xmlns="" xmlns:p14="http://schemas.microsoft.com/office/powerpoint/2010/main" val="2108211679"/>
      </p:ext>
    </p:extLst>
  </p:cSld>
  <p:clrMapOvr>
    <a:masterClrMapping/>
  </p:clrMapOvr>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140" name="Shape 91140"/>
        <p:cNvGrpSpPr/>
        <p:nvPr/>
      </p:nvGrpSpPr>
      <p:grpSpPr>
        <a:xfrm>
          <a:off x="0" y="0"/>
          <a:ext cx="0" cy="0"/>
          <a:chOff x="0" y="0"/>
          <a:chExt cx="0" cy="0"/>
        </a:xfrm>
      </p:grpSpPr>
      <p:sp>
        <p:nvSpPr>
          <p:cNvPr id="91141" name="Google Shape;91141;p1"/>
          <p:cNvSpPr txBox="1"/>
          <p:nvPr>
            <p:ph idx="1" type="body"/>
          </p:nvPr>
        </p:nvSpPr>
        <p:spPr>
          <a:xfrm>
            <a:off x="4572000" y="-455806"/>
            <a:ext cx="8001000" cy="4734000"/>
          </a:xfrm>
          <a:prstGeom prst="rect">
            <a:avLst/>
          </a:prstGeom>
          <a:noFill/>
          <a:ln>
            <a:noFill/>
          </a:ln>
        </p:spPr>
        <p:txBody>
          <a:bodyPr anchorCtr="0" anchor="t" bIns="45700" lIns="91425" spcFirstLastPara="1" rIns="91425" wrap="square" tIns="45700">
            <a:noAutofit/>
          </a:bodyPr>
          <a:lstStyle/>
          <a:p>
            <a:pPr indent="0" lvl="0" marL="0" rtl="0" algn="just">
              <a:lnSpc>
                <a:spcPct val="150000"/>
              </a:lnSpc>
              <a:spcBef>
                <a:spcPts val="0"/>
              </a:spcBef>
              <a:spcAft>
                <a:spcPts val="0"/>
              </a:spcAft>
              <a:buClr>
                <a:srgbClr val="000000"/>
              </a:buClr>
              <a:buSzPts val="2400"/>
              <a:buFont typeface="Arial"/>
              <a:buNone/>
            </a:pPr>
            <a:r>
              <a:rPr b="1" lang="en-US" sz="2400"/>
              <a:t>2/Trường hợp bệnh có thể</a:t>
            </a:r>
            <a:endParaRPr b="1" sz="2400"/>
          </a:p>
          <a:p>
            <a:pPr indent="0" lvl="0" marL="0" rtl="0" algn="just">
              <a:lnSpc>
                <a:spcPct val="150000"/>
              </a:lnSpc>
              <a:spcBef>
                <a:spcPts val="480"/>
              </a:spcBef>
              <a:spcAft>
                <a:spcPts val="0"/>
              </a:spcAft>
              <a:buClr>
                <a:srgbClr val="000000"/>
              </a:buClr>
              <a:buSzPts val="2400"/>
              <a:buFont typeface="Arial"/>
              <a:buNone/>
            </a:pPr>
            <a:r>
              <a:rPr lang="en-US" sz="2400"/>
              <a:t>Là các trường hợp bệnh nghi ngờ nhưng không thể lấy bệnh phẩm xét nghiệm hoặc chưa có kết quả xét nghiệm khẳng định.</a:t>
            </a:r>
            <a:endParaRPr/>
          </a:p>
          <a:p>
            <a:pPr indent="0" lvl="0" marL="0" rtl="0" algn="just">
              <a:lnSpc>
                <a:spcPct val="150000"/>
              </a:lnSpc>
              <a:spcBef>
                <a:spcPts val="480"/>
              </a:spcBef>
              <a:spcAft>
                <a:spcPts val="0"/>
              </a:spcAft>
              <a:buClr>
                <a:srgbClr val="000000"/>
              </a:buClr>
              <a:buSzPts val="2400"/>
              <a:buFont typeface="Arial"/>
              <a:buNone/>
            </a:pPr>
            <a:r>
              <a:rPr b="1" lang="en-US" sz="2400"/>
              <a:t>3/Trường hợp bệnh xác định</a:t>
            </a:r>
            <a:endParaRPr b="1" sz="2400"/>
          </a:p>
          <a:p>
            <a:pPr indent="0" lvl="0" marL="0" rtl="0" algn="just">
              <a:lnSpc>
                <a:spcPct val="150000"/>
              </a:lnSpc>
              <a:spcBef>
                <a:spcPts val="480"/>
              </a:spcBef>
              <a:spcAft>
                <a:spcPts val="0"/>
              </a:spcAft>
              <a:buClr>
                <a:srgbClr val="000000"/>
              </a:buClr>
              <a:buSzPts val="2400"/>
              <a:buFont typeface="Arial"/>
              <a:buNone/>
            </a:pPr>
            <a:r>
              <a:rPr lang="en-US" sz="2400"/>
              <a:t>Là trường hợp bệnh nghi ngờ hoặc có thể đã được khẳng định bằng xét nghiệm real-time RT-PCR dương tính với 2019-nCoV hoặc bằng kỹ thuật giải trình tự gene.</a:t>
            </a:r>
            <a:endParaRPr/>
          </a:p>
        </p:txBody>
      </p:sp>
      <p:sp>
        <p:nvSpPr>
          <p:cNvPr id="91142" name="Google Shape;91142;p1"/>
          <p:cNvSpPr txBox="1"/>
          <p:nvPr>
            <p:ph type="title"/>
          </p:nvPr>
        </p:nvSpPr>
        <p:spPr>
          <a:xfrm>
            <a:off x="457200" y="238125"/>
            <a:ext cx="6477000" cy="868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91143" name="Google Shape;91143;p1"/>
          <p:cNvSpPr txBox="1"/>
          <p:nvPr/>
        </p:nvSpPr>
        <p:spPr>
          <a:xfrm>
            <a:off x="76200" y="304800"/>
            <a:ext cx="6858000" cy="801600"/>
          </a:xfrm>
          <a:prstGeom prst="rect">
            <a:avLst/>
          </a:prstGeom>
          <a:solidFill>
            <a:srgbClr val="FF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800">
                <a:solidFill>
                  <a:srgbClr val="FFFFFF"/>
                </a:solidFill>
                <a:latin typeface="Arial"/>
                <a:ea typeface="Arial"/>
                <a:cs typeface="Arial"/>
                <a:sym typeface="Arial"/>
              </a:rPr>
              <a:t>CA BỆNH CÓ THỂ và XÁC ĐỊNH</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6200" y="304800"/>
            <a:ext cx="6858000" cy="801688"/>
          </a:xfrm>
          <a:solidFill>
            <a:schemeClr val="tx2"/>
          </a:solidFill>
        </p:spPr>
        <p:txBody>
          <a:bodyPr/>
          <a:lstStyle/>
          <a:p>
            <a:pPr>
              <a:defRPr/>
            </a:pPr>
            <a:r>
              <a:rPr lang="en-US" sz="3600" dirty="0"/>
              <a:t>TRIỆU CHỨNG LÂM SÀNG</a:t>
            </a:r>
          </a:p>
        </p:txBody>
      </p:sp>
      <p:sp>
        <p:nvSpPr>
          <p:cNvPr id="3" name="Rectangle 2"/>
          <p:cNvSpPr/>
          <p:nvPr/>
        </p:nvSpPr>
        <p:spPr>
          <a:xfrm>
            <a:off x="457200" y="1219200"/>
            <a:ext cx="7924800" cy="5192127"/>
          </a:xfrm>
          <a:prstGeom prst="rect">
            <a:avLst/>
          </a:prstGeom>
        </p:spPr>
        <p:txBody>
          <a:bodyPr wrap="square">
            <a:spAutoFit/>
          </a:bodyPr>
          <a:lstStyle/>
          <a:p>
            <a:pPr indent="457200" algn="just">
              <a:lnSpc>
                <a:spcPct val="107000"/>
              </a:lnSpc>
              <a:spcAft>
                <a:spcPts val="600"/>
              </a:spcAft>
              <a:tabLst>
                <a:tab pos="621030" algn="l"/>
              </a:tabLs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gian</a:t>
            </a:r>
            <a:r>
              <a:rPr lang="en-US" sz="2400" dirty="0">
                <a:solidFill>
                  <a:srgbClr val="191819"/>
                </a:solidFill>
                <a:latin typeface="Arial" panose="020B0604020202020204" pitchFamily="34" charset="0"/>
                <a:ea typeface="Times New Roman" panose="02020603050405020304" pitchFamily="18" charset="0"/>
              </a:rPr>
              <a:t> ủ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smtClean="0">
                <a:solidFill>
                  <a:srgbClr val="191819"/>
                </a:solidFill>
                <a:latin typeface="Arial" panose="020B0604020202020204" pitchFamily="34" charset="0"/>
                <a:ea typeface="Times New Roman" panose="02020603050405020304" pitchFamily="18" charset="0"/>
              </a:rPr>
              <a:t>2-14 </a:t>
            </a:r>
            <a:r>
              <a:rPr lang="en-US" sz="2400" dirty="0" err="1">
                <a:solidFill>
                  <a:srgbClr val="191819"/>
                </a:solidFill>
                <a:latin typeface="Arial" panose="020B0604020202020204" pitchFamily="34" charset="0"/>
                <a:ea typeface="Times New Roman" panose="02020603050405020304" pitchFamily="18" charset="0"/>
              </a:rPr>
              <a:t>ngày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trung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bình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từ</a:t>
            </a:r>
            <a:r>
              <a:rPr lang="en-US" sz="2400" dirty="0">
                <a:solidFill>
                  <a:srgbClr val="191819"/>
                </a:solidFill>
                <a:latin typeface="Arial" panose="020B0604020202020204" pitchFamily="34" charset="0"/>
                <a:ea typeface="Times New Roman" panose="02020603050405020304" pitchFamily="18" charset="0"/>
              </a:rPr>
              <a:t> 5-7 </a:t>
            </a:r>
            <a:r>
              <a:rPr lang="en-US" sz="2400" dirty="0" err="1">
                <a:solidFill>
                  <a:srgbClr val="191819"/>
                </a:solidFill>
                <a:latin typeface="Arial" panose="020B0604020202020204" pitchFamily="34" charset="0"/>
                <a:ea typeface="Times New Roman" panose="02020603050405020304" pitchFamily="18" charset="0"/>
              </a:rPr>
              <a:t>ngày</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14680" algn="l"/>
              </a:tabLs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Triệu</a:t>
            </a:r>
            <a:r>
              <a:rPr lang="en-US" sz="2400" dirty="0">
                <a:solidFill>
                  <a:srgbClr val="191819"/>
                </a:solidFill>
                <a:latin typeface="Arial" panose="020B0604020202020204" pitchFamily="34" charset="0"/>
                <a:ea typeface="Times New Roman" panose="02020603050405020304" pitchFamily="18" charset="0"/>
              </a:rPr>
              <a:t> </a:t>
            </a:r>
            <a:r>
              <a:rPr lang="en-US" sz="2400" dirty="0" err="1" smtClean="0">
                <a:solidFill>
                  <a:srgbClr val="191819"/>
                </a:solidFill>
                <a:latin typeface="Arial" panose="020B0604020202020204" pitchFamily="34" charset="0"/>
                <a:ea typeface="Times New Roman" panose="02020603050405020304" pitchFamily="18" charset="0"/>
              </a:rPr>
              <a:t>chứng</a:t>
            </a:r>
            <a:r>
              <a:rPr lang="en-US" sz="2400" dirty="0" smtClean="0">
                <a:solidFill>
                  <a:srgbClr val="191819"/>
                </a:solidFill>
                <a:latin typeface="Arial" panose="020B0604020202020204" pitchFamily="34" charset="0"/>
                <a:ea typeface="Times New Roman" panose="02020603050405020304" pitchFamily="18" charset="0"/>
              </a:rPr>
              <a:t>: </a:t>
            </a:r>
            <a:r>
              <a:rPr lang="en-US" sz="2400" dirty="0" err="1" smtClean="0">
                <a:solidFill>
                  <a:srgbClr val="191819"/>
                </a:solidFill>
                <a:latin typeface="Arial" panose="020B0604020202020204" pitchFamily="34" charset="0"/>
                <a:ea typeface="Times New Roman" panose="02020603050405020304" pitchFamily="18" charset="0"/>
              </a:rPr>
              <a:t>sốt</a:t>
            </a:r>
            <a:r>
              <a:rPr lang="en-US" sz="2400" dirty="0">
                <a:solidFill>
                  <a:srgbClr val="191819"/>
                </a:solidFill>
                <a:latin typeface="Arial" panose="020B0604020202020204" pitchFamily="34" charset="0"/>
                <a:ea typeface="Times New Roman" panose="02020603050405020304" pitchFamily="18" charset="0"/>
              </a:rPr>
              <a:t>, ho khan, </a:t>
            </a:r>
            <a:r>
              <a:rPr lang="en-US" sz="2400" dirty="0" err="1">
                <a:solidFill>
                  <a:srgbClr val="191819"/>
                </a:solidFill>
                <a:latin typeface="Arial" panose="020B0604020202020204" pitchFamily="34" charset="0"/>
                <a:ea typeface="Times New Roman" panose="02020603050405020304" pitchFamily="18" charset="0"/>
              </a:rPr>
              <a:t>mệt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mỏi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đau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cơ</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Một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số</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trường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hợp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đau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họng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nghẹt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mũi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chảy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nước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mũi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đau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đầu</a:t>
            </a:r>
            <a:r>
              <a:rPr lang="en-US" sz="2400" dirty="0">
                <a:solidFill>
                  <a:srgbClr val="191819"/>
                </a:solidFill>
                <a:latin typeface="Arial" panose="020B0604020202020204" pitchFamily="34" charset="0"/>
                <a:ea typeface="Times New Roman" panose="02020603050405020304" pitchFamily="18" charset="0"/>
              </a:rPr>
              <a:t>, ho </a:t>
            </a:r>
            <a:r>
              <a:rPr lang="en-US" sz="2400" dirty="0" err="1">
                <a:solidFill>
                  <a:srgbClr val="191819"/>
                </a:solidFill>
                <a:latin typeface="Arial" panose="020B0604020202020204" pitchFamily="34" charset="0"/>
                <a:ea typeface="Times New Roman" panose="02020603050405020304" pitchFamily="18" charset="0"/>
              </a:rPr>
              <a:t>có</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đờm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nôn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tiêu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chảy</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33095" algn="l"/>
              </a:tabLs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Diễn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biến</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Hầu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hết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chỉ</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sốt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nhẹ</a:t>
            </a:r>
            <a:r>
              <a:rPr lang="en-US" sz="2400" dirty="0">
                <a:solidFill>
                  <a:srgbClr val="191819"/>
                </a:solidFill>
                <a:latin typeface="Arial" panose="020B0604020202020204" pitchFamily="34" charset="0"/>
                <a:ea typeface="Times New Roman" panose="02020603050405020304" pitchFamily="18" charset="0"/>
              </a:rPr>
              <a:t>, ho, </a:t>
            </a:r>
            <a:r>
              <a:rPr lang="en-US" sz="2400" dirty="0" err="1">
                <a:solidFill>
                  <a:srgbClr val="191819"/>
                </a:solidFill>
                <a:latin typeface="Arial" panose="020B0604020202020204" pitchFamily="34" charset="0"/>
                <a:ea typeface="Times New Roman" panose="02020603050405020304" pitchFamily="18" charset="0"/>
              </a:rPr>
              <a:t>mệt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mỏi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không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bị</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viêm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phổi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thường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tự</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hồi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phục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sau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khoảng</a:t>
            </a:r>
            <a:r>
              <a:rPr lang="en-US" sz="2400" dirty="0">
                <a:solidFill>
                  <a:srgbClr val="191819"/>
                </a:solidFill>
                <a:latin typeface="Arial" panose="020B0604020202020204" pitchFamily="34" charset="0"/>
                <a:ea typeface="Times New Roman" panose="02020603050405020304" pitchFamily="18" charset="0"/>
              </a:rPr>
              <a:t> 1 </a:t>
            </a:r>
            <a:r>
              <a:rPr lang="en-US" sz="2400" dirty="0" err="1">
                <a:solidFill>
                  <a:srgbClr val="191819"/>
                </a:solidFill>
                <a:latin typeface="Arial" panose="020B0604020202020204" pitchFamily="34" charset="0"/>
                <a:ea typeface="Times New Roman" panose="02020603050405020304" pitchFamily="18" charset="0"/>
              </a:rPr>
              <a:t>tuần</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Một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số</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trường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hợp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có</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thể</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viêm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phổi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viêm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phổi</a:t>
            </a:r>
            <a:r>
              <a:rPr lang="en-US" sz="2400" dirty="0">
                <a:solidFill>
                  <a:srgbClr val="191819"/>
                </a:solidFill>
                <a:latin typeface="Arial" panose="020B0604020202020204" pitchFamily="34" charset="0"/>
                <a:ea typeface="Times New Roman" panose="02020603050405020304" pitchFamily="18" charset="0"/>
              </a:rPr>
              <a:t> </a:t>
            </a:r>
            <a:r>
              <a:rPr lang="en-US" sz="2400" dirty="0" err="1" smtClean="0">
                <a:solidFill>
                  <a:srgbClr val="191819"/>
                </a:solidFill>
                <a:latin typeface="Arial" panose="020B0604020202020204" pitchFamily="34" charset="0"/>
                <a:ea typeface="Times New Roman" panose="02020603050405020304" pitchFamily="18" charset="0"/>
              </a:rPr>
              <a:t>nặng</a:t>
            </a:r>
            <a:r>
              <a:rPr lang="en-US" sz="2400" dirty="0" smtClean="0">
                <a:solidFill>
                  <a:srgbClr val="191819"/>
                </a:solidFill>
                <a:latin typeface="Arial" panose="020B0604020202020204" pitchFamily="34" charset="0"/>
                <a:ea typeface="Times New Roman" panose="02020603050405020304" pitchFamily="18" charset="0"/>
              </a:rPr>
              <a:t> </a:t>
            </a:r>
            <a:r>
              <a:rPr lang="en-US" sz="2400" dirty="0" err="1" smtClean="0">
                <a:solidFill>
                  <a:srgbClr val="191819"/>
                </a:solidFill>
                <a:latin typeface="Arial" panose="020B0604020202020204" pitchFamily="34" charset="0"/>
                <a:ea typeface="Times New Roman" panose="02020603050405020304" pitchFamily="18" charset="0"/>
              </a:rPr>
              <a:t>suy</a:t>
            </a:r>
            <a:r>
              <a:rPr lang="en-US" sz="2400" dirty="0" smtClean="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chức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năng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cơ</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quan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dẫn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đến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tử</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vong</a:t>
            </a:r>
            <a:r>
              <a:rPr lang="en-US" sz="2400" dirty="0">
                <a:solidFill>
                  <a:srgbClr val="191819"/>
                </a:solidFill>
                <a:latin typeface="Arial" panose="020B0604020202020204" pitchFamily="34" charset="0"/>
                <a:ea typeface="Times New Roman" panose="02020603050405020304" pitchFamily="18" charset="0"/>
              </a:rPr>
              <a:t>. </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Tử</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vong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xảy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ra</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nhiều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hơn</a:t>
            </a:r>
            <a:r>
              <a:rPr lang="en-US" sz="2400" dirty="0">
                <a:solidFill>
                  <a:srgbClr val="191819"/>
                </a:solidFill>
                <a:latin typeface="Arial" panose="020B0604020202020204" pitchFamily="34" charset="0"/>
                <a:ea typeface="Times New Roman" panose="02020603050405020304" pitchFamily="18" charset="0"/>
              </a:rPr>
              <a:t> ở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cao</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tuổi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suy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giảm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miễn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dịch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mắc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mạn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tính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kèm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theo.</a:t>
            </a:r>
            <a:endParaRPr lang="en-US" sz="2400" dirty="0">
              <a:solidFill>
                <a:srgbClr val="191819"/>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98188498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6200" y="304800"/>
            <a:ext cx="6858000" cy="801688"/>
          </a:xfrm>
          <a:solidFill>
            <a:schemeClr val="tx2"/>
          </a:solidFill>
        </p:spPr>
        <p:txBody>
          <a:bodyPr/>
          <a:lstStyle/>
          <a:p>
            <a:pPr>
              <a:defRPr/>
            </a:pPr>
            <a:r>
              <a:rPr lang="en-US" sz="3600" dirty="0" smtClean="0"/>
              <a:t>CẬN LÂM </a:t>
            </a:r>
            <a:r>
              <a:rPr lang="en-US" sz="3600" dirty="0"/>
              <a:t>SÀNG</a:t>
            </a:r>
          </a:p>
        </p:txBody>
      </p:sp>
      <p:sp>
        <p:nvSpPr>
          <p:cNvPr id="2" name="Rectangle 1"/>
          <p:cNvSpPr/>
          <p:nvPr/>
        </p:nvSpPr>
        <p:spPr>
          <a:xfrm>
            <a:off x="381000" y="1134791"/>
            <a:ext cx="8534400" cy="4909036"/>
          </a:xfrm>
          <a:prstGeom prst="rect">
            <a:avLst/>
          </a:prstGeom>
        </p:spPr>
        <p:txBody>
          <a:bodyPr wrap="square">
            <a:spAutoFit/>
          </a:bodyPr>
          <a:lstStyle/>
          <a:p>
            <a:pPr marL="285750" indent="-285750" algn="just">
              <a:lnSpc>
                <a:spcPct val="150000"/>
              </a:lnSpc>
              <a:spcAft>
                <a:spcPts val="600"/>
              </a:spcAft>
              <a:buFont typeface="Wingdings" panose="05000000000000000000" pitchFamily="2" charset="2"/>
              <a:buChar char="§"/>
              <a:tabLst>
                <a:tab pos="608330" algn="l"/>
              </a:tabLst>
            </a:pPr>
            <a:r>
              <a:rPr lang="en-US" sz="2400" dirty="0" err="1" smtClean="0">
                <a:solidFill>
                  <a:srgbClr val="191819"/>
                </a:solidFill>
                <a:latin typeface="+mn-lt"/>
                <a:ea typeface="Times New Roman" panose="02020603050405020304" pitchFamily="18" charset="0"/>
              </a:rPr>
              <a:t>Số</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lượng</a:t>
            </a:r>
            <a:r>
              <a:rPr lang="en-US" sz="2400" dirty="0" smtClean="0">
                <a:solidFill>
                  <a:srgbClr val="191819"/>
                </a:solidFill>
                <a:latin typeface="+mn-lt"/>
                <a:ea typeface="Times New Roman" panose="02020603050405020304" pitchFamily="18" charset="0"/>
              </a:rPr>
              <a:t> BC </a:t>
            </a:r>
            <a:r>
              <a:rPr lang="en-US" sz="2400" dirty="0" err="1">
                <a:solidFill>
                  <a:srgbClr val="191819"/>
                </a:solidFill>
                <a:latin typeface="+mn-lt"/>
                <a:ea typeface="Times New Roman" panose="02020603050405020304" pitchFamily="18" charset="0"/>
              </a:rPr>
              <a:t>trong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máu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có</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thể</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bình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thường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hoặc</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giảm</a:t>
            </a:r>
            <a:endParaRPr lang="en-US" sz="2400" dirty="0" smtClean="0">
              <a:solidFill>
                <a:srgbClr val="191819"/>
              </a:solidFill>
              <a:latin typeface="+mn-lt"/>
              <a:ea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
              <a:tabLst>
                <a:tab pos="621030" algn="l"/>
              </a:tabLst>
            </a:pPr>
            <a:r>
              <a:rPr lang="en-US" sz="2400" dirty="0" smtClean="0">
                <a:solidFill>
                  <a:srgbClr val="191819"/>
                </a:solidFill>
                <a:latin typeface="+mn-lt"/>
                <a:ea typeface="Times New Roman" panose="02020603050405020304" pitchFamily="18" charset="0"/>
              </a:rPr>
              <a:t>Protein </a:t>
            </a:r>
            <a:r>
              <a:rPr lang="en-US" sz="2400" dirty="0">
                <a:solidFill>
                  <a:srgbClr val="191819"/>
                </a:solidFill>
                <a:latin typeface="+mn-lt"/>
                <a:ea typeface="Times New Roman" panose="02020603050405020304" pitchFamily="18" charset="0"/>
              </a:rPr>
              <a:t>C </a:t>
            </a:r>
            <a:r>
              <a:rPr lang="en-US" sz="2400" dirty="0" err="1">
                <a:solidFill>
                  <a:srgbClr val="191819"/>
                </a:solidFill>
                <a:latin typeface="+mn-lt"/>
                <a:ea typeface="Times New Roman" panose="02020603050405020304" pitchFamily="18" charset="0"/>
              </a:rPr>
              <a:t>phản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ứng</a:t>
            </a:r>
            <a:r>
              <a:rPr lang="en-US" sz="2400" dirty="0">
                <a:solidFill>
                  <a:srgbClr val="191819"/>
                </a:solidFill>
                <a:latin typeface="+mn-lt"/>
                <a:ea typeface="Times New Roman" panose="02020603050405020304" pitchFamily="18" charset="0"/>
              </a:rPr>
              <a:t> (CRP) </a:t>
            </a:r>
            <a:r>
              <a:rPr lang="en-US" sz="2400" dirty="0" err="1">
                <a:solidFill>
                  <a:srgbClr val="191819"/>
                </a:solidFill>
                <a:latin typeface="+mn-lt"/>
                <a:ea typeface="Times New Roman" panose="02020603050405020304" pitchFamily="18" charset="0"/>
              </a:rPr>
              <a:t>bình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thường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hoặc</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tăng</a:t>
            </a:r>
            <a:endParaRPr lang="en-US" sz="2400" dirty="0" smtClean="0">
              <a:solidFill>
                <a:srgbClr val="191819"/>
              </a:solidFill>
              <a:latin typeface="+mn-lt"/>
              <a:ea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
              <a:tabLst>
                <a:tab pos="621030" algn="l"/>
              </a:tabLst>
            </a:pPr>
            <a:r>
              <a:rPr lang="en-US" sz="2400" dirty="0" smtClean="0">
                <a:solidFill>
                  <a:srgbClr val="191819"/>
                </a:solidFill>
                <a:latin typeface="+mn-lt"/>
                <a:ea typeface="Times New Roman" panose="02020603050405020304" pitchFamily="18" charset="0"/>
              </a:rPr>
              <a:t>Ở </a:t>
            </a:r>
            <a:r>
              <a:rPr lang="en-US" sz="2400" dirty="0" err="1">
                <a:solidFill>
                  <a:srgbClr val="191819"/>
                </a:solidFill>
                <a:latin typeface="+mn-lt"/>
                <a:ea typeface="Times New Roman" panose="02020603050405020304" pitchFamily="18" charset="0"/>
              </a:rPr>
              <a:t>giai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đoạn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sớm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hoặc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chỉ</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viêm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đường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hô</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hấp</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trên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hình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ảnh</a:t>
            </a:r>
            <a:r>
              <a:rPr lang="en-US" sz="2400" dirty="0">
                <a:solidFill>
                  <a:srgbClr val="191819"/>
                </a:solidFill>
                <a:latin typeface="+mn-lt"/>
                <a:ea typeface="Times New Roman" panose="02020603050405020304" pitchFamily="18" charset="0"/>
              </a:rPr>
              <a:t> </a:t>
            </a:r>
            <a:r>
              <a:rPr lang="en-US" sz="2400" dirty="0" smtClean="0">
                <a:solidFill>
                  <a:srgbClr val="191819"/>
                </a:solidFill>
                <a:latin typeface="+mn-lt"/>
                <a:ea typeface="Times New Roman" panose="02020603050405020304" pitchFamily="18" charset="0"/>
              </a:rPr>
              <a:t>x-</a:t>
            </a:r>
            <a:r>
              <a:rPr lang="en-US" sz="2400" dirty="0" err="1" smtClean="0">
                <a:solidFill>
                  <a:srgbClr val="191819"/>
                </a:solidFill>
                <a:latin typeface="+mn-lt"/>
                <a:ea typeface="Times New Roman" panose="02020603050405020304" pitchFamily="18" charset="0"/>
              </a:rPr>
              <a:t>quang</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tim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phổi</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bình</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thường</a:t>
            </a:r>
            <a:r>
              <a:rPr lang="en-US" sz="2400" dirty="0">
                <a:solidFill>
                  <a:srgbClr val="191819"/>
                </a:solidFill>
                <a:latin typeface="+mn-lt"/>
                <a:ea typeface="Times New Roman" panose="02020603050405020304" pitchFamily="18" charset="0"/>
              </a:rPr>
              <a:t>.</a:t>
            </a:r>
          </a:p>
          <a:p>
            <a:pPr marL="285750" indent="-285750" algn="just">
              <a:lnSpc>
                <a:spcPct val="150000"/>
              </a:lnSpc>
              <a:spcAft>
                <a:spcPts val="600"/>
              </a:spcAft>
              <a:buFont typeface="Wingdings" panose="05000000000000000000" pitchFamily="2" charset="2"/>
              <a:buChar char="§"/>
              <a:tabLst>
                <a:tab pos="614680" algn="l"/>
              </a:tabLst>
            </a:pPr>
            <a:r>
              <a:rPr lang="en-US" sz="2400" dirty="0" err="1">
                <a:solidFill>
                  <a:srgbClr val="191819"/>
                </a:solidFill>
                <a:latin typeface="+mn-lt"/>
                <a:ea typeface="Times New Roman" panose="02020603050405020304" pitchFamily="18" charset="0"/>
              </a:rPr>
              <a:t>V</a:t>
            </a:r>
            <a:r>
              <a:rPr lang="en-US" sz="2400" dirty="0" err="1" smtClean="0">
                <a:solidFill>
                  <a:srgbClr val="191819"/>
                </a:solidFill>
                <a:latin typeface="+mn-lt"/>
                <a:ea typeface="Times New Roman" panose="02020603050405020304" pitchFamily="18" charset="0"/>
              </a:rPr>
              <a:t>iêm</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phổi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tổn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thương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thường</a:t>
            </a:r>
            <a:r>
              <a:rPr lang="en-US" sz="2400" dirty="0">
                <a:solidFill>
                  <a:srgbClr val="191819"/>
                </a:solidFill>
                <a:latin typeface="+mn-lt"/>
                <a:ea typeface="Times New Roman" panose="02020603050405020304" pitchFamily="18" charset="0"/>
              </a:rPr>
              <a:t> ở </a:t>
            </a:r>
            <a:r>
              <a:rPr lang="en-US" sz="2400" dirty="0" err="1">
                <a:solidFill>
                  <a:srgbClr val="191819"/>
                </a:solidFill>
                <a:latin typeface="+mn-lt"/>
                <a:ea typeface="Times New Roman" panose="02020603050405020304" pitchFamily="18" charset="0"/>
              </a:rPr>
              <a:t>hai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bên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với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dấu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hiệu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đám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mờ</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hoặc</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kính</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mờ</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lan</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tỏa</a:t>
            </a:r>
            <a:r>
              <a:rPr lang="en-US" sz="2400" dirty="0">
                <a:solidFill>
                  <a:srgbClr val="191819"/>
                </a:solidFill>
                <a:latin typeface="+mn-lt"/>
                <a:ea typeface="Times New Roman" panose="02020603050405020304" pitchFamily="18" charset="0"/>
              </a:rPr>
              <a:t>, ở </a:t>
            </a:r>
            <a:r>
              <a:rPr lang="en-US" sz="2400" dirty="0" err="1">
                <a:solidFill>
                  <a:srgbClr val="191819"/>
                </a:solidFill>
                <a:latin typeface="+mn-lt"/>
                <a:ea typeface="Times New Roman" panose="02020603050405020304" pitchFamily="18" charset="0"/>
              </a:rPr>
              <a:t>ngoại</a:t>
            </a:r>
            <a:r>
              <a:rPr lang="en-US" sz="2400" dirty="0">
                <a:solidFill>
                  <a:srgbClr val="191819"/>
                </a:solidFill>
                <a:latin typeface="+mn-lt"/>
                <a:ea typeface="Times New Roman" panose="02020603050405020304" pitchFamily="18" charset="0"/>
              </a:rPr>
              <a:t> vi hay </a:t>
            </a:r>
            <a:r>
              <a:rPr lang="en-US" sz="2400" dirty="0" err="1">
                <a:solidFill>
                  <a:srgbClr val="191819"/>
                </a:solidFill>
                <a:latin typeface="+mn-lt"/>
                <a:ea typeface="Times New Roman" panose="02020603050405020304" pitchFamily="18" charset="0"/>
              </a:rPr>
              <a:t>thùy</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dưới</a:t>
            </a:r>
            <a:r>
              <a:rPr lang="en-US" sz="2400" dirty="0">
                <a:solidFill>
                  <a:srgbClr val="191819"/>
                </a:solidFill>
                <a:latin typeface="+mn-lt"/>
                <a:ea typeface="Times New Roman" panose="02020603050405020304" pitchFamily="18" charset="0"/>
              </a:rPr>
              <a:t>. </a:t>
            </a:r>
            <a:endParaRPr lang="en-US" sz="2400" dirty="0" smtClean="0">
              <a:solidFill>
                <a:srgbClr val="191819"/>
              </a:solidFill>
              <a:latin typeface="+mn-lt"/>
              <a:ea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
              <a:tabLst>
                <a:tab pos="614680" algn="l"/>
              </a:tabLst>
            </a:pPr>
            <a:r>
              <a:rPr lang="en-US" sz="2400" b="1" dirty="0" err="1" smtClean="0">
                <a:solidFill>
                  <a:srgbClr val="FF0000"/>
                </a:solidFill>
                <a:latin typeface="+mn-lt"/>
                <a:ea typeface="Times New Roman" panose="02020603050405020304" pitchFamily="18" charset="0"/>
              </a:rPr>
              <a:t>Xét</a:t>
            </a:r>
            <a:r>
              <a:rPr lang="en-US" sz="2400" b="1" dirty="0" smtClean="0">
                <a:solidFill>
                  <a:srgbClr val="FF0000"/>
                </a:solidFill>
                <a:latin typeface="+mn-lt"/>
                <a:ea typeface="Times New Roman" panose="02020603050405020304" pitchFamily="18" charset="0"/>
              </a:rPr>
              <a:t> </a:t>
            </a:r>
            <a:r>
              <a:rPr lang="en-US" sz="2400" b="1" dirty="0" err="1">
                <a:solidFill>
                  <a:srgbClr val="FF0000"/>
                </a:solidFill>
                <a:latin typeface="+mn-lt"/>
                <a:ea typeface="Times New Roman" panose="02020603050405020304" pitchFamily="18" charset="0"/>
              </a:rPr>
              <a:t>nghiệm</a:t>
            </a:r>
            <a:r>
              <a:rPr lang="en-US" sz="2400" b="1" dirty="0">
                <a:solidFill>
                  <a:srgbClr val="FF0000"/>
                </a:solidFill>
                <a:latin typeface="+mn-lt"/>
                <a:ea typeface="Times New Roman" panose="02020603050405020304" pitchFamily="18" charset="0"/>
              </a:rPr>
              <a:t> </a:t>
            </a:r>
            <a:r>
              <a:rPr lang="en-US" sz="2400" b="1" dirty="0" err="1">
                <a:solidFill>
                  <a:srgbClr val="FF0000"/>
                </a:solidFill>
                <a:latin typeface="+mn-lt"/>
                <a:ea typeface="Times New Roman" panose="02020603050405020304" pitchFamily="18" charset="0"/>
              </a:rPr>
              <a:t>khẳng</a:t>
            </a:r>
            <a:r>
              <a:rPr lang="en-US" sz="2400" b="1" dirty="0">
                <a:solidFill>
                  <a:srgbClr val="FF0000"/>
                </a:solidFill>
                <a:latin typeface="+mn-lt"/>
                <a:ea typeface="Times New Roman" panose="02020603050405020304" pitchFamily="18" charset="0"/>
              </a:rPr>
              <a:t> </a:t>
            </a:r>
            <a:r>
              <a:rPr lang="en-US" sz="2400" b="1" dirty="0" err="1">
                <a:solidFill>
                  <a:srgbClr val="FF0000"/>
                </a:solidFill>
                <a:latin typeface="+mn-lt"/>
                <a:ea typeface="Times New Roman" panose="02020603050405020304" pitchFamily="18" charset="0"/>
              </a:rPr>
              <a:t>định</a:t>
            </a:r>
            <a:r>
              <a:rPr lang="en-US" sz="2400" b="1" dirty="0">
                <a:solidFill>
                  <a:srgbClr val="FF0000"/>
                </a:solidFill>
                <a:latin typeface="+mn-lt"/>
                <a:ea typeface="Times New Roman" panose="02020603050405020304" pitchFamily="18" charset="0"/>
              </a:rPr>
              <a:t> </a:t>
            </a:r>
            <a:r>
              <a:rPr lang="en-US" sz="2400" b="1" dirty="0" err="1">
                <a:solidFill>
                  <a:srgbClr val="FF0000"/>
                </a:solidFill>
                <a:latin typeface="+mn-lt"/>
                <a:ea typeface="Times New Roman" panose="02020603050405020304" pitchFamily="18" charset="0"/>
              </a:rPr>
              <a:t>cản</a:t>
            </a:r>
            <a:r>
              <a:rPr lang="en-US" sz="2400" b="1" dirty="0">
                <a:solidFill>
                  <a:srgbClr val="FF0000"/>
                </a:solidFill>
                <a:latin typeface="+mn-lt"/>
                <a:ea typeface="Times New Roman" panose="02020603050405020304" pitchFamily="18" charset="0"/>
              </a:rPr>
              <a:t> </a:t>
            </a:r>
            <a:r>
              <a:rPr lang="en-US" sz="2400" b="1" dirty="0" err="1">
                <a:solidFill>
                  <a:srgbClr val="FF0000"/>
                </a:solidFill>
                <a:latin typeface="+mn-lt"/>
                <a:ea typeface="Times New Roman" panose="02020603050405020304" pitchFamily="18" charset="0"/>
              </a:rPr>
              <a:t>nguyên</a:t>
            </a:r>
            <a:endParaRPr lang="en-US" sz="2400" b="1" dirty="0">
              <a:solidFill>
                <a:srgbClr val="FF0000"/>
              </a:solidFill>
              <a:latin typeface="+mn-lt"/>
              <a:ea typeface="Times New Roman" panose="02020603050405020304" pitchFamily="18" charset="0"/>
            </a:endParaRPr>
          </a:p>
          <a:p>
            <a:pPr algn="just">
              <a:lnSpc>
                <a:spcPct val="150000"/>
              </a:lnSpc>
              <a:spcAft>
                <a:spcPts val="600"/>
              </a:spcAft>
              <a:tabLst>
                <a:tab pos="617855" algn="l"/>
              </a:tabLst>
            </a:pPr>
            <a:r>
              <a:rPr lang="en-US" sz="2400" dirty="0" smtClean="0">
                <a:solidFill>
                  <a:srgbClr val="FF0000"/>
                </a:solidFill>
                <a:latin typeface="+mn-lt"/>
                <a:ea typeface="Times New Roman" panose="02020603050405020304" pitchFamily="18" charset="0"/>
              </a:rPr>
              <a:t>-</a:t>
            </a:r>
            <a:r>
              <a:rPr lang="en-US" sz="2400" dirty="0" err="1" smtClean="0">
                <a:solidFill>
                  <a:srgbClr val="FF0000"/>
                </a:solidFill>
                <a:latin typeface="+mn-lt"/>
                <a:ea typeface="Times New Roman" panose="02020603050405020304" pitchFamily="18" charset="0"/>
              </a:rPr>
              <a:t>Phát</a:t>
            </a:r>
            <a:r>
              <a:rPr lang="en-US" sz="2400" dirty="0" smtClean="0">
                <a:solidFill>
                  <a:srgbClr val="FF0000"/>
                </a:solidFill>
                <a:latin typeface="+mn-lt"/>
                <a:ea typeface="Times New Roman" panose="02020603050405020304" pitchFamily="18" charset="0"/>
              </a:rPr>
              <a:t> </a:t>
            </a:r>
            <a:r>
              <a:rPr lang="en-US" sz="2400" dirty="0" err="1">
                <a:solidFill>
                  <a:srgbClr val="FF0000"/>
                </a:solidFill>
                <a:latin typeface="+mn-lt"/>
                <a:ea typeface="Times New Roman" panose="02020603050405020304" pitchFamily="18" charset="0"/>
              </a:rPr>
              <a:t>hiện</a:t>
            </a:r>
            <a:r>
              <a:rPr lang="en-US" sz="2400" dirty="0">
                <a:solidFill>
                  <a:srgbClr val="FF0000"/>
                </a:solidFill>
                <a:latin typeface="+mn-lt"/>
                <a:ea typeface="Times New Roman" panose="02020603050405020304" pitchFamily="18" charset="0"/>
              </a:rPr>
              <a:t> 2019-nCoV </a:t>
            </a:r>
            <a:r>
              <a:rPr lang="en-US" sz="2400" dirty="0" err="1">
                <a:solidFill>
                  <a:srgbClr val="FF0000"/>
                </a:solidFill>
                <a:latin typeface="+mn-lt"/>
                <a:ea typeface="Times New Roman" panose="02020603050405020304" pitchFamily="18" charset="0"/>
              </a:rPr>
              <a:t>bằng</a:t>
            </a:r>
            <a:r>
              <a:rPr lang="en-US" sz="2400" dirty="0">
                <a:solidFill>
                  <a:srgbClr val="FF0000"/>
                </a:solidFill>
                <a:latin typeface="+mn-lt"/>
                <a:ea typeface="Times New Roman" panose="02020603050405020304" pitchFamily="18" charset="0"/>
              </a:rPr>
              <a:t> </a:t>
            </a:r>
            <a:r>
              <a:rPr lang="en-US" sz="2400" dirty="0" err="1">
                <a:solidFill>
                  <a:srgbClr val="FF0000"/>
                </a:solidFill>
                <a:latin typeface="+mn-lt"/>
                <a:ea typeface="Times New Roman" panose="02020603050405020304" pitchFamily="18" charset="0"/>
              </a:rPr>
              <a:t>kỹ</a:t>
            </a:r>
            <a:r>
              <a:rPr lang="en-US" sz="2400" dirty="0">
                <a:solidFill>
                  <a:srgbClr val="FF0000"/>
                </a:solidFill>
                <a:latin typeface="+mn-lt"/>
                <a:ea typeface="Times New Roman" panose="02020603050405020304" pitchFamily="18" charset="0"/>
              </a:rPr>
              <a:t> </a:t>
            </a:r>
            <a:r>
              <a:rPr lang="en-US" sz="2400" dirty="0" err="1">
                <a:solidFill>
                  <a:srgbClr val="FF0000"/>
                </a:solidFill>
                <a:latin typeface="+mn-lt"/>
                <a:ea typeface="Times New Roman" panose="02020603050405020304" pitchFamily="18" charset="0"/>
              </a:rPr>
              <a:t>thuật</a:t>
            </a:r>
            <a:r>
              <a:rPr lang="en-US" sz="2400" dirty="0">
                <a:solidFill>
                  <a:srgbClr val="FF0000"/>
                </a:solidFill>
                <a:latin typeface="+mn-lt"/>
                <a:ea typeface="Times New Roman" panose="02020603050405020304" pitchFamily="18" charset="0"/>
              </a:rPr>
              <a:t> real-time </a:t>
            </a:r>
            <a:r>
              <a:rPr lang="en-US" sz="2400" dirty="0" smtClean="0">
                <a:solidFill>
                  <a:srgbClr val="FF0000"/>
                </a:solidFill>
                <a:latin typeface="+mn-lt"/>
                <a:ea typeface="Times New Roman" panose="02020603050405020304" pitchFamily="18" charset="0"/>
              </a:rPr>
              <a:t>RT-PCR</a:t>
            </a:r>
            <a:endParaRPr lang="en-US" sz="2400" dirty="0">
              <a:solidFill>
                <a:srgbClr val="FF0000"/>
              </a:solidFill>
              <a:effectLst/>
              <a:latin typeface="+mn-lt"/>
              <a:ea typeface="Times New Roman" panose="02020603050405020304" pitchFamily="18" charset="0"/>
            </a:endParaRPr>
          </a:p>
        </p:txBody>
      </p:sp>
    </p:spTree>
    <p:extLst>
      <p:ext uri="{BB962C8B-B14F-4D97-AF65-F5344CB8AC3E}">
        <p14:creationId xmlns="" xmlns:p14="http://schemas.microsoft.com/office/powerpoint/2010/main" val="247011103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6200" y="304799"/>
            <a:ext cx="6858000" cy="685801"/>
          </a:xfrm>
          <a:solidFill>
            <a:srgbClr val="FF0000"/>
          </a:solidFill>
        </p:spPr>
        <p:txBody>
          <a:bodyPr/>
          <a:lstStyle/>
          <a:p>
            <a:pPr>
              <a:defRPr/>
            </a:pPr>
            <a:r>
              <a:rPr lang="en-US" sz="3600" dirty="0"/>
              <a:t>KHI NÀO CẦN XÉT NGHIỆM</a:t>
            </a:r>
          </a:p>
        </p:txBody>
      </p:sp>
      <p:sp>
        <p:nvSpPr>
          <p:cNvPr id="2" name="Rectangle 1"/>
          <p:cNvSpPr/>
          <p:nvPr/>
        </p:nvSpPr>
        <p:spPr>
          <a:xfrm>
            <a:off x="381000" y="1134791"/>
            <a:ext cx="8534400" cy="4431983"/>
          </a:xfrm>
          <a:prstGeom prst="rect">
            <a:avLst/>
          </a:prstGeom>
        </p:spPr>
        <p:txBody>
          <a:bodyPr wrap="square">
            <a:spAutoFit/>
          </a:bodyPr>
          <a:lstStyle/>
          <a:p>
            <a:pPr marL="285750" indent="-285750" algn="just">
              <a:lnSpc>
                <a:spcPct val="150000"/>
              </a:lnSpc>
              <a:spcAft>
                <a:spcPts val="600"/>
              </a:spcAft>
              <a:buFont typeface="Wingdings" panose="05000000000000000000" pitchFamily="2" charset="2"/>
              <a:buChar char="§"/>
              <a:tabLst>
                <a:tab pos="608330" algn="l"/>
              </a:tabLst>
            </a:pPr>
            <a:r>
              <a:rPr lang="en-US" sz="2400" dirty="0">
                <a:solidFill>
                  <a:srgbClr val="191819"/>
                </a:solidFill>
                <a:latin typeface="+mn-lt"/>
                <a:ea typeface="Times New Roman" panose="02020603050405020304" pitchFamily="18" charset="0"/>
              </a:rPr>
              <a:t>BN </a:t>
            </a:r>
            <a:r>
              <a:rPr lang="en-US" sz="2400" dirty="0" smtClean="0">
                <a:solidFill>
                  <a:srgbClr val="191819"/>
                </a:solidFill>
                <a:latin typeface="+mn-lt"/>
                <a:ea typeface="Times New Roman" panose="02020603050405020304" pitchFamily="18" charset="0"/>
              </a:rPr>
              <a:t>đ</a:t>
            </a:r>
            <a:r>
              <a:rPr lang="vi-VN" sz="2400" dirty="0" smtClean="0">
                <a:solidFill>
                  <a:srgbClr val="191819"/>
                </a:solidFill>
                <a:latin typeface="+mn-lt"/>
                <a:ea typeface="Times New Roman" panose="02020603050405020304" pitchFamily="18" charset="0"/>
              </a:rPr>
              <a:t>ược</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chẩn</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đoán</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là</a:t>
            </a:r>
            <a:r>
              <a:rPr lang="en-US" sz="2400" dirty="0">
                <a:solidFill>
                  <a:srgbClr val="191819"/>
                </a:solidFill>
                <a:latin typeface="+mn-lt"/>
                <a:ea typeface="Times New Roman" panose="02020603050405020304" pitchFamily="18" charset="0"/>
              </a:rPr>
              <a:t> ca </a:t>
            </a:r>
            <a:r>
              <a:rPr lang="en-US" sz="2400" dirty="0" err="1" smtClean="0">
                <a:solidFill>
                  <a:srgbClr val="191819"/>
                </a:solidFill>
                <a:latin typeface="+mn-lt"/>
                <a:ea typeface="Times New Roman" panose="02020603050405020304" pitchFamily="18" charset="0"/>
              </a:rPr>
              <a:t>bệnh</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nghi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ngờ</a:t>
            </a:r>
            <a:endParaRPr lang="en-US" sz="2400" dirty="0" smtClean="0">
              <a:solidFill>
                <a:srgbClr val="191819"/>
              </a:solidFill>
              <a:latin typeface="+mn-lt"/>
              <a:ea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
              <a:tabLst>
                <a:tab pos="621030" algn="l"/>
              </a:tabLst>
            </a:pPr>
            <a:r>
              <a:rPr lang="en-US" sz="2400" dirty="0" err="1" smtClean="0">
                <a:solidFill>
                  <a:srgbClr val="191819"/>
                </a:solidFill>
                <a:latin typeface="+mn-lt"/>
                <a:ea typeface="Times New Roman" panose="02020603050405020304" pitchFamily="18" charset="0"/>
              </a:rPr>
              <a:t>Lấy</a:t>
            </a:r>
            <a:r>
              <a:rPr lang="en-US" sz="2400" dirty="0">
                <a:solidFill>
                  <a:srgbClr val="191819"/>
                </a:solidFill>
                <a:latin typeface="+mn-lt"/>
                <a:ea typeface="Times New Roman" panose="02020603050405020304" pitchFamily="18" charset="0"/>
              </a:rPr>
              <a:t> 2 </a:t>
            </a:r>
            <a:r>
              <a:rPr lang="en-US" sz="2400" dirty="0" err="1" smtClean="0">
                <a:solidFill>
                  <a:srgbClr val="191819"/>
                </a:solidFill>
                <a:latin typeface="+mn-lt"/>
                <a:ea typeface="Times New Roman" panose="02020603050405020304" pitchFamily="18" charset="0"/>
              </a:rPr>
              <a:t>mẫu</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phẩm</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dịch</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tỵ</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hầu</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máu</a:t>
            </a:r>
            <a:endParaRPr lang="en-US" sz="2400" dirty="0" smtClean="0">
              <a:solidFill>
                <a:srgbClr val="191819"/>
              </a:solidFill>
              <a:latin typeface="+mn-lt"/>
              <a:ea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
              <a:tabLst>
                <a:tab pos="621030" algn="l"/>
              </a:tabLst>
            </a:pPr>
            <a:r>
              <a:rPr lang="en-US" sz="2400" dirty="0">
                <a:solidFill>
                  <a:srgbClr val="191819"/>
                </a:solidFill>
                <a:latin typeface="+mn-lt"/>
                <a:ea typeface="Times New Roman" panose="02020603050405020304" pitchFamily="18" charset="0"/>
              </a:rPr>
              <a:t>Thu </a:t>
            </a:r>
            <a:r>
              <a:rPr lang="en-US" sz="2400" dirty="0" err="1" smtClean="0">
                <a:solidFill>
                  <a:srgbClr val="191819"/>
                </a:solidFill>
                <a:latin typeface="+mn-lt"/>
                <a:ea typeface="Times New Roman" panose="02020603050405020304" pitchFamily="18" charset="0"/>
              </a:rPr>
              <a:t>thập</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mẫu</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phẩm</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phải</a:t>
            </a:r>
            <a:r>
              <a:rPr lang="en-US" sz="2400" dirty="0" smtClean="0">
                <a:solidFill>
                  <a:srgbClr val="191819"/>
                </a:solidFill>
                <a:latin typeface="+mn-lt"/>
                <a:ea typeface="Times New Roman" panose="02020603050405020304" pitchFamily="18" charset="0"/>
              </a:rPr>
              <a:t> </a:t>
            </a:r>
            <a:r>
              <a:rPr lang="en-US" sz="2400" dirty="0">
                <a:solidFill>
                  <a:srgbClr val="191819"/>
                </a:solidFill>
                <a:latin typeface="+mn-lt"/>
                <a:ea typeface="Times New Roman" panose="02020603050405020304" pitchFamily="18" charset="0"/>
              </a:rPr>
              <a:t>an </a:t>
            </a:r>
            <a:r>
              <a:rPr lang="en-US" sz="2400" dirty="0" err="1" smtClean="0">
                <a:solidFill>
                  <a:srgbClr val="191819"/>
                </a:solidFill>
                <a:latin typeface="+mn-lt"/>
                <a:ea typeface="Times New Roman" panose="02020603050405020304" pitchFamily="18" charset="0"/>
              </a:rPr>
              <a:t>toàn</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sinh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học</a:t>
            </a:r>
            <a:endParaRPr lang="en-US" sz="2400" dirty="0">
              <a:solidFill>
                <a:srgbClr val="191819"/>
              </a:solidFill>
              <a:latin typeface="+mn-lt"/>
              <a:ea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
              <a:tabLst>
                <a:tab pos="614680" algn="l"/>
              </a:tabLst>
            </a:pPr>
            <a:r>
              <a:rPr lang="en-US" sz="2400" b="1" dirty="0" err="1" smtClean="0">
                <a:solidFill>
                  <a:srgbClr val="FF0000"/>
                </a:solidFill>
                <a:latin typeface="+mn-lt"/>
                <a:ea typeface="Times New Roman" panose="02020603050405020304" pitchFamily="18" charset="0"/>
              </a:rPr>
              <a:t>Trung</a:t>
            </a:r>
            <a:r>
              <a:rPr lang="en-US" sz="2400" b="1" dirty="0">
                <a:solidFill>
                  <a:srgbClr val="FF0000"/>
                </a:solidFill>
                <a:latin typeface="+mn-lt"/>
                <a:ea typeface="Times New Roman" panose="02020603050405020304" pitchFamily="18" charset="0"/>
              </a:rPr>
              <a:t> </a:t>
            </a:r>
            <a:r>
              <a:rPr lang="en-US" sz="2400" b="1" dirty="0" err="1" smtClean="0">
                <a:solidFill>
                  <a:srgbClr val="FF0000"/>
                </a:solidFill>
                <a:latin typeface="+mn-lt"/>
                <a:ea typeface="Times New Roman" panose="02020603050405020304" pitchFamily="18" charset="0"/>
              </a:rPr>
              <a:t>tâm</a:t>
            </a:r>
            <a:r>
              <a:rPr lang="en-US" sz="2400" b="1" dirty="0">
                <a:solidFill>
                  <a:srgbClr val="FF0000"/>
                </a:solidFill>
                <a:latin typeface="+mn-lt"/>
                <a:ea typeface="Times New Roman" panose="02020603050405020304" pitchFamily="18" charset="0"/>
              </a:rPr>
              <a:t> </a:t>
            </a:r>
            <a:r>
              <a:rPr lang="en-US" sz="2400" b="1" dirty="0" err="1" smtClean="0">
                <a:solidFill>
                  <a:srgbClr val="FF0000"/>
                </a:solidFill>
                <a:latin typeface="+mn-lt"/>
                <a:ea typeface="Times New Roman" panose="02020603050405020304" pitchFamily="18" charset="0"/>
              </a:rPr>
              <a:t>xét</a:t>
            </a:r>
            <a:r>
              <a:rPr lang="en-US" sz="2400" b="1" dirty="0">
                <a:solidFill>
                  <a:srgbClr val="FF0000"/>
                </a:solidFill>
                <a:latin typeface="+mn-lt"/>
                <a:ea typeface="Times New Roman" panose="02020603050405020304" pitchFamily="18" charset="0"/>
              </a:rPr>
              <a:t> </a:t>
            </a:r>
            <a:r>
              <a:rPr lang="en-US" sz="2400" b="1" dirty="0" err="1" smtClean="0">
                <a:solidFill>
                  <a:srgbClr val="FF0000"/>
                </a:solidFill>
                <a:latin typeface="+mn-lt"/>
                <a:ea typeface="Times New Roman" panose="02020603050405020304" pitchFamily="18" charset="0"/>
              </a:rPr>
              <a:t>nghiệm</a:t>
            </a:r>
            <a:r>
              <a:rPr lang="en-US" sz="2400" b="1" dirty="0" smtClean="0">
                <a:solidFill>
                  <a:srgbClr val="FF0000"/>
                </a:solidFill>
                <a:latin typeface="+mn-lt"/>
                <a:ea typeface="Times New Roman" panose="02020603050405020304" pitchFamily="18" charset="0"/>
              </a:rPr>
              <a:t>: 3 n</a:t>
            </a:r>
            <a:r>
              <a:rPr lang="vi-VN" sz="2400" b="1" dirty="0" smtClean="0">
                <a:solidFill>
                  <a:srgbClr val="FF0000"/>
                </a:solidFill>
                <a:latin typeface="+mn-lt"/>
                <a:ea typeface="Times New Roman" panose="02020603050405020304" pitchFamily="18" charset="0"/>
              </a:rPr>
              <a:t>ơ</a:t>
            </a:r>
            <a:r>
              <a:rPr lang="en-US" sz="2400" b="1" dirty="0" err="1" smtClean="0">
                <a:solidFill>
                  <a:srgbClr val="FF0000"/>
                </a:solidFill>
                <a:latin typeface="+mn-lt"/>
                <a:ea typeface="Times New Roman" panose="02020603050405020304" pitchFamily="18" charset="0"/>
              </a:rPr>
              <a:t>i</a:t>
            </a:r>
            <a:endParaRPr lang="en-US" sz="2400" b="1" dirty="0">
              <a:solidFill>
                <a:srgbClr val="FF0000"/>
              </a:solidFill>
              <a:latin typeface="+mn-lt"/>
              <a:ea typeface="Times New Roman" panose="02020603050405020304" pitchFamily="18" charset="0"/>
            </a:endParaRPr>
          </a:p>
          <a:p>
            <a:pPr marL="342900" indent="-342900" algn="just">
              <a:lnSpc>
                <a:spcPct val="150000"/>
              </a:lnSpc>
              <a:spcAft>
                <a:spcPts val="600"/>
              </a:spcAft>
              <a:buFontTx/>
              <a:buChar char="-"/>
              <a:tabLst>
                <a:tab pos="617855" algn="l"/>
              </a:tabLst>
            </a:pPr>
            <a:r>
              <a:rPr lang="en-US" sz="2400" dirty="0" err="1" smtClean="0">
                <a:solidFill>
                  <a:srgbClr val="FF0000"/>
                </a:solidFill>
                <a:latin typeface="+mn-lt"/>
                <a:ea typeface="Times New Roman" panose="02020603050405020304" pitchFamily="18" charset="0"/>
              </a:rPr>
              <a:t>Viện</a:t>
            </a:r>
            <a:r>
              <a:rPr lang="en-US" sz="2400" dirty="0" smtClean="0">
                <a:solidFill>
                  <a:srgbClr val="FF0000"/>
                </a:solidFill>
                <a:latin typeface="+mn-lt"/>
                <a:ea typeface="Times New Roman" panose="02020603050405020304" pitchFamily="18" charset="0"/>
              </a:rPr>
              <a:t> </a:t>
            </a:r>
            <a:r>
              <a:rPr lang="en-US" sz="2400" dirty="0" err="1" smtClean="0">
                <a:solidFill>
                  <a:srgbClr val="FF0000"/>
                </a:solidFill>
                <a:latin typeface="+mn-lt"/>
                <a:ea typeface="Times New Roman" panose="02020603050405020304" pitchFamily="18" charset="0"/>
              </a:rPr>
              <a:t>vệ</a:t>
            </a:r>
            <a:r>
              <a:rPr lang="en-US" sz="2400" dirty="0" smtClean="0">
                <a:solidFill>
                  <a:srgbClr val="FF0000"/>
                </a:solidFill>
                <a:latin typeface="+mn-lt"/>
                <a:ea typeface="Times New Roman" panose="02020603050405020304" pitchFamily="18" charset="0"/>
              </a:rPr>
              <a:t> </a:t>
            </a:r>
            <a:r>
              <a:rPr lang="en-US" sz="2400" dirty="0" err="1" smtClean="0">
                <a:solidFill>
                  <a:srgbClr val="FF0000"/>
                </a:solidFill>
                <a:latin typeface="+mn-lt"/>
                <a:ea typeface="Times New Roman" panose="02020603050405020304" pitchFamily="18" charset="0"/>
              </a:rPr>
              <a:t>sinh</a:t>
            </a:r>
            <a:r>
              <a:rPr lang="en-US" sz="2400" dirty="0">
                <a:solidFill>
                  <a:srgbClr val="FF0000"/>
                </a:solidFill>
                <a:latin typeface="+mn-lt"/>
                <a:ea typeface="Times New Roman" panose="02020603050405020304" pitchFamily="18" charset="0"/>
              </a:rPr>
              <a:t> </a:t>
            </a:r>
            <a:r>
              <a:rPr lang="en-US" sz="2400" dirty="0" err="1" smtClean="0">
                <a:solidFill>
                  <a:srgbClr val="FF0000"/>
                </a:solidFill>
                <a:latin typeface="+mn-lt"/>
                <a:ea typeface="Times New Roman" panose="02020603050405020304" pitchFamily="18" charset="0"/>
              </a:rPr>
              <a:t>dịch</a:t>
            </a:r>
            <a:r>
              <a:rPr lang="en-US" sz="2400" dirty="0">
                <a:solidFill>
                  <a:srgbClr val="FF0000"/>
                </a:solidFill>
                <a:latin typeface="+mn-lt"/>
                <a:ea typeface="Times New Roman" panose="02020603050405020304" pitchFamily="18" charset="0"/>
              </a:rPr>
              <a:t> </a:t>
            </a:r>
            <a:r>
              <a:rPr lang="en-US" sz="2400" dirty="0" err="1" smtClean="0">
                <a:solidFill>
                  <a:srgbClr val="FF0000"/>
                </a:solidFill>
                <a:latin typeface="+mn-lt"/>
                <a:ea typeface="Times New Roman" panose="02020603050405020304" pitchFamily="18" charset="0"/>
              </a:rPr>
              <a:t>tễ</a:t>
            </a:r>
            <a:r>
              <a:rPr lang="en-US" sz="2400" dirty="0" smtClean="0">
                <a:solidFill>
                  <a:srgbClr val="FF0000"/>
                </a:solidFill>
                <a:latin typeface="+mn-lt"/>
                <a:ea typeface="Times New Roman" panose="02020603050405020304" pitchFamily="18" charset="0"/>
              </a:rPr>
              <a:t> </a:t>
            </a:r>
            <a:r>
              <a:rPr lang="en-US" sz="2400" dirty="0" err="1" smtClean="0">
                <a:solidFill>
                  <a:srgbClr val="FF0000"/>
                </a:solidFill>
                <a:latin typeface="+mn-lt"/>
                <a:ea typeface="Times New Roman" panose="02020603050405020304" pitchFamily="18" charset="0"/>
              </a:rPr>
              <a:t>trung</a:t>
            </a:r>
            <a:r>
              <a:rPr lang="en-US" sz="2400" dirty="0" smtClean="0">
                <a:solidFill>
                  <a:srgbClr val="FF0000"/>
                </a:solidFill>
                <a:latin typeface="+mn-lt"/>
                <a:ea typeface="Times New Roman" panose="02020603050405020304" pitchFamily="18" charset="0"/>
              </a:rPr>
              <a:t> </a:t>
            </a:r>
            <a:r>
              <a:rPr lang="vi-VN" sz="2400" dirty="0" smtClean="0">
                <a:solidFill>
                  <a:srgbClr val="FF0000"/>
                </a:solidFill>
                <a:latin typeface="+mn-lt"/>
                <a:ea typeface="Times New Roman" panose="02020603050405020304" pitchFamily="18" charset="0"/>
              </a:rPr>
              <a:t>ươ</a:t>
            </a:r>
            <a:r>
              <a:rPr lang="en-US" sz="2400" dirty="0" smtClean="0">
                <a:solidFill>
                  <a:srgbClr val="FF0000"/>
                </a:solidFill>
                <a:latin typeface="+mn-lt"/>
                <a:ea typeface="Times New Roman" panose="02020603050405020304" pitchFamily="18" charset="0"/>
              </a:rPr>
              <a:t>ng</a:t>
            </a:r>
          </a:p>
          <a:p>
            <a:pPr marL="342900" indent="-342900" algn="just">
              <a:lnSpc>
                <a:spcPct val="150000"/>
              </a:lnSpc>
              <a:spcAft>
                <a:spcPts val="600"/>
              </a:spcAft>
              <a:buFontTx/>
              <a:buChar char="-"/>
              <a:tabLst>
                <a:tab pos="617855" algn="l"/>
              </a:tabLst>
            </a:pPr>
            <a:r>
              <a:rPr lang="en-US" sz="2400" dirty="0" err="1" smtClean="0">
                <a:solidFill>
                  <a:srgbClr val="FF0000"/>
                </a:solidFill>
                <a:latin typeface="+mn-lt"/>
                <a:ea typeface="Times New Roman" panose="02020603050405020304" pitchFamily="18" charset="0"/>
              </a:rPr>
              <a:t>Viện</a:t>
            </a:r>
            <a:r>
              <a:rPr lang="en-US" sz="2400" dirty="0">
                <a:solidFill>
                  <a:srgbClr val="FF0000"/>
                </a:solidFill>
                <a:latin typeface="+mn-lt"/>
                <a:ea typeface="Times New Roman" panose="02020603050405020304" pitchFamily="18" charset="0"/>
              </a:rPr>
              <a:t> </a:t>
            </a:r>
            <a:r>
              <a:rPr lang="en-US" sz="2400" dirty="0" smtClean="0">
                <a:solidFill>
                  <a:srgbClr val="FF0000"/>
                </a:solidFill>
                <a:latin typeface="+mn-lt"/>
                <a:ea typeface="Times New Roman" panose="02020603050405020304" pitchFamily="18" charset="0"/>
              </a:rPr>
              <a:t>Pasteur TP HCM</a:t>
            </a:r>
          </a:p>
          <a:p>
            <a:pPr marL="342900" indent="-342900" algn="just">
              <a:lnSpc>
                <a:spcPct val="150000"/>
              </a:lnSpc>
              <a:spcAft>
                <a:spcPts val="600"/>
              </a:spcAft>
              <a:buFontTx/>
              <a:buChar char="-"/>
              <a:tabLst>
                <a:tab pos="617855" algn="l"/>
              </a:tabLst>
            </a:pPr>
            <a:r>
              <a:rPr lang="en-US" sz="2400" dirty="0" err="1" smtClean="0">
                <a:solidFill>
                  <a:srgbClr val="FF0000"/>
                </a:solidFill>
                <a:latin typeface="+mn-lt"/>
                <a:ea typeface="Times New Roman" panose="02020603050405020304" pitchFamily="18" charset="0"/>
              </a:rPr>
              <a:t>Viện</a:t>
            </a:r>
            <a:r>
              <a:rPr lang="en-US" sz="2400" dirty="0">
                <a:solidFill>
                  <a:srgbClr val="FF0000"/>
                </a:solidFill>
                <a:latin typeface="+mn-lt"/>
                <a:ea typeface="Times New Roman" panose="02020603050405020304" pitchFamily="18" charset="0"/>
              </a:rPr>
              <a:t> </a:t>
            </a:r>
            <a:r>
              <a:rPr lang="en-US" sz="2400" dirty="0" smtClean="0">
                <a:solidFill>
                  <a:srgbClr val="FF0000"/>
                </a:solidFill>
                <a:latin typeface="+mn-lt"/>
                <a:ea typeface="Times New Roman" panose="02020603050405020304" pitchFamily="18" charset="0"/>
              </a:rPr>
              <a:t>Pasteur </a:t>
            </a:r>
            <a:r>
              <a:rPr lang="en-US" sz="2400" dirty="0" err="1" smtClean="0">
                <a:solidFill>
                  <a:srgbClr val="FF0000"/>
                </a:solidFill>
                <a:latin typeface="+mn-lt"/>
                <a:ea typeface="Times New Roman" panose="02020603050405020304" pitchFamily="18" charset="0"/>
              </a:rPr>
              <a:t>Nha</a:t>
            </a:r>
            <a:r>
              <a:rPr lang="en-US" sz="2400" dirty="0" smtClean="0">
                <a:solidFill>
                  <a:srgbClr val="FF0000"/>
                </a:solidFill>
                <a:latin typeface="+mn-lt"/>
                <a:ea typeface="Times New Roman" panose="02020603050405020304" pitchFamily="18" charset="0"/>
              </a:rPr>
              <a:t> </a:t>
            </a:r>
            <a:r>
              <a:rPr lang="en-US" sz="2400" dirty="0" err="1" smtClean="0">
                <a:solidFill>
                  <a:srgbClr val="FF0000"/>
                </a:solidFill>
                <a:latin typeface="+mn-lt"/>
                <a:ea typeface="Times New Roman" panose="02020603050405020304" pitchFamily="18" charset="0"/>
              </a:rPr>
              <a:t>Trang</a:t>
            </a:r>
            <a:endParaRPr lang="en-US" sz="2400" dirty="0">
              <a:solidFill>
                <a:srgbClr val="FF0000"/>
              </a:solidFill>
              <a:effectLst/>
              <a:latin typeface="+mn-lt"/>
              <a:ea typeface="Times New Roman" panose="02020603050405020304" pitchFamily="18" charset="0"/>
            </a:endParaRPr>
          </a:p>
        </p:txBody>
      </p:sp>
    </p:spTree>
    <p:extLst>
      <p:ext uri="{BB962C8B-B14F-4D97-AF65-F5344CB8AC3E}">
        <p14:creationId xmlns="" xmlns:p14="http://schemas.microsoft.com/office/powerpoint/2010/main" val="211186349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6200" y="304800"/>
            <a:ext cx="6858000" cy="801688"/>
          </a:xfrm>
          <a:solidFill>
            <a:srgbClr val="FF0000"/>
          </a:solidFill>
        </p:spPr>
        <p:txBody>
          <a:bodyPr/>
          <a:lstStyle/>
          <a:p>
            <a:r>
              <a:rPr lang="en-US" altLang="en-US" sz="3200" dirty="0" smtClean="0">
                <a:ea typeface="ＭＳ Ｐゴシック" panose="020B0600070205080204" pitchFamily="34" charset="-128"/>
              </a:rPr>
              <a:t>DỰ </a:t>
            </a:r>
            <a:r>
              <a:rPr lang="en-US" altLang="en-US" sz="3200" dirty="0">
                <a:ea typeface="ＭＳ Ｐゴシック" panose="020B0600070205080204" pitchFamily="34" charset="-128"/>
              </a:rPr>
              <a:t>PHÒNG LÂY NHIỄM TỨC THÌ</a:t>
            </a:r>
            <a:endParaRPr lang="en-US" altLang="en-US" sz="3200" dirty="0" smtClean="0">
              <a:ea typeface="ＭＳ Ｐゴシック" panose="020B0600070205080204" pitchFamily="34" charset="-128"/>
            </a:endParaRPr>
          </a:p>
        </p:txBody>
      </p:sp>
      <p:sp>
        <p:nvSpPr>
          <p:cNvPr id="3" name="Rectangle 2"/>
          <p:cNvSpPr/>
          <p:nvPr/>
        </p:nvSpPr>
        <p:spPr>
          <a:xfrm>
            <a:off x="685800" y="1371600"/>
            <a:ext cx="8153400" cy="3647152"/>
          </a:xfrm>
          <a:prstGeom prst="rect">
            <a:avLst/>
          </a:prstGeom>
        </p:spPr>
        <p:txBody>
          <a:bodyPr wrap="square">
            <a:spAutoFit/>
          </a:bodyPr>
          <a:lstStyle/>
          <a:p>
            <a:pPr indent="457200" algn="just">
              <a:lnSpc>
                <a:spcPct val="150000"/>
              </a:lnSpc>
              <a:spcAft>
                <a:spcPts val="600"/>
              </a:spcAft>
              <a:tabLst>
                <a:tab pos="703580" algn="l"/>
              </a:tabLst>
            </a:pPr>
            <a:r>
              <a:rPr lang="en-US" sz="2400" b="1" dirty="0">
                <a:solidFill>
                  <a:srgbClr val="191819"/>
                </a:solidFill>
                <a:latin typeface="+mn-lt"/>
                <a:ea typeface="Times New Roman" panose="02020603050405020304" pitchFamily="18" charset="0"/>
              </a:rPr>
              <a:t>1. </a:t>
            </a:r>
            <a:r>
              <a:rPr lang="en-US" sz="2400" b="1" dirty="0" err="1">
                <a:solidFill>
                  <a:srgbClr val="191819"/>
                </a:solidFill>
                <a:latin typeface="+mn-lt"/>
                <a:ea typeface="Times New Roman" panose="02020603050405020304" pitchFamily="18" charset="0"/>
              </a:rPr>
              <a:t>Tại</a:t>
            </a:r>
            <a:r>
              <a:rPr lang="en-US" sz="2400" b="1" dirty="0">
                <a:solidFill>
                  <a:srgbClr val="191819"/>
                </a:solidFill>
                <a:latin typeface="+mn-lt"/>
                <a:ea typeface="Times New Roman" panose="02020603050405020304" pitchFamily="18" charset="0"/>
              </a:rPr>
              <a:t> </a:t>
            </a:r>
            <a:r>
              <a:rPr lang="en-US" sz="2400" b="1" dirty="0" err="1">
                <a:solidFill>
                  <a:srgbClr val="191819"/>
                </a:solidFill>
                <a:latin typeface="+mn-lt"/>
                <a:ea typeface="Times New Roman" panose="02020603050405020304" pitchFamily="18" charset="0"/>
              </a:rPr>
              <a:t>khu</a:t>
            </a:r>
            <a:r>
              <a:rPr lang="en-US" sz="2400" b="1" dirty="0">
                <a:solidFill>
                  <a:srgbClr val="191819"/>
                </a:solidFill>
                <a:latin typeface="+mn-lt"/>
                <a:ea typeface="Times New Roman" panose="02020603050405020304" pitchFamily="18" charset="0"/>
              </a:rPr>
              <a:t> </a:t>
            </a:r>
            <a:r>
              <a:rPr lang="en-US" sz="2400" b="1" dirty="0" err="1">
                <a:solidFill>
                  <a:srgbClr val="191819"/>
                </a:solidFill>
                <a:latin typeface="+mn-lt"/>
                <a:ea typeface="Times New Roman" panose="02020603050405020304" pitchFamily="18" charset="0"/>
              </a:rPr>
              <a:t>vực</a:t>
            </a:r>
            <a:r>
              <a:rPr lang="en-US" sz="2400" b="1" dirty="0">
                <a:solidFill>
                  <a:srgbClr val="191819"/>
                </a:solidFill>
                <a:latin typeface="+mn-lt"/>
                <a:ea typeface="Times New Roman" panose="02020603050405020304" pitchFamily="18" charset="0"/>
              </a:rPr>
              <a:t> </a:t>
            </a:r>
            <a:r>
              <a:rPr lang="en-US" sz="2400" b="1" dirty="0" err="1">
                <a:solidFill>
                  <a:srgbClr val="191819"/>
                </a:solidFill>
                <a:latin typeface="+mn-lt"/>
                <a:ea typeface="Times New Roman" panose="02020603050405020304" pitchFamily="18" charset="0"/>
              </a:rPr>
              <a:t>sàng</a:t>
            </a:r>
            <a:r>
              <a:rPr lang="en-US" sz="2400" b="1" dirty="0">
                <a:solidFill>
                  <a:srgbClr val="191819"/>
                </a:solidFill>
                <a:latin typeface="+mn-lt"/>
                <a:ea typeface="Times New Roman" panose="02020603050405020304" pitchFamily="18" charset="0"/>
              </a:rPr>
              <a:t> </a:t>
            </a:r>
            <a:r>
              <a:rPr lang="en-US" sz="2400" b="1" dirty="0" err="1">
                <a:solidFill>
                  <a:srgbClr val="191819"/>
                </a:solidFill>
                <a:latin typeface="+mn-lt"/>
                <a:ea typeface="Times New Roman" panose="02020603050405020304" pitchFamily="18" charset="0"/>
              </a:rPr>
              <a:t>lọc</a:t>
            </a:r>
            <a:r>
              <a:rPr lang="en-US" sz="2400" b="1" dirty="0">
                <a:solidFill>
                  <a:srgbClr val="191819"/>
                </a:solidFill>
                <a:latin typeface="+mn-lt"/>
                <a:ea typeface="Times New Roman" panose="02020603050405020304" pitchFamily="18" charset="0"/>
              </a:rPr>
              <a:t> &amp; </a:t>
            </a:r>
            <a:r>
              <a:rPr lang="en-US" sz="2400" b="1" dirty="0" err="1">
                <a:solidFill>
                  <a:srgbClr val="191819"/>
                </a:solidFill>
                <a:latin typeface="+mn-lt"/>
                <a:ea typeface="Times New Roman" panose="02020603050405020304" pitchFamily="18" charset="0"/>
              </a:rPr>
              <a:t>phân</a:t>
            </a:r>
            <a:r>
              <a:rPr lang="en-US" sz="2400" b="1" dirty="0">
                <a:solidFill>
                  <a:srgbClr val="191819"/>
                </a:solidFill>
                <a:latin typeface="+mn-lt"/>
                <a:ea typeface="Times New Roman" panose="02020603050405020304" pitchFamily="18" charset="0"/>
              </a:rPr>
              <a:t> </a:t>
            </a:r>
            <a:r>
              <a:rPr lang="en-US" sz="2400" b="1" dirty="0" err="1">
                <a:solidFill>
                  <a:srgbClr val="191819"/>
                </a:solidFill>
                <a:latin typeface="+mn-lt"/>
                <a:ea typeface="Times New Roman" panose="02020603050405020304" pitchFamily="18" charset="0"/>
              </a:rPr>
              <a:t>loại</a:t>
            </a:r>
            <a:r>
              <a:rPr lang="en-US" sz="2400" b="1" dirty="0">
                <a:solidFill>
                  <a:srgbClr val="191819"/>
                </a:solidFill>
                <a:latin typeface="+mn-lt"/>
                <a:ea typeface="Times New Roman" panose="02020603050405020304" pitchFamily="18" charset="0"/>
              </a:rPr>
              <a:t> </a:t>
            </a:r>
            <a:r>
              <a:rPr lang="en-US" sz="2400" b="1" dirty="0" err="1">
                <a:solidFill>
                  <a:srgbClr val="191819"/>
                </a:solidFill>
                <a:latin typeface="+mn-lt"/>
                <a:ea typeface="Times New Roman" panose="02020603050405020304" pitchFamily="18" charset="0"/>
              </a:rPr>
              <a:t>bệnh</a:t>
            </a:r>
            <a:r>
              <a:rPr lang="en-US" sz="2400" b="1" dirty="0">
                <a:solidFill>
                  <a:srgbClr val="191819"/>
                </a:solidFill>
                <a:latin typeface="+mn-lt"/>
                <a:ea typeface="Times New Roman" panose="02020603050405020304" pitchFamily="18" charset="0"/>
              </a:rPr>
              <a:t> </a:t>
            </a:r>
            <a:r>
              <a:rPr lang="en-US" sz="2400" b="1" dirty="0" err="1">
                <a:solidFill>
                  <a:srgbClr val="191819"/>
                </a:solidFill>
                <a:latin typeface="+mn-lt"/>
                <a:ea typeface="Times New Roman" panose="02020603050405020304" pitchFamily="18" charset="0"/>
              </a:rPr>
              <a:t>nhân</a:t>
            </a:r>
            <a:r>
              <a:rPr lang="en-US" sz="2400" b="1" dirty="0">
                <a:solidFill>
                  <a:srgbClr val="191819"/>
                </a:solidFill>
                <a:latin typeface="+mn-lt"/>
                <a:ea typeface="Times New Roman" panose="02020603050405020304" pitchFamily="18" charset="0"/>
              </a:rPr>
              <a:t>.</a:t>
            </a:r>
          </a:p>
          <a:p>
            <a:pPr indent="457200" algn="just">
              <a:lnSpc>
                <a:spcPct val="150000"/>
              </a:lnSpc>
              <a:spcAft>
                <a:spcPts val="600"/>
              </a:spcAft>
              <a:tabLst>
                <a:tab pos="645795" algn="l"/>
              </a:tabLst>
            </a:pPr>
            <a:r>
              <a:rPr lang="en-US" sz="2400" dirty="0">
                <a:solidFill>
                  <a:srgbClr val="191819"/>
                </a:solidFill>
                <a:latin typeface="+mn-lt"/>
                <a:ea typeface="Times New Roman" panose="02020603050405020304" pitchFamily="18" charset="0"/>
              </a:rPr>
              <a:t>- Cho </a:t>
            </a:r>
            <a:r>
              <a:rPr lang="en-US" sz="2400" dirty="0" err="1">
                <a:solidFill>
                  <a:srgbClr val="191819"/>
                </a:solidFill>
                <a:latin typeface="+mn-lt"/>
                <a:ea typeface="Times New Roman" panose="02020603050405020304" pitchFamily="18" charset="0"/>
              </a:rPr>
              <a:t>người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nghi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ngờ</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đeo</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khẩu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trang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hướng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dẫn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tới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vực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cách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ly</a:t>
            </a:r>
            <a:r>
              <a:rPr lang="en-US" sz="2400" dirty="0">
                <a:solidFill>
                  <a:srgbClr val="191819"/>
                </a:solidFill>
                <a:latin typeface="+mn-lt"/>
                <a:ea typeface="Times New Roman" panose="02020603050405020304" pitchFamily="18" charset="0"/>
              </a:rPr>
              <a:t>.</a:t>
            </a:r>
          </a:p>
          <a:p>
            <a:pPr indent="457200" algn="just">
              <a:lnSpc>
                <a:spcPct val="150000"/>
              </a:lnSpc>
              <a:spcAft>
                <a:spcPts val="600"/>
              </a:spcAft>
              <a:tabLst>
                <a:tab pos="645795" algn="l"/>
              </a:tabLst>
            </a:pP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Giữ</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khoảng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cách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tối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thiểu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là</a:t>
            </a:r>
            <a:r>
              <a:rPr lang="en-US" sz="2400" dirty="0">
                <a:solidFill>
                  <a:srgbClr val="191819"/>
                </a:solidFill>
                <a:latin typeface="+mn-lt"/>
                <a:ea typeface="Times New Roman" panose="02020603050405020304" pitchFamily="18" charset="0"/>
              </a:rPr>
              <a:t> 1m </a:t>
            </a:r>
            <a:r>
              <a:rPr lang="en-US" sz="2400" dirty="0" err="1">
                <a:solidFill>
                  <a:srgbClr val="191819"/>
                </a:solidFill>
                <a:latin typeface="+mn-lt"/>
                <a:ea typeface="Times New Roman" panose="02020603050405020304" pitchFamily="18" charset="0"/>
              </a:rPr>
              <a:t>giữa</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các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người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a:t>
            </a:r>
          </a:p>
          <a:p>
            <a:pPr indent="457200" algn="just">
              <a:lnSpc>
                <a:spcPct val="150000"/>
              </a:lnSpc>
              <a:spcAft>
                <a:spcPts val="600"/>
              </a:spcAft>
              <a:tabLst>
                <a:tab pos="626745" algn="l"/>
              </a:tabLst>
            </a:pP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Hướng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dẫn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người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che</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mũi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miệng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khi</a:t>
            </a:r>
            <a:r>
              <a:rPr lang="en-US" sz="2400" dirty="0">
                <a:solidFill>
                  <a:srgbClr val="191819"/>
                </a:solidFill>
                <a:latin typeface="+mn-lt"/>
                <a:ea typeface="Times New Roman" panose="02020603050405020304" pitchFamily="18" charset="0"/>
              </a:rPr>
              <a:t> ho, </a:t>
            </a:r>
            <a:r>
              <a:rPr lang="en-US" sz="2400" dirty="0" err="1">
                <a:solidFill>
                  <a:srgbClr val="191819"/>
                </a:solidFill>
                <a:latin typeface="+mn-lt"/>
                <a:ea typeface="Times New Roman" panose="02020603050405020304" pitchFamily="18" charset="0"/>
              </a:rPr>
              <a:t>hắt</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hơi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rửa</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tay</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ngay</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sau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tiếp</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xúc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dịch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hô</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hấp</a:t>
            </a:r>
            <a:r>
              <a:rPr lang="en-US" sz="2400" dirty="0">
                <a:solidFill>
                  <a:srgbClr val="191819"/>
                </a:solidFill>
                <a:latin typeface="+mn-lt"/>
                <a:ea typeface="Times New Roman" panose="02020603050405020304" pitchFamily="18" charset="0"/>
              </a:rPr>
              <a:t>.</a:t>
            </a:r>
            <a:endParaRPr lang="en-US" sz="2400" dirty="0">
              <a:solidFill>
                <a:srgbClr val="191819"/>
              </a:solidFill>
              <a:effectLst/>
              <a:latin typeface="+mn-lt"/>
              <a:ea typeface="Times New Roman" panose="02020603050405020304" pitchFamily="18" charset="0"/>
            </a:endParaRPr>
          </a:p>
        </p:txBody>
      </p:sp>
    </p:spTree>
    <p:extLst>
      <p:ext uri="{BB962C8B-B14F-4D97-AF65-F5344CB8AC3E}">
        <p14:creationId xmlns="" xmlns:p14="http://schemas.microsoft.com/office/powerpoint/2010/main" val="401002813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6200" y="304800"/>
            <a:ext cx="6858000" cy="801688"/>
          </a:xfrm>
          <a:solidFill>
            <a:srgbClr val="FF0000"/>
          </a:solidFill>
        </p:spPr>
        <p:txBody>
          <a:bodyPr/>
          <a:lstStyle/>
          <a:p>
            <a:r>
              <a:rPr lang="en-US" altLang="en-US" sz="3200" dirty="0" smtClean="0">
                <a:ea typeface="ＭＳ Ｐゴシック" panose="020B0600070205080204" pitchFamily="34" charset="-128"/>
              </a:rPr>
              <a:t>DỰ </a:t>
            </a:r>
            <a:r>
              <a:rPr lang="en-US" altLang="en-US" sz="3200" dirty="0">
                <a:ea typeface="ＭＳ Ｐゴシック" panose="020B0600070205080204" pitchFamily="34" charset="-128"/>
              </a:rPr>
              <a:t>PHÒNG LÂY NHIỄM TỨC THÌ</a:t>
            </a:r>
            <a:endParaRPr lang="en-US" altLang="en-US" sz="3200" dirty="0" smtClean="0">
              <a:ea typeface="ＭＳ Ｐゴシック" panose="020B0600070205080204" pitchFamily="34" charset="-128"/>
            </a:endParaRPr>
          </a:p>
        </p:txBody>
      </p:sp>
      <p:sp>
        <p:nvSpPr>
          <p:cNvPr id="2" name="Rectangle 1"/>
          <p:cNvSpPr/>
          <p:nvPr/>
        </p:nvSpPr>
        <p:spPr>
          <a:xfrm>
            <a:off x="304800" y="1219200"/>
            <a:ext cx="8305800" cy="4747005"/>
          </a:xfrm>
          <a:prstGeom prst="rect">
            <a:avLst/>
          </a:prstGeom>
        </p:spPr>
        <p:txBody>
          <a:bodyPr wrap="square">
            <a:spAutoFit/>
          </a:bodyPr>
          <a:lstStyle/>
          <a:p>
            <a:pPr indent="457200" algn="just">
              <a:lnSpc>
                <a:spcPct val="107000"/>
              </a:lnSpc>
              <a:spcAft>
                <a:spcPts val="600"/>
              </a:spcAft>
              <a:tabLst>
                <a:tab pos="715645" algn="l"/>
              </a:tabLst>
            </a:pPr>
            <a:r>
              <a:rPr lang="en-US" sz="2400" b="1" dirty="0">
                <a:solidFill>
                  <a:srgbClr val="191819"/>
                </a:solidFill>
                <a:latin typeface="Arial" panose="020B0604020202020204" pitchFamily="34" charset="0"/>
                <a:ea typeface="Times New Roman" panose="02020603050405020304" pitchFamily="18" charset="0"/>
              </a:rPr>
              <a:t>2. </a:t>
            </a:r>
            <a:r>
              <a:rPr lang="en-US" sz="2400" b="1" dirty="0" err="1">
                <a:solidFill>
                  <a:srgbClr val="191819"/>
                </a:solidFill>
                <a:latin typeface="Arial" panose="020B0604020202020204" pitchFamily="34" charset="0"/>
                <a:ea typeface="Times New Roman" panose="02020603050405020304" pitchFamily="18" charset="0"/>
              </a:rPr>
              <a:t>Áp</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dụng</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các</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biện</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pháp</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dự</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phòng</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giọt</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bắn</a:t>
            </a:r>
            <a:r>
              <a:rPr lang="en-US" sz="2400" b="1" dirty="0">
                <a:solidFill>
                  <a:srgbClr val="191819"/>
                </a:solidFill>
                <a:latin typeface="Arial" panose="020B0604020202020204" pitchFamily="34" charset="0"/>
                <a:ea typeface="Times New Roman" panose="02020603050405020304" pitchFamily="18" charset="0"/>
              </a:rPr>
              <a:t>.</a:t>
            </a:r>
            <a:endParaRPr lang="en-US" sz="2400" b="1"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6745" algn="l"/>
              </a:tabLs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Cần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đeo</a:t>
            </a:r>
            <a:r>
              <a:rPr lang="en-US" sz="2400" dirty="0">
                <a:solidFill>
                  <a:srgbClr val="191819"/>
                </a:solidFill>
                <a:latin typeface="Arial" panose="020B0604020202020204" pitchFamily="34" charset="0"/>
                <a:ea typeface="Times New Roman" panose="02020603050405020304" pitchFamily="18" charset="0"/>
              </a:rPr>
              <a:t> </a:t>
            </a:r>
            <a:r>
              <a:rPr lang="en-US" sz="2400" i="1" dirty="0" err="1">
                <a:solidFill>
                  <a:srgbClr val="191819"/>
                </a:solidFill>
                <a:latin typeface="Arial" panose="020B0604020202020204" pitchFamily="34" charset="0"/>
                <a:ea typeface="Times New Roman" panose="02020603050405020304" pitchFamily="18" charset="0"/>
              </a:rPr>
              <a:t>khẩu</a:t>
            </a:r>
            <a:r>
              <a:rPr lang="en-US" sz="2400" i="1" dirty="0">
                <a:solidFill>
                  <a:srgbClr val="191819"/>
                </a:solidFill>
                <a:latin typeface="Arial" panose="020B0604020202020204" pitchFamily="34" charset="0"/>
                <a:ea typeface="Times New Roman" panose="02020603050405020304" pitchFamily="18" charset="0"/>
              </a:rPr>
              <a:t> </a:t>
            </a:r>
            <a:r>
              <a:rPr lang="en-US" sz="2400" i="1" dirty="0" err="1">
                <a:solidFill>
                  <a:srgbClr val="191819"/>
                </a:solidFill>
                <a:latin typeface="Arial" panose="020B0604020202020204" pitchFamily="34" charset="0"/>
                <a:ea typeface="Times New Roman" panose="02020603050405020304" pitchFamily="18" charset="0"/>
              </a:rPr>
              <a:t>trang</a:t>
            </a:r>
            <a:r>
              <a:rPr lang="en-US" sz="2400" i="1" dirty="0">
                <a:solidFill>
                  <a:srgbClr val="191819"/>
                </a:solidFill>
                <a:latin typeface="Arial" panose="020B0604020202020204" pitchFamily="34" charset="0"/>
                <a:ea typeface="Times New Roman" panose="02020603050405020304" pitchFamily="18" charset="0"/>
              </a:rPr>
              <a:t> y </a:t>
            </a:r>
            <a:r>
              <a:rPr lang="en-US" sz="2400" i="1" dirty="0" err="1">
                <a:solidFill>
                  <a:srgbClr val="191819"/>
                </a:solidFill>
                <a:latin typeface="Arial" panose="020B0604020202020204" pitchFamily="34" charset="0"/>
                <a:ea typeface="Times New Roman" panose="02020603050405020304" pitchFamily="18" charset="0"/>
              </a:rPr>
              <a:t>tế</a:t>
            </a:r>
            <a:r>
              <a:rPr lang="en-US" sz="2400" dirty="0">
                <a:solidFill>
                  <a:srgbClr val="191819"/>
                </a:solidFill>
                <a:latin typeface="Arial" panose="020B0604020202020204" pitchFamily="34" charset="0"/>
                <a:ea typeface="Times New Roman" panose="02020603050405020304" pitchFamily="18" charset="0"/>
              </a:rPr>
              <a:t> (*) </a:t>
            </a:r>
            <a:r>
              <a:rPr lang="en-US" sz="2400" dirty="0" err="1">
                <a:solidFill>
                  <a:srgbClr val="191819"/>
                </a:solidFill>
                <a:latin typeface="Arial" panose="020B0604020202020204" pitchFamily="34" charset="0"/>
                <a:ea typeface="Times New Roman" panose="02020603050405020304" pitchFamily="18" charset="0"/>
              </a:rPr>
              <a:t>nếu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làm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việc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trong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khoảng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cách</a:t>
            </a:r>
            <a:r>
              <a:rPr lang="en-US" sz="2400" dirty="0">
                <a:solidFill>
                  <a:srgbClr val="191819"/>
                </a:solidFill>
                <a:latin typeface="Arial" panose="020B0604020202020204" pitchFamily="34" charset="0"/>
                <a:ea typeface="Times New Roman" panose="02020603050405020304" pitchFamily="18" charset="0"/>
              </a:rPr>
              <a:t> 1-2m </a:t>
            </a:r>
            <a:r>
              <a:rPr lang="en-US" sz="2400" dirty="0" err="1">
                <a:solidFill>
                  <a:srgbClr val="191819"/>
                </a:solidFill>
                <a:latin typeface="Arial" panose="020B0604020202020204" pitchFamily="34" charset="0"/>
                <a:ea typeface="Times New Roman" panose="02020603050405020304" pitchFamily="18" charset="0"/>
              </a:rPr>
              <a:t>với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1030" algn="l"/>
              </a:tabLs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Ưu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tiên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ở </a:t>
            </a:r>
            <a:r>
              <a:rPr lang="en-US" sz="2400" dirty="0" err="1">
                <a:solidFill>
                  <a:srgbClr val="191819"/>
                </a:solidFill>
                <a:latin typeface="Arial" panose="020B0604020202020204" pitchFamily="34" charset="0"/>
                <a:ea typeface="Times New Roman" panose="02020603050405020304" pitchFamily="18" charset="0"/>
              </a:rPr>
              <a:t>phòng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riêng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hoặc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sắp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xếp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nhóm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cùng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căn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nguyên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trong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một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phòng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Nếu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không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định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được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căn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nguyên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xếp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có</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chung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triệu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chứng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lâm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sàng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yếu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tố</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dịch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tễ</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1030" algn="l"/>
              </a:tabLs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chăm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sóc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gần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có</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triệu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chứng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hô</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hấp</a:t>
            </a:r>
            <a:r>
              <a:rPr lang="en-US" sz="2400" dirty="0">
                <a:solidFill>
                  <a:srgbClr val="191819"/>
                </a:solidFill>
                <a:latin typeface="Arial" panose="020B0604020202020204" pitchFamily="34" charset="0"/>
                <a:ea typeface="Times New Roman" panose="02020603050405020304" pitchFamily="18" charset="0"/>
              </a:rPr>
              <a:t> (ho, </a:t>
            </a:r>
            <a:r>
              <a:rPr lang="en-US" sz="2400" dirty="0" err="1">
                <a:solidFill>
                  <a:srgbClr val="191819"/>
                </a:solidFill>
                <a:latin typeface="Arial" panose="020B0604020202020204" pitchFamily="34" charset="0"/>
                <a:ea typeface="Times New Roman" panose="02020603050405020304" pitchFamily="18" charset="0"/>
              </a:rPr>
              <a:t>hắt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hơi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cần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sử</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dụng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dụng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cụ</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bảo</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vệ</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mắt</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3570" algn="l"/>
              </a:tabLs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Hạn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chế</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di </a:t>
            </a:r>
            <a:r>
              <a:rPr lang="en-US" sz="2400" dirty="0" err="1">
                <a:solidFill>
                  <a:srgbClr val="191819"/>
                </a:solidFill>
                <a:latin typeface="Arial" panose="020B0604020202020204" pitchFamily="34" charset="0"/>
                <a:ea typeface="Times New Roman" panose="02020603050405020304" pitchFamily="18" charset="0"/>
              </a:rPr>
              <a:t>chuyển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trong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cơ</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sở</a:t>
            </a:r>
            <a:r>
              <a:rPr lang="en-US" sz="2400" dirty="0">
                <a:solidFill>
                  <a:srgbClr val="191819"/>
                </a:solidFill>
                <a:latin typeface="Arial" panose="020B0604020202020204" pitchFamily="34" charset="0"/>
                <a:ea typeface="Times New Roman" panose="02020603050405020304" pitchFamily="18" charset="0"/>
              </a:rPr>
              <a:t> y </a:t>
            </a:r>
            <a:r>
              <a:rPr lang="en-US" sz="2400" dirty="0" err="1">
                <a:solidFill>
                  <a:srgbClr val="191819"/>
                </a:solidFill>
                <a:latin typeface="Arial" panose="020B0604020202020204" pitchFamily="34" charset="0"/>
                <a:ea typeface="Times New Roman" panose="02020603050405020304" pitchFamily="18" charset="0"/>
              </a:rPr>
              <a:t>tế</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phải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đeo</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khẩu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trang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ra</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khỏi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phòng</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247423769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idx="4294967295"/>
          </p:nvPr>
        </p:nvSpPr>
        <p:spPr>
          <a:xfrm>
            <a:off x="76200" y="238125"/>
            <a:ext cx="6858000" cy="868363"/>
          </a:xfrm>
          <a:solidFill>
            <a:schemeClr val="bg1">
              <a:lumMod val="75000"/>
            </a:schemeClr>
          </a:solidFill>
        </p:spPr>
        <p:txBody>
          <a:bodyPr anchorCtr="1"/>
          <a:lstStyle/>
          <a:p>
            <a:r>
              <a:rPr lang="pt-BR" altLang="en-US" sz="3200" dirty="0" smtClean="0">
                <a:latin typeface="+mn-lt"/>
                <a:ea typeface="ＭＳ Ｐゴシック" panose="020B0600070205080204" pitchFamily="34" charset="-128"/>
              </a:rPr>
              <a:t>TÌNH HÌNH DỊCH</a:t>
            </a:r>
            <a:r>
              <a:rPr lang="vi-VN" altLang="en-US" sz="3200" dirty="0" smtClean="0">
                <a:latin typeface="+mn-lt"/>
                <a:ea typeface="ＭＳ Ｐゴシック" panose="020B0600070205080204" pitchFamily="34" charset="-128"/>
              </a:rPr>
              <a:t> </a:t>
            </a:r>
            <a:r>
              <a:rPr lang="en-US" altLang="en-US" sz="3200" dirty="0">
                <a:latin typeface="+mn-lt"/>
                <a:ea typeface="ＭＳ Ｐゴシック" panose="020B0600070205080204" pitchFamily="34" charset="-128"/>
              </a:rPr>
              <a:t>BỆNH</a:t>
            </a:r>
            <a:endParaRPr lang="en-US" altLang="en-US" sz="3200" dirty="0" smtClean="0">
              <a:latin typeface="+mn-lt"/>
              <a:ea typeface="ＭＳ Ｐゴシック" panose="020B0600070205080204" pitchFamily="34" charset="-128"/>
              <a:cs typeface="Arial" panose="020B0604020202020204" pitchFamily="34" charset="0"/>
            </a:endParaRPr>
          </a:p>
        </p:txBody>
      </p:sp>
      <p:sp>
        <p:nvSpPr>
          <p:cNvPr id="15362" name="Rectangle 1"/>
          <p:cNvSpPr>
            <a:spLocks noChangeArrowheads="1"/>
          </p:cNvSpPr>
          <p:nvPr/>
        </p:nvSpPr>
        <p:spPr bwMode="auto">
          <a:xfrm>
            <a:off x="762000" y="1371600"/>
            <a:ext cx="8001000" cy="3662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ts val="1200"/>
              </a:spcBef>
              <a:buFont typeface="Arial" panose="020B0604020202020204" pitchFamily="34" charset="0"/>
              <a:buChar char="•"/>
            </a:pPr>
            <a:r>
              <a:rPr lang="en-US" altLang="en-US" dirty="0" err="1">
                <a:solidFill>
                  <a:srgbClr val="000000"/>
                </a:solidFill>
                <a:cs typeface="Arial" panose="020B0604020202020204" pitchFamily="34" charset="0"/>
              </a:rPr>
              <a:t>Bệnh</a:t>
            </a:r>
            <a:r>
              <a:rPr lang="en-US" altLang="en-US" dirty="0">
                <a:solidFill>
                  <a:srgbClr val="000000"/>
                </a:solidFill>
                <a:cs typeface="Arial" panose="020B0604020202020204" pitchFamily="34" charset="0"/>
              </a:rPr>
              <a:t> </a:t>
            </a:r>
            <a:r>
              <a:rPr lang="vi-VN" altLang="en-US" dirty="0">
                <a:solidFill>
                  <a:srgbClr val="000000"/>
                </a:solidFill>
                <a:cs typeface="Arial" panose="020B0604020202020204" pitchFamily="34" charset="0"/>
              </a:rPr>
              <a:t> xuất hiện ở Vũ </a:t>
            </a:r>
            <a:r>
              <a:rPr lang="vi-VN" altLang="en-US" dirty="0" smtClean="0">
                <a:solidFill>
                  <a:srgbClr val="000000"/>
                </a:solidFill>
                <a:cs typeface="Arial" panose="020B0604020202020204" pitchFamily="34" charset="0"/>
              </a:rPr>
              <a:t>Hán</a:t>
            </a:r>
            <a:r>
              <a:rPr lang="en-US" altLang="en-US" dirty="0">
                <a:solidFill>
                  <a:srgbClr val="000000"/>
                </a:solidFill>
                <a:cs typeface="Arial" panose="020B0604020202020204" pitchFamily="34" charset="0"/>
              </a:rPr>
              <a:t> - </a:t>
            </a:r>
            <a:r>
              <a:rPr lang="en-US" altLang="en-US" dirty="0" err="1" smtClean="0">
                <a:solidFill>
                  <a:srgbClr val="000000"/>
                </a:solidFill>
                <a:cs typeface="Arial" panose="020B0604020202020204" pitchFamily="34" charset="0"/>
              </a:rPr>
              <a:t>Hồ</a:t>
            </a:r>
            <a:r>
              <a:rPr lang="en-US" altLang="en-US" dirty="0">
                <a:solidFill>
                  <a:srgbClr val="000000"/>
                </a:solidFill>
                <a:cs typeface="Arial" panose="020B0604020202020204" pitchFamily="34" charset="0"/>
              </a:rPr>
              <a:t> </a:t>
            </a:r>
            <a:r>
              <a:rPr lang="en-US" altLang="en-US" dirty="0" err="1" smtClean="0">
                <a:solidFill>
                  <a:srgbClr val="000000"/>
                </a:solidFill>
                <a:cs typeface="Arial" panose="020B0604020202020204" pitchFamily="34" charset="0"/>
              </a:rPr>
              <a:t>Bắc</a:t>
            </a:r>
            <a:r>
              <a:rPr lang="en-US" altLang="en-US" dirty="0" smtClean="0">
                <a:solidFill>
                  <a:srgbClr val="000000"/>
                </a:solidFill>
                <a:cs typeface="Arial" panose="020B0604020202020204" pitchFamily="34" charset="0"/>
              </a:rPr>
              <a:t>-</a:t>
            </a:r>
            <a:r>
              <a:rPr lang="vi-VN" altLang="en-US" dirty="0" smtClean="0">
                <a:solidFill>
                  <a:srgbClr val="000000"/>
                </a:solidFill>
                <a:cs typeface="Arial" panose="020B0604020202020204" pitchFamily="34" charset="0"/>
              </a:rPr>
              <a:t> </a:t>
            </a:r>
            <a:r>
              <a:rPr lang="vi-VN" altLang="en-US" dirty="0">
                <a:solidFill>
                  <a:srgbClr val="000000"/>
                </a:solidFill>
                <a:cs typeface="Arial" panose="020B0604020202020204" pitchFamily="34" charset="0"/>
              </a:rPr>
              <a:t>Trung quốc từ 8/12/2019 sau đó lan tràn khắp 31 tỉnh của Trung quốc và 2</a:t>
            </a:r>
            <a:r>
              <a:rPr lang="en-US" altLang="en-US" dirty="0">
                <a:solidFill>
                  <a:srgbClr val="000000"/>
                </a:solidFill>
                <a:cs typeface="Arial" panose="020B0604020202020204" pitchFamily="34" charset="0"/>
              </a:rPr>
              <a:t>6</a:t>
            </a:r>
            <a:r>
              <a:rPr lang="vi-VN" altLang="en-US" dirty="0">
                <a:solidFill>
                  <a:srgbClr val="000000"/>
                </a:solidFill>
                <a:cs typeface="Arial" panose="020B0604020202020204" pitchFamily="34" charset="0"/>
              </a:rPr>
              <a:t> nước </a:t>
            </a:r>
            <a:r>
              <a:rPr lang="en-US" altLang="en-US" dirty="0" smtClean="0">
                <a:solidFill>
                  <a:srgbClr val="000000"/>
                </a:solidFill>
                <a:cs typeface="Arial" panose="020B0604020202020204" pitchFamily="34" charset="0"/>
              </a:rPr>
              <a:t> </a:t>
            </a:r>
            <a:endParaRPr lang="en-US" altLang="en-US" dirty="0">
              <a:solidFill>
                <a:srgbClr val="000000"/>
              </a:solidFill>
              <a:cs typeface="Arial" panose="020B0604020202020204" pitchFamily="34" charset="0"/>
            </a:endParaRPr>
          </a:p>
          <a:p>
            <a:pPr eaLnBrk="1" hangingPunct="1">
              <a:spcBef>
                <a:spcPts val="1200"/>
              </a:spcBef>
              <a:buFont typeface="Wingdings" panose="05000000000000000000" pitchFamily="2" charset="2"/>
              <a:buChar char="§"/>
            </a:pPr>
            <a:r>
              <a:rPr lang="en-US" altLang="en-US" dirty="0" err="1" smtClean="0">
                <a:solidFill>
                  <a:srgbClr val="000000"/>
                </a:solidFill>
                <a:cs typeface="Arial" panose="020B0604020202020204" pitchFamily="34" charset="0"/>
              </a:rPr>
              <a:t>Việt</a:t>
            </a:r>
            <a:r>
              <a:rPr lang="en-US" altLang="en-US" dirty="0" smtClean="0">
                <a:solidFill>
                  <a:srgbClr val="000000"/>
                </a:solidFill>
                <a:cs typeface="Arial" panose="020B0604020202020204" pitchFamily="34" charset="0"/>
              </a:rPr>
              <a:t> </a:t>
            </a:r>
            <a:r>
              <a:rPr lang="en-US" altLang="en-US" dirty="0">
                <a:solidFill>
                  <a:srgbClr val="000000"/>
                </a:solidFill>
                <a:cs typeface="Arial" panose="020B0604020202020204" pitchFamily="34" charset="0"/>
              </a:rPr>
              <a:t>Nam </a:t>
            </a:r>
            <a:r>
              <a:rPr lang="en-US" altLang="en-US" dirty="0" err="1">
                <a:solidFill>
                  <a:srgbClr val="000000"/>
                </a:solidFill>
                <a:cs typeface="Arial" panose="020B0604020202020204" pitchFamily="34" charset="0"/>
              </a:rPr>
              <a:t>đã</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có</a:t>
            </a:r>
            <a:r>
              <a:rPr lang="en-US" altLang="en-US" dirty="0">
                <a:solidFill>
                  <a:srgbClr val="000000"/>
                </a:solidFill>
                <a:cs typeface="Arial" panose="020B0604020202020204" pitchFamily="34" charset="0"/>
              </a:rPr>
              <a:t> 9 ca </a:t>
            </a:r>
            <a:r>
              <a:rPr lang="en-US" altLang="en-US" dirty="0" err="1">
                <a:solidFill>
                  <a:srgbClr val="000000"/>
                </a:solidFill>
                <a:cs typeface="Arial" panose="020B0604020202020204" pitchFamily="34" charset="0"/>
              </a:rPr>
              <a:t>bệnh</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trong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đó</a:t>
            </a:r>
            <a:r>
              <a:rPr lang="en-US" altLang="en-US" dirty="0">
                <a:solidFill>
                  <a:srgbClr val="000000"/>
                </a:solidFill>
                <a:cs typeface="Arial" panose="020B0604020202020204" pitchFamily="34" charset="0"/>
              </a:rPr>
              <a:t> 6 </a:t>
            </a:r>
            <a:r>
              <a:rPr lang="en-US" altLang="en-US" dirty="0" err="1">
                <a:solidFill>
                  <a:srgbClr val="000000"/>
                </a:solidFill>
                <a:cs typeface="Arial" panose="020B0604020202020204" pitchFamily="34" charset="0"/>
              </a:rPr>
              <a:t>trường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hợp</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người</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Việt</a:t>
            </a:r>
            <a:r>
              <a:rPr lang="en-US" altLang="en-US" dirty="0">
                <a:solidFill>
                  <a:srgbClr val="000000"/>
                </a:solidFill>
                <a:cs typeface="Arial" panose="020B0604020202020204" pitchFamily="34" charset="0"/>
              </a:rPr>
              <a:t> Nam </a:t>
            </a:r>
            <a:r>
              <a:rPr lang="en-US" altLang="en-US" dirty="0" err="1">
                <a:solidFill>
                  <a:srgbClr val="000000"/>
                </a:solidFill>
                <a:cs typeface="Arial" panose="020B0604020202020204" pitchFamily="34" charset="0"/>
              </a:rPr>
              <a:t>và</a:t>
            </a:r>
            <a:r>
              <a:rPr lang="en-US" altLang="en-US" dirty="0">
                <a:solidFill>
                  <a:srgbClr val="000000"/>
                </a:solidFill>
                <a:cs typeface="Arial" panose="020B0604020202020204" pitchFamily="34" charset="0"/>
              </a:rPr>
              <a:t> 3 ca </a:t>
            </a:r>
            <a:r>
              <a:rPr lang="en-US" altLang="en-US" dirty="0" err="1">
                <a:solidFill>
                  <a:srgbClr val="000000"/>
                </a:solidFill>
                <a:cs typeface="Arial" panose="020B0604020202020204" pitchFamily="34" charset="0"/>
              </a:rPr>
              <a:t>người</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nước</a:t>
            </a:r>
            <a:r>
              <a:rPr lang="en-US" altLang="en-US" dirty="0">
                <a:solidFill>
                  <a:srgbClr val="000000"/>
                </a:solidFill>
                <a:cs typeface="Arial" panose="020B0604020202020204" pitchFamily="34" charset="0"/>
              </a:rPr>
              <a:t> </a:t>
            </a:r>
            <a:r>
              <a:rPr lang="en-US" altLang="en-US" dirty="0" err="1" smtClean="0">
                <a:solidFill>
                  <a:srgbClr val="000000"/>
                </a:solidFill>
                <a:cs typeface="Arial" panose="020B0604020202020204" pitchFamily="34" charset="0"/>
              </a:rPr>
              <a:t>ngoài</a:t>
            </a:r>
            <a:r>
              <a:rPr lang="en-US" altLang="en-US" dirty="0" smtClean="0">
                <a:solidFill>
                  <a:srgbClr val="000000"/>
                </a:solidFill>
                <a:cs typeface="Arial" panose="020B0604020202020204" pitchFamily="34" charset="0"/>
              </a:rPr>
              <a:t>.</a:t>
            </a:r>
            <a:endParaRPr lang="en-US" altLang="en-US" dirty="0">
              <a:solidFill>
                <a:srgbClr val="000000"/>
              </a:solidFill>
              <a:cs typeface="Arial" panose="020B0604020202020204" pitchFamily="34" charset="0"/>
            </a:endParaRPr>
          </a:p>
          <a:p>
            <a:pPr eaLnBrk="1" hangingPunct="1">
              <a:spcBef>
                <a:spcPts val="1200"/>
              </a:spcBef>
              <a:buFont typeface="Wingdings" panose="05000000000000000000" pitchFamily="2" charset="2"/>
              <a:buChar char="§"/>
            </a:pPr>
            <a:r>
              <a:rPr lang="en-US" altLang="en-US" dirty="0" err="1" smtClean="0">
                <a:solidFill>
                  <a:srgbClr val="000000"/>
                </a:solidFill>
                <a:cs typeface="Arial" panose="020B0604020202020204" pitchFamily="34" charset="0"/>
              </a:rPr>
              <a:t>Bệnh</a:t>
            </a:r>
            <a:r>
              <a:rPr lang="en-US" altLang="en-US" dirty="0">
                <a:solidFill>
                  <a:srgbClr val="000000"/>
                </a:solidFill>
                <a:cs typeface="Arial" panose="020B0604020202020204" pitchFamily="34" charset="0"/>
              </a:rPr>
              <a:t> </a:t>
            </a:r>
            <a:r>
              <a:rPr lang="en-US" altLang="en-US" dirty="0" err="1" smtClean="0">
                <a:solidFill>
                  <a:srgbClr val="000000"/>
                </a:solidFill>
                <a:cs typeface="Arial" panose="020B0604020202020204" pitchFamily="34" charset="0"/>
              </a:rPr>
              <a:t>mới</a:t>
            </a:r>
            <a:r>
              <a:rPr lang="en-US" altLang="en-US" dirty="0" smtClean="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chưa</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có</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vaccin</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và</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thuốc</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điều</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trị</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đặc</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hiệu</a:t>
            </a:r>
            <a:r>
              <a:rPr lang="en-US" altLang="en-US" dirty="0">
                <a:solidFill>
                  <a:srgbClr val="000000"/>
                </a:solidFill>
                <a:cs typeface="Arial" panose="020B0604020202020204" pitchFamily="34" charset="0"/>
              </a:rPr>
              <a:t>.</a:t>
            </a:r>
          </a:p>
          <a:p>
            <a:pPr eaLnBrk="1" hangingPunct="1">
              <a:spcBef>
                <a:spcPts val="1200"/>
              </a:spcBef>
              <a:buFont typeface="Wingdings" panose="05000000000000000000" pitchFamily="2" charset="2"/>
              <a:buChar char="§"/>
            </a:pPr>
            <a:r>
              <a:rPr lang="en-US" altLang="en-US" dirty="0" err="1">
                <a:solidFill>
                  <a:srgbClr val="000000"/>
                </a:solidFill>
                <a:cs typeface="Arial" panose="020B0604020202020204" pitchFamily="34" charset="0"/>
              </a:rPr>
              <a:t>Bệnh</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lây</a:t>
            </a:r>
            <a:r>
              <a:rPr lang="en-US" altLang="en-US" dirty="0">
                <a:solidFill>
                  <a:srgbClr val="000000"/>
                </a:solidFill>
                <a:cs typeface="Arial" panose="020B0604020202020204" pitchFamily="34" charset="0"/>
              </a:rPr>
              <a:t> qua </a:t>
            </a:r>
            <a:r>
              <a:rPr lang="en-US" altLang="en-US" dirty="0" err="1">
                <a:solidFill>
                  <a:srgbClr val="000000"/>
                </a:solidFill>
                <a:cs typeface="Arial" panose="020B0604020202020204" pitchFamily="34" charset="0"/>
              </a:rPr>
              <a:t>đường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hô</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hấp</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tiếp</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xúc</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gần</a:t>
            </a:r>
            <a:r>
              <a:rPr lang="en-US" altLang="en-US" dirty="0">
                <a:solidFill>
                  <a:srgbClr val="000000"/>
                </a:solidFill>
                <a:cs typeface="Arial" panose="020B0604020202020204" pitchFamily="34" charset="0"/>
              </a:rPr>
              <a:t>)  </a:t>
            </a:r>
          </a:p>
          <a:p>
            <a:pPr algn="just" eaLnBrk="1" hangingPunct="1">
              <a:spcBef>
                <a:spcPts val="1200"/>
              </a:spcBef>
              <a:buFont typeface="Arial" panose="020B0604020202020204" pitchFamily="34" charset="0"/>
              <a:buChar char="•"/>
            </a:pPr>
            <a:endParaRPr lang="en-US" altLang="en-US" dirty="0">
              <a:solidFill>
                <a:srgbClr val="000000"/>
              </a:solidFill>
              <a:cs typeface="Arial" panose="020B0604020202020204" pitchFamily="34" charset="0"/>
            </a:endParaRPr>
          </a:p>
        </p:txBody>
      </p:sp>
    </p:spTree>
    <p:extLst>
      <p:ext uri="{BB962C8B-B14F-4D97-AF65-F5344CB8AC3E}">
        <p14:creationId xmlns="" xmlns:p14="http://schemas.microsoft.com/office/powerpoint/2010/main" val="59571818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6200" y="304800"/>
            <a:ext cx="6858000" cy="801688"/>
          </a:xfrm>
          <a:solidFill>
            <a:srgbClr val="FF0000"/>
          </a:solidFill>
        </p:spPr>
        <p:txBody>
          <a:bodyPr/>
          <a:lstStyle/>
          <a:p>
            <a:r>
              <a:rPr lang="en-US" altLang="en-US" sz="3200" dirty="0" smtClean="0">
                <a:ea typeface="ＭＳ Ｐゴシック" panose="020B0600070205080204" pitchFamily="34" charset="-128"/>
              </a:rPr>
              <a:t>DỰ </a:t>
            </a:r>
            <a:r>
              <a:rPr lang="en-US" altLang="en-US" sz="3200" dirty="0">
                <a:ea typeface="ＭＳ Ｐゴシック" panose="020B0600070205080204" pitchFamily="34" charset="-128"/>
              </a:rPr>
              <a:t>PHÒNG LÂY NHIỄM TỨC THÌ</a:t>
            </a:r>
            <a:endParaRPr lang="en-US" altLang="en-US" sz="3200" dirty="0" smtClean="0">
              <a:ea typeface="ＭＳ Ｐゴシック" panose="020B0600070205080204" pitchFamily="34" charset="-128"/>
            </a:endParaRPr>
          </a:p>
        </p:txBody>
      </p:sp>
      <p:sp>
        <p:nvSpPr>
          <p:cNvPr id="2" name="Rectangle 1"/>
          <p:cNvSpPr/>
          <p:nvPr/>
        </p:nvSpPr>
        <p:spPr>
          <a:xfrm>
            <a:off x="228600" y="990600"/>
            <a:ext cx="8610600" cy="5428024"/>
          </a:xfrm>
          <a:prstGeom prst="rect">
            <a:avLst/>
          </a:prstGeom>
        </p:spPr>
        <p:txBody>
          <a:bodyPr wrap="square">
            <a:spAutoFit/>
          </a:bodyPr>
          <a:lstStyle/>
          <a:p>
            <a:pPr indent="457200" algn="just">
              <a:lnSpc>
                <a:spcPct val="107000"/>
              </a:lnSpc>
              <a:spcAft>
                <a:spcPts val="600"/>
              </a:spcAft>
              <a:tabLst>
                <a:tab pos="706120" algn="l"/>
              </a:tabLst>
            </a:pPr>
            <a:r>
              <a:rPr lang="en-US" b="1" dirty="0">
                <a:solidFill>
                  <a:srgbClr val="191819"/>
                </a:solidFill>
                <a:latin typeface="Arial" panose="020B0604020202020204" pitchFamily="34" charset="0"/>
                <a:ea typeface="Times New Roman" panose="02020603050405020304" pitchFamily="18" charset="0"/>
              </a:rPr>
              <a:t>3. </a:t>
            </a:r>
            <a:r>
              <a:rPr lang="en-US" b="1" dirty="0" err="1">
                <a:solidFill>
                  <a:srgbClr val="191819"/>
                </a:solidFill>
                <a:latin typeface="Arial" panose="020B0604020202020204" pitchFamily="34" charset="0"/>
                <a:ea typeface="Times New Roman" panose="02020603050405020304" pitchFamily="18" charset="0"/>
              </a:rPr>
              <a:t>Áp</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dụng</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các</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biện</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pháp</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dự</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phòng</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tiếp</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xúc</a:t>
            </a:r>
            <a:r>
              <a:rPr lang="en-US" b="1" dirty="0">
                <a:solidFill>
                  <a:srgbClr val="191819"/>
                </a:solidFill>
                <a:latin typeface="Arial" panose="020B0604020202020204" pitchFamily="34" charset="0"/>
                <a:ea typeface="Times New Roman" panose="02020603050405020304" pitchFamily="18" charset="0"/>
              </a:rPr>
              <a:t>.</a:t>
            </a:r>
            <a:endParaRPr lang="en-US" sz="3200" b="1"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3570" algn="l"/>
              </a:tabLst>
            </a:pP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Nhân</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viên</a:t>
            </a:r>
            <a:r>
              <a:rPr lang="en-US" dirty="0">
                <a:solidFill>
                  <a:srgbClr val="191819"/>
                </a:solidFill>
                <a:latin typeface="Arial" panose="020B0604020202020204" pitchFamily="34" charset="0"/>
                <a:ea typeface="Times New Roman" panose="02020603050405020304" pitchFamily="18" charset="0"/>
              </a:rPr>
              <a:t> y </a:t>
            </a:r>
            <a:r>
              <a:rPr lang="en-US" dirty="0" err="1">
                <a:solidFill>
                  <a:srgbClr val="191819"/>
                </a:solidFill>
                <a:latin typeface="Arial" panose="020B0604020202020204" pitchFamily="34" charset="0"/>
                <a:ea typeface="Times New Roman" panose="02020603050405020304" pitchFamily="18" charset="0"/>
              </a:rPr>
              <a:t>tế</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phải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sử</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dụng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các</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trang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thiết</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bị</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bảo</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vệ</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cá</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nhân</a:t>
            </a:r>
            <a:r>
              <a:rPr lang="en-US" dirty="0">
                <a:solidFill>
                  <a:srgbClr val="191819"/>
                </a:solidFill>
                <a:latin typeface="Arial" panose="020B0604020202020204" pitchFamily="34" charset="0"/>
                <a:ea typeface="Times New Roman" panose="02020603050405020304" pitchFamily="18" charset="0"/>
              </a:rPr>
              <a:t> </a:t>
            </a:r>
            <a:r>
              <a:rPr lang="en-US" i="1" dirty="0">
                <a:solidFill>
                  <a:srgbClr val="191819"/>
                </a:solidFill>
                <a:latin typeface="Arial" panose="020B0604020202020204" pitchFamily="34" charset="0"/>
                <a:ea typeface="Times New Roman" panose="02020603050405020304" pitchFamily="18" charset="0"/>
              </a:rPr>
              <a:t>(</a:t>
            </a:r>
            <a:r>
              <a:rPr lang="en-US" i="1" dirty="0" err="1">
                <a:solidFill>
                  <a:srgbClr val="191819"/>
                </a:solidFill>
                <a:latin typeface="Arial" panose="020B0604020202020204" pitchFamily="34" charset="0"/>
                <a:ea typeface="Times New Roman" panose="02020603050405020304" pitchFamily="18" charset="0"/>
              </a:rPr>
              <a:t>khẩu</a:t>
            </a:r>
            <a:r>
              <a:rPr lang="en-US" i="1" dirty="0">
                <a:solidFill>
                  <a:srgbClr val="191819"/>
                </a:solidFill>
                <a:latin typeface="Arial" panose="020B0604020202020204" pitchFamily="34" charset="0"/>
                <a:ea typeface="Times New Roman" panose="02020603050405020304" pitchFamily="18" charset="0"/>
              </a:rPr>
              <a:t> </a:t>
            </a:r>
            <a:r>
              <a:rPr lang="en-US" i="1" dirty="0" err="1">
                <a:solidFill>
                  <a:srgbClr val="191819"/>
                </a:solidFill>
                <a:latin typeface="Arial" panose="020B0604020202020204" pitchFamily="34" charset="0"/>
                <a:ea typeface="Times New Roman" panose="02020603050405020304" pitchFamily="18" charset="0"/>
              </a:rPr>
              <a:t>trang</a:t>
            </a:r>
            <a:r>
              <a:rPr lang="en-US" i="1" dirty="0">
                <a:solidFill>
                  <a:srgbClr val="191819"/>
                </a:solidFill>
                <a:latin typeface="Arial" panose="020B0604020202020204" pitchFamily="34" charset="0"/>
                <a:ea typeface="Times New Roman" panose="02020603050405020304" pitchFamily="18" charset="0"/>
              </a:rPr>
              <a:t> y </a:t>
            </a:r>
            <a:r>
              <a:rPr lang="en-US" i="1" dirty="0" err="1">
                <a:solidFill>
                  <a:srgbClr val="191819"/>
                </a:solidFill>
                <a:latin typeface="Arial" panose="020B0604020202020204" pitchFamily="34" charset="0"/>
                <a:ea typeface="Times New Roman" panose="02020603050405020304" pitchFamily="18" charset="0"/>
              </a:rPr>
              <a:t>tế</a:t>
            </a:r>
            <a:r>
              <a:rPr lang="en-US" dirty="0">
                <a:solidFill>
                  <a:srgbClr val="191819"/>
                </a:solidFill>
                <a:latin typeface="Arial" panose="020B0604020202020204" pitchFamily="34" charset="0"/>
                <a:ea typeface="Times New Roman" panose="02020603050405020304" pitchFamily="18" charset="0"/>
              </a:rPr>
              <a:t> (*), </a:t>
            </a:r>
            <a:r>
              <a:rPr lang="en-US" dirty="0" err="1">
                <a:solidFill>
                  <a:srgbClr val="191819"/>
                </a:solidFill>
                <a:latin typeface="Arial" panose="020B0604020202020204" pitchFamily="34" charset="0"/>
                <a:ea typeface="Times New Roman" panose="02020603050405020304" pitchFamily="18" charset="0"/>
              </a:rPr>
              <a:t>kính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bảo</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vệ</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mắt</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găng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tay</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áo</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choàng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khi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vào</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phòng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bệnh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và</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cởi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bỏ</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khi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ra</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khỏi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phòng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và</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tránh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đưa</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tay</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bẩn</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lên</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mắt</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mũi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miệng</a:t>
            </a:r>
            <a:r>
              <a:rPr lang="en-US" dirty="0">
                <a:solidFill>
                  <a:srgbClr val="191819"/>
                </a:solidFill>
                <a:latin typeface="Arial" panose="020B0604020202020204" pitchFamily="34" charset="0"/>
                <a:ea typeface="Times New Roman" panose="02020603050405020304" pitchFamily="18" charset="0"/>
              </a:rPr>
              <a:t>.</a:t>
            </a:r>
            <a:endParaRPr lang="en-US" sz="32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1030" algn="l"/>
              </a:tabLst>
            </a:pP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Vệ</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sinh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và</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sát</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trùng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các</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dụng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cụ</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ống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nghe</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nhiệt</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kế</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trước</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khi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sử</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dụng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cho</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mỗi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người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bệnh</a:t>
            </a:r>
            <a:r>
              <a:rPr lang="en-US" dirty="0">
                <a:solidFill>
                  <a:srgbClr val="191819"/>
                </a:solidFill>
                <a:latin typeface="Arial" panose="020B0604020202020204" pitchFamily="34" charset="0"/>
                <a:ea typeface="Times New Roman" panose="02020603050405020304" pitchFamily="18" charset="0"/>
              </a:rPr>
              <a:t>.</a:t>
            </a:r>
            <a:endParaRPr lang="en-US" sz="32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6745" algn="l"/>
              </a:tabLst>
            </a:pP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Tránh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làm</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nhiễm</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bẩn</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các</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bề</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mặt</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môi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trường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xung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quanh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như</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cửa</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phòng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công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tắc</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đèn</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quạt</a:t>
            </a:r>
            <a:r>
              <a:rPr lang="en-US" dirty="0">
                <a:solidFill>
                  <a:srgbClr val="191819"/>
                </a:solidFill>
                <a:latin typeface="Arial" panose="020B0604020202020204" pitchFamily="34" charset="0"/>
                <a:ea typeface="Times New Roman" panose="02020603050405020304" pitchFamily="18" charset="0"/>
              </a:rPr>
              <a:t>...</a:t>
            </a:r>
            <a:endParaRPr lang="en-US" sz="32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33095" algn="l"/>
              </a:tabLst>
            </a:pP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Đảm</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bảo</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phòng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bệnh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thoáng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khí</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mở</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các</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cửa</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sổ</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phòng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bệnh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nếu</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có</a:t>
            </a:r>
            <a:r>
              <a:rPr lang="en-US" dirty="0">
                <a:solidFill>
                  <a:srgbClr val="191819"/>
                </a:solidFill>
                <a:latin typeface="Arial" panose="020B0604020202020204" pitchFamily="34" charset="0"/>
                <a:ea typeface="Times New Roman" panose="02020603050405020304" pitchFamily="18" charset="0"/>
              </a:rPr>
              <a:t>).</a:t>
            </a:r>
            <a:endParaRPr lang="en-US" sz="32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33095" algn="l"/>
              </a:tabLst>
            </a:pP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Hạn</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chế</a:t>
            </a:r>
            <a:r>
              <a:rPr lang="en-US" dirty="0">
                <a:solidFill>
                  <a:srgbClr val="191819"/>
                </a:solidFill>
                <a:latin typeface="Arial" panose="020B0604020202020204" pitchFamily="34" charset="0"/>
                <a:ea typeface="Times New Roman" panose="02020603050405020304" pitchFamily="18" charset="0"/>
              </a:rPr>
              <a:t> di </a:t>
            </a:r>
            <a:r>
              <a:rPr lang="en-US" dirty="0" err="1">
                <a:solidFill>
                  <a:srgbClr val="191819"/>
                </a:solidFill>
                <a:latin typeface="Arial" panose="020B0604020202020204" pitchFamily="34" charset="0"/>
                <a:ea typeface="Times New Roman" panose="02020603050405020304" pitchFamily="18" charset="0"/>
              </a:rPr>
              <a:t>chuyển</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người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bệnh</a:t>
            </a:r>
            <a:endParaRPr lang="en-US" sz="32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36270" algn="l"/>
              </a:tabLst>
            </a:pP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Vệ</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sinh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tay</a:t>
            </a:r>
            <a:endParaRPr lang="en-US" sz="3200" dirty="0">
              <a:solidFill>
                <a:srgbClr val="191819"/>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127458989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6200" y="304800"/>
            <a:ext cx="6858000" cy="801688"/>
          </a:xfrm>
          <a:solidFill>
            <a:srgbClr val="FF0000"/>
          </a:solidFill>
        </p:spPr>
        <p:txBody>
          <a:bodyPr/>
          <a:lstStyle/>
          <a:p>
            <a:r>
              <a:rPr lang="en-US" altLang="en-US" sz="3200" dirty="0" smtClean="0">
                <a:ea typeface="ＭＳ Ｐゴシック" panose="020B0600070205080204" pitchFamily="34" charset="-128"/>
              </a:rPr>
              <a:t>DỰ </a:t>
            </a:r>
            <a:r>
              <a:rPr lang="en-US" altLang="en-US" sz="3200" dirty="0">
                <a:ea typeface="ＭＳ Ｐゴシック" panose="020B0600070205080204" pitchFamily="34" charset="-128"/>
              </a:rPr>
              <a:t>PHÒNG LÂY NHIỄM TỨC THÌ</a:t>
            </a:r>
            <a:endParaRPr lang="en-US" altLang="en-US" sz="3200" dirty="0" smtClean="0">
              <a:ea typeface="ＭＳ Ｐゴシック" panose="020B0600070205080204" pitchFamily="34" charset="-128"/>
            </a:endParaRPr>
          </a:p>
        </p:txBody>
      </p:sp>
      <p:sp>
        <p:nvSpPr>
          <p:cNvPr id="2" name="Rectangle 1"/>
          <p:cNvSpPr/>
          <p:nvPr/>
        </p:nvSpPr>
        <p:spPr>
          <a:xfrm>
            <a:off x="152400" y="1371600"/>
            <a:ext cx="8458200" cy="4000069"/>
          </a:xfrm>
          <a:prstGeom prst="rect">
            <a:avLst/>
          </a:prstGeom>
        </p:spPr>
        <p:txBody>
          <a:bodyPr wrap="square">
            <a:spAutoFit/>
          </a:bodyPr>
          <a:lstStyle/>
          <a:p>
            <a:pPr indent="457200" algn="just">
              <a:lnSpc>
                <a:spcPct val="107000"/>
              </a:lnSpc>
              <a:spcAft>
                <a:spcPts val="600"/>
              </a:spcAft>
              <a:tabLst>
                <a:tab pos="697230" algn="l"/>
              </a:tabLst>
            </a:pPr>
            <a:r>
              <a:rPr lang="en-US" sz="2000" b="1" dirty="0">
                <a:solidFill>
                  <a:srgbClr val="191819"/>
                </a:solidFill>
                <a:latin typeface="Arial" panose="020B0604020202020204" pitchFamily="34" charset="0"/>
                <a:ea typeface="Times New Roman" panose="02020603050405020304" pitchFamily="18" charset="0"/>
              </a:rPr>
              <a:t>4. </a:t>
            </a:r>
            <a:r>
              <a:rPr lang="en-US" sz="2000" b="1" dirty="0" err="1">
                <a:solidFill>
                  <a:srgbClr val="191819"/>
                </a:solidFill>
                <a:latin typeface="Arial" panose="020B0604020202020204" pitchFamily="34" charset="0"/>
                <a:ea typeface="Times New Roman" panose="02020603050405020304" pitchFamily="18" charset="0"/>
              </a:rPr>
              <a:t>Áp</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dụng</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các</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biện</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pháp</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dự</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phòng</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lây</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truyền</a:t>
            </a:r>
            <a:r>
              <a:rPr lang="en-US" sz="2000" b="1" dirty="0">
                <a:solidFill>
                  <a:srgbClr val="191819"/>
                </a:solidFill>
                <a:latin typeface="Arial" panose="020B0604020202020204" pitchFamily="34" charset="0"/>
                <a:ea typeface="Times New Roman" panose="02020603050405020304" pitchFamily="18" charset="0"/>
              </a:rPr>
              <a:t> qua </a:t>
            </a:r>
            <a:r>
              <a:rPr lang="en-US" sz="2000" b="1" dirty="0" err="1">
                <a:solidFill>
                  <a:srgbClr val="191819"/>
                </a:solidFill>
                <a:latin typeface="Arial" panose="020B0604020202020204" pitchFamily="34" charset="0"/>
                <a:ea typeface="Times New Roman" panose="02020603050405020304" pitchFamily="18" charset="0"/>
              </a:rPr>
              <a:t>đường</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không</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khí</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khi</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thực</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hiện</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các</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thủ</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thuật</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liên</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quan</a:t>
            </a:r>
            <a:r>
              <a:rPr lang="en-US" sz="2000" b="1" dirty="0">
                <a:solidFill>
                  <a:srgbClr val="191819"/>
                </a:solidFill>
                <a:latin typeface="Arial" panose="020B0604020202020204" pitchFamily="34" charset="0"/>
                <a:ea typeface="Times New Roman" panose="02020603050405020304" pitchFamily="18" charset="0"/>
              </a:rPr>
              <a:t>.</a:t>
            </a:r>
            <a:endParaRPr lang="en-US" sz="2000" b="1"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9920" algn="l"/>
              </a:tabLst>
            </a:pP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Các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nhân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viên</a:t>
            </a:r>
            <a:r>
              <a:rPr lang="en-US" sz="2000" dirty="0">
                <a:solidFill>
                  <a:srgbClr val="191819"/>
                </a:solidFill>
                <a:latin typeface="Arial" panose="020B0604020202020204" pitchFamily="34" charset="0"/>
                <a:ea typeface="Times New Roman" panose="02020603050405020304" pitchFamily="18" charset="0"/>
              </a:rPr>
              <a:t> y </a:t>
            </a:r>
            <a:r>
              <a:rPr lang="en-US" sz="2000" dirty="0" err="1">
                <a:solidFill>
                  <a:srgbClr val="191819"/>
                </a:solidFill>
                <a:latin typeface="Arial" panose="020B0604020202020204" pitchFamily="34" charset="0"/>
                <a:ea typeface="Times New Roman" panose="02020603050405020304" pitchFamily="18" charset="0"/>
              </a:rPr>
              <a:t>tế</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khi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thực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hiện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các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thủ</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thuật</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như</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đặt</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ống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nội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khí</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quản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hút</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đường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hô</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hấp</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soi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phế</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quản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cấp</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cứu</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tim</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phổi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phải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sử</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dụng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các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thiết</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bị</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bảo</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vệ</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cá</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nhân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bao</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gồm</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đeo</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găng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tay</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áo</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choàng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bảo</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vệ</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mắt</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khẩu</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trang</a:t>
            </a:r>
            <a:r>
              <a:rPr lang="en-US" sz="2000" dirty="0">
                <a:solidFill>
                  <a:srgbClr val="191819"/>
                </a:solidFill>
                <a:latin typeface="Arial" panose="020B0604020202020204" pitchFamily="34" charset="0"/>
                <a:ea typeface="Times New Roman" panose="02020603050405020304" pitchFamily="18" charset="0"/>
              </a:rPr>
              <a:t> N95 </a:t>
            </a:r>
            <a:r>
              <a:rPr lang="en-US" sz="2000" dirty="0" err="1">
                <a:solidFill>
                  <a:srgbClr val="191819"/>
                </a:solidFill>
                <a:latin typeface="Arial" panose="020B0604020202020204" pitchFamily="34" charset="0"/>
                <a:ea typeface="Times New Roman" panose="02020603050405020304" pitchFamily="18" charset="0"/>
              </a:rPr>
              <a:t>hoặc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tương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đương</a:t>
            </a:r>
            <a:r>
              <a:rPr lang="en-US" sz="2000" dirty="0">
                <a:solidFill>
                  <a:srgbClr val="191819"/>
                </a:solidFill>
                <a:latin typeface="Arial" panose="020B0604020202020204" pitchFamily="34" charset="0"/>
                <a:ea typeface="Times New Roman" panose="02020603050405020304" pitchFamily="18" charset="0"/>
              </a:rPr>
              <a:t>.</a:t>
            </a:r>
            <a:endParaRPr lang="en-US" sz="20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36270" algn="l"/>
              </a:tabLst>
            </a:pP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Nếu</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có</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thể</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thực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hiện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thủ</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thuật</a:t>
            </a:r>
            <a:r>
              <a:rPr lang="en-US" sz="2000" dirty="0">
                <a:solidFill>
                  <a:srgbClr val="191819"/>
                </a:solidFill>
                <a:latin typeface="Arial" panose="020B0604020202020204" pitchFamily="34" charset="0"/>
                <a:ea typeface="Times New Roman" panose="02020603050405020304" pitchFamily="18" charset="0"/>
              </a:rPr>
              <a:t> ở </a:t>
            </a:r>
            <a:r>
              <a:rPr lang="en-US" sz="2000" dirty="0" err="1">
                <a:solidFill>
                  <a:srgbClr val="191819"/>
                </a:solidFill>
                <a:latin typeface="Arial" panose="020B0604020202020204" pitchFamily="34" charset="0"/>
                <a:ea typeface="Times New Roman" panose="02020603050405020304" pitchFamily="18" charset="0"/>
              </a:rPr>
              <a:t>phòng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riêng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hoặc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phòng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áp</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lực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âm</a:t>
            </a:r>
            <a:r>
              <a:rPr lang="en-US" sz="2000" dirty="0">
                <a:solidFill>
                  <a:srgbClr val="191819"/>
                </a:solidFill>
                <a:latin typeface="Arial" panose="020B0604020202020204" pitchFamily="34" charset="0"/>
                <a:ea typeface="Times New Roman" panose="02020603050405020304" pitchFamily="18" charset="0"/>
              </a:rPr>
              <a:t>.</a:t>
            </a:r>
            <a:endParaRPr lang="en-US" sz="20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36270" algn="l"/>
              </a:tabLst>
            </a:pP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Hạn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chế</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người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không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liên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quan</a:t>
            </a:r>
            <a:r>
              <a:rPr lang="en-US" sz="2000" dirty="0">
                <a:solidFill>
                  <a:srgbClr val="191819"/>
                </a:solidFill>
                <a:latin typeface="Arial" panose="020B0604020202020204" pitchFamily="34" charset="0"/>
                <a:ea typeface="Times New Roman" panose="02020603050405020304" pitchFamily="18" charset="0"/>
              </a:rPr>
              <a:t> ở </a:t>
            </a:r>
            <a:r>
              <a:rPr lang="en-US" sz="2000" dirty="0" err="1">
                <a:solidFill>
                  <a:srgbClr val="191819"/>
                </a:solidFill>
                <a:latin typeface="Arial" panose="020B0604020202020204" pitchFamily="34" charset="0"/>
                <a:ea typeface="Times New Roman" panose="02020603050405020304" pitchFamily="18" charset="0"/>
              </a:rPr>
              <a:t>trong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phòng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khi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làm</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thủ</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thuật</a:t>
            </a:r>
            <a:endParaRPr lang="en-US" sz="20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pPr>
            <a:r>
              <a:rPr lang="en-US" sz="2000" dirty="0">
                <a:solidFill>
                  <a:srgbClr val="191819"/>
                </a:solidFill>
                <a:latin typeface="Arial" panose="020B0604020202020204" pitchFamily="34" charset="0"/>
                <a:ea typeface="Times New Roman" panose="02020603050405020304" pitchFamily="18" charset="0"/>
              </a:rPr>
              <a:t>* </a:t>
            </a:r>
            <a:r>
              <a:rPr lang="en-US" sz="2000" u="sng" dirty="0" err="1">
                <a:solidFill>
                  <a:srgbClr val="191819"/>
                </a:solidFill>
                <a:latin typeface="Arial" panose="020B0604020202020204" pitchFamily="34" charset="0"/>
                <a:ea typeface="Times New Roman" panose="02020603050405020304" pitchFamily="18" charset="0"/>
              </a:rPr>
              <a:t>Khẩu</a:t>
            </a:r>
            <a:r>
              <a:rPr lang="en-US" sz="2000" u="sng" dirty="0">
                <a:solidFill>
                  <a:srgbClr val="191819"/>
                </a:solidFill>
                <a:latin typeface="Arial" panose="020B0604020202020204" pitchFamily="34" charset="0"/>
                <a:ea typeface="Times New Roman" panose="02020603050405020304" pitchFamily="18" charset="0"/>
              </a:rPr>
              <a:t> </a:t>
            </a:r>
            <a:r>
              <a:rPr lang="en-US" sz="2000" u="sng" dirty="0" err="1">
                <a:solidFill>
                  <a:srgbClr val="191819"/>
                </a:solidFill>
                <a:latin typeface="Arial" panose="020B0604020202020204" pitchFamily="34" charset="0"/>
                <a:ea typeface="Times New Roman" panose="02020603050405020304" pitchFamily="18" charset="0"/>
              </a:rPr>
              <a:t>trang</a:t>
            </a:r>
            <a:r>
              <a:rPr lang="en-US" sz="2000" u="sng" dirty="0">
                <a:solidFill>
                  <a:srgbClr val="191819"/>
                </a:solidFill>
                <a:latin typeface="Arial" panose="020B0604020202020204" pitchFamily="34" charset="0"/>
                <a:ea typeface="Times New Roman" panose="02020603050405020304" pitchFamily="18" charset="0"/>
              </a:rPr>
              <a:t> y</a:t>
            </a:r>
            <a:r>
              <a:rPr lang="en-US" sz="2000" b="1" u="sng" dirty="0">
                <a:solidFill>
                  <a:srgbClr val="191819"/>
                </a:solidFill>
                <a:latin typeface="Arial" panose="020B0604020202020204" pitchFamily="34" charset="0"/>
                <a:ea typeface="Times New Roman" panose="02020603050405020304" pitchFamily="18" charset="0"/>
              </a:rPr>
              <a:t> </a:t>
            </a:r>
            <a:r>
              <a:rPr lang="en-US" sz="2000" u="sng" dirty="0" err="1">
                <a:solidFill>
                  <a:srgbClr val="191819"/>
                </a:solidFill>
                <a:latin typeface="Arial" panose="020B0604020202020204" pitchFamily="34" charset="0"/>
                <a:ea typeface="Times New Roman" panose="02020603050405020304" pitchFamily="18" charset="0"/>
              </a:rPr>
              <a:t>tế</a:t>
            </a:r>
            <a:r>
              <a:rPr lang="en-US" sz="2000" dirty="0">
                <a:solidFill>
                  <a:srgbClr val="191819"/>
                </a:solidFill>
                <a:latin typeface="Arial" panose="020B0604020202020204" pitchFamily="34" charset="0"/>
                <a:ea typeface="Times New Roman" panose="02020603050405020304" pitchFamily="18" charset="0"/>
              </a:rPr>
              <a:t>: Theo </a:t>
            </a:r>
            <a:r>
              <a:rPr lang="en-US" sz="2000" dirty="0" err="1">
                <a:solidFill>
                  <a:srgbClr val="191819"/>
                </a:solidFill>
                <a:latin typeface="Arial" panose="020B0604020202020204" pitchFamily="34" charset="0"/>
                <a:ea typeface="Times New Roman" panose="02020603050405020304" pitchFamily="18" charset="0"/>
              </a:rPr>
              <a:t>hướng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dẫn</a:t>
            </a:r>
            <a:r>
              <a:rPr lang="en-US" sz="2000" dirty="0">
                <a:solidFill>
                  <a:srgbClr val="191819"/>
                </a:solidFill>
                <a:latin typeface="Arial" panose="020B0604020202020204" pitchFamily="34" charset="0"/>
                <a:ea typeface="Times New Roman" panose="02020603050405020304" pitchFamily="18" charset="0"/>
              </a:rPr>
              <a:t> chi </a:t>
            </a:r>
            <a:r>
              <a:rPr lang="en-US" sz="2000" dirty="0" err="1">
                <a:solidFill>
                  <a:srgbClr val="191819"/>
                </a:solidFill>
                <a:latin typeface="Arial" panose="020B0604020202020204" pitchFamily="34" charset="0"/>
                <a:ea typeface="Times New Roman" panose="02020603050405020304" pitchFamily="18" charset="0"/>
              </a:rPr>
              <a:t>tiết</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về</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phòng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ngừa</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kiểm</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soát</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lây</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nhiễm</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đối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với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bệnh</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nCoV</a:t>
            </a:r>
            <a:endParaRPr lang="en-US" sz="2000" dirty="0">
              <a:solidFill>
                <a:srgbClr val="191819"/>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12599467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6200" y="304800"/>
            <a:ext cx="6858000" cy="801688"/>
          </a:xfrm>
          <a:solidFill>
            <a:schemeClr val="tx2"/>
          </a:solidFill>
        </p:spPr>
        <p:txBody>
          <a:bodyPr/>
          <a:lstStyle/>
          <a:p>
            <a:pPr>
              <a:defRPr/>
            </a:pPr>
            <a:r>
              <a:rPr lang="en-US" sz="3600" dirty="0"/>
              <a:t>NGUYÊN </a:t>
            </a:r>
            <a:r>
              <a:rPr lang="en-US" sz="3600" dirty="0" smtClean="0"/>
              <a:t>TẮC ĐIỀU TRỊ</a:t>
            </a:r>
            <a:endParaRPr lang="en-US" sz="3600" dirty="0"/>
          </a:p>
        </p:txBody>
      </p:sp>
      <p:sp>
        <p:nvSpPr>
          <p:cNvPr id="3" name="Rectangle 2"/>
          <p:cNvSpPr/>
          <p:nvPr/>
        </p:nvSpPr>
        <p:spPr>
          <a:xfrm>
            <a:off x="609600" y="1295400"/>
            <a:ext cx="7543800" cy="4643066"/>
          </a:xfrm>
          <a:prstGeom prst="rect">
            <a:avLst/>
          </a:prstGeom>
        </p:spPr>
        <p:txBody>
          <a:bodyPr wrap="square">
            <a:spAutoFit/>
          </a:bodyPr>
          <a:lstStyle/>
          <a:p>
            <a:pPr marL="342900" indent="-342900" algn="just">
              <a:lnSpc>
                <a:spcPct val="107000"/>
              </a:lnSpc>
              <a:spcAft>
                <a:spcPts val="600"/>
              </a:spcAft>
              <a:buFont typeface="Wingdings" panose="05000000000000000000" pitchFamily="2" charset="2"/>
              <a:buChar char="§"/>
            </a:pPr>
            <a:r>
              <a:rPr lang="en-US" sz="2400" dirty="0" err="1" smtClean="0">
                <a:solidFill>
                  <a:srgbClr val="191819"/>
                </a:solidFill>
                <a:latin typeface="Arial" panose="020B0604020202020204" pitchFamily="34" charset="0"/>
                <a:ea typeface="Times New Roman" panose="02020603050405020304" pitchFamily="18" charset="0"/>
              </a:rPr>
              <a:t>Các</a:t>
            </a:r>
            <a:r>
              <a:rPr lang="en-US" sz="2400" dirty="0" smtClean="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trường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hợp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nghi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ngờ</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hoặc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trường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hợp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có</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thể</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có</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thể</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xem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như</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tình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trạng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cấp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cứu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cần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được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khám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theo</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dõi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ly</a:t>
            </a:r>
            <a:r>
              <a:rPr lang="en-US" sz="2400" dirty="0">
                <a:solidFill>
                  <a:srgbClr val="191819"/>
                </a:solidFill>
                <a:latin typeface="Arial" panose="020B0604020202020204" pitchFamily="34" charset="0"/>
                <a:ea typeface="Times New Roman" panose="02020603050405020304" pitchFamily="18" charset="0"/>
              </a:rPr>
              <a:t> ở </a:t>
            </a:r>
            <a:r>
              <a:rPr lang="en-US" sz="2400" dirty="0" err="1">
                <a:solidFill>
                  <a:srgbClr val="191819"/>
                </a:solidFill>
                <a:latin typeface="Arial" panose="020B0604020202020204" pitchFamily="34" charset="0"/>
                <a:ea typeface="Times New Roman" panose="02020603050405020304" pitchFamily="18" charset="0"/>
              </a:rPr>
              <a:t>khu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riêng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tại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cơ</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sở</a:t>
            </a:r>
            <a:r>
              <a:rPr lang="en-US" sz="2400" dirty="0">
                <a:solidFill>
                  <a:srgbClr val="191819"/>
                </a:solidFill>
                <a:latin typeface="Arial" panose="020B0604020202020204" pitchFamily="34" charset="0"/>
                <a:ea typeface="Times New Roman" panose="02020603050405020304" pitchFamily="18" charset="0"/>
              </a:rPr>
              <a:t> y </a:t>
            </a:r>
            <a:r>
              <a:rPr lang="en-US" sz="2400" dirty="0" err="1">
                <a:solidFill>
                  <a:srgbClr val="191819"/>
                </a:solidFill>
                <a:latin typeface="Arial" panose="020B0604020202020204" pitchFamily="34" charset="0"/>
                <a:ea typeface="Times New Roman" panose="02020603050405020304" pitchFamily="18" charset="0"/>
              </a:rPr>
              <a:t>tế</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lấy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phẩm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đúng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để</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làm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xét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nghiệm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đặc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hiệu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chẩn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đoán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định</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pPr>
            <a:r>
              <a:rPr lang="en-US" sz="2400" dirty="0" err="1" smtClean="0">
                <a:solidFill>
                  <a:srgbClr val="191819"/>
                </a:solidFill>
                <a:latin typeface="Arial" panose="020B0604020202020204" pitchFamily="34" charset="0"/>
                <a:ea typeface="Times New Roman" panose="02020603050405020304" pitchFamily="18" charset="0"/>
              </a:rPr>
              <a:t>Trường</a:t>
            </a:r>
            <a:r>
              <a:rPr lang="en-US" sz="2400" dirty="0" smtClean="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hợp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định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cần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được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theo</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dõi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điều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trị</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hoàn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toàn</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tabLst>
                <a:tab pos="636270" algn="l"/>
              </a:tabLst>
            </a:pPr>
            <a:r>
              <a:rPr lang="en-US" sz="2400" dirty="0" err="1">
                <a:solidFill>
                  <a:srgbClr val="191819"/>
                </a:solidFill>
                <a:latin typeface="Arial" panose="020B0604020202020204" pitchFamily="34" charset="0"/>
                <a:ea typeface="Times New Roman" panose="02020603050405020304" pitchFamily="18" charset="0"/>
              </a:rPr>
              <a:t>C</a:t>
            </a:r>
            <a:r>
              <a:rPr lang="en-US" sz="2400" dirty="0" err="1" smtClean="0">
                <a:solidFill>
                  <a:srgbClr val="191819"/>
                </a:solidFill>
                <a:latin typeface="Arial" panose="020B0604020202020204" pitchFamily="34" charset="0"/>
                <a:ea typeface="Times New Roman" panose="02020603050405020304" pitchFamily="18" charset="0"/>
              </a:rPr>
              <a:t>hưa</a:t>
            </a:r>
            <a:r>
              <a:rPr lang="en-US" sz="2400" dirty="0" smtClean="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có</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thuốc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đặc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hiệu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điều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trị</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hỗ</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trợ</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điều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trị</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triệu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chứng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chủ</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yếu</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tabLst>
                <a:tab pos="623570" algn="l"/>
              </a:tabLst>
            </a:pPr>
            <a:r>
              <a:rPr lang="en-US" sz="2400" dirty="0" err="1" smtClean="0">
                <a:solidFill>
                  <a:srgbClr val="191819"/>
                </a:solidFill>
                <a:latin typeface="Arial" panose="020B0604020202020204" pitchFamily="34" charset="0"/>
                <a:ea typeface="Times New Roman" panose="02020603050405020304" pitchFamily="18" charset="0"/>
              </a:rPr>
              <a:t>Cá</a:t>
            </a:r>
            <a:r>
              <a:rPr lang="en-US" sz="2400" dirty="0" smtClean="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thể</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hóa</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biện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pháp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điều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trị</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cho</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từng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trường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hợp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đặc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biệt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a:t>
            </a:r>
            <a:r>
              <a:rPr lang="en-US" sz="2400" dirty="0">
                <a:solidFill>
                  <a:srgbClr val="191819"/>
                </a:solidFill>
                <a:latin typeface="Arial" panose="020B0604020202020204" pitchFamily="34" charset="0"/>
                <a:ea typeface="Times New Roman" panose="02020603050405020304" pitchFamily="18" charset="0"/>
              </a:rPr>
              <a:t> ca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nặng-nguy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kịch</a:t>
            </a:r>
            <a:r>
              <a:rPr lang="en-US" sz="2400" dirty="0" smtClean="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15927059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gray">
          <a:xfrm>
            <a:off x="76200" y="304800"/>
            <a:ext cx="6858000" cy="801688"/>
          </a:xfrm>
          <a:prstGeom prst="rect">
            <a:avLst/>
          </a:prstGeom>
          <a:solidFill>
            <a:schemeClr val="tx2"/>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a:lstStyle>
          <a:p>
            <a:pPr>
              <a:defRPr/>
            </a:pPr>
            <a:r>
              <a:rPr lang="en-US" sz="3200" kern="0" dirty="0"/>
              <a:t>THEO DÕI VÀ ĐIỀU </a:t>
            </a:r>
            <a:r>
              <a:rPr lang="en-US" sz="3200" kern="0" dirty="0" smtClean="0"/>
              <a:t>TRỊ CHUNG</a:t>
            </a:r>
            <a:endParaRPr lang="en-US" sz="3200" kern="0" dirty="0"/>
          </a:p>
        </p:txBody>
      </p:sp>
      <p:sp>
        <p:nvSpPr>
          <p:cNvPr id="3" name="Rectangle 2"/>
          <p:cNvSpPr/>
          <p:nvPr/>
        </p:nvSpPr>
        <p:spPr>
          <a:xfrm>
            <a:off x="304800" y="1119551"/>
            <a:ext cx="8382000" cy="5296065"/>
          </a:xfrm>
          <a:prstGeom prst="rect">
            <a:avLst/>
          </a:prstGeom>
        </p:spPr>
        <p:txBody>
          <a:bodyPr wrap="square">
            <a:spAutoFit/>
          </a:bodyPr>
          <a:lstStyle/>
          <a:p>
            <a:pPr marL="342900" indent="-342900" algn="just">
              <a:lnSpc>
                <a:spcPct val="107000"/>
              </a:lnSpc>
              <a:spcAft>
                <a:spcPts val="600"/>
              </a:spcAft>
              <a:buFont typeface="Wingdings" panose="05000000000000000000" pitchFamily="2" charset="2"/>
              <a:buChar char="§"/>
              <a:tabLst>
                <a:tab pos="621030" algn="l"/>
              </a:tabLst>
            </a:pP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Nghi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ngơi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tại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giường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phòng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cần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được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đảm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bảo</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thông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thoáng</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sử</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dụng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hệ</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thống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lọc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không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khí</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hoặc</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khử</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trùng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phòng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khác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như</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đèn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cực</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tím</a:t>
            </a:r>
            <a:r>
              <a:rPr lang="en-US" sz="2400" dirty="0" smtClean="0">
                <a:solidFill>
                  <a:srgbClr val="191819"/>
                </a:solidFill>
                <a:latin typeface="+mn-lt"/>
                <a:ea typeface="Times New Roman" panose="02020603050405020304" pitchFamily="18" charset="0"/>
              </a:rPr>
              <a:t>.</a:t>
            </a:r>
            <a:endParaRPr lang="en-US" sz="2400" dirty="0">
              <a:solidFill>
                <a:srgbClr val="191819"/>
              </a:solidFill>
              <a:latin typeface="+mn-lt"/>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tabLst>
                <a:tab pos="611505" algn="l"/>
              </a:tabLst>
            </a:pPr>
            <a:r>
              <a:rPr lang="en-US" sz="2400" dirty="0" err="1" smtClean="0">
                <a:solidFill>
                  <a:srgbClr val="191819"/>
                </a:solidFill>
                <a:latin typeface="+mn-lt"/>
                <a:ea typeface="Times New Roman" panose="02020603050405020304" pitchFamily="18" charset="0"/>
              </a:rPr>
              <a:t>Vệ</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sinh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mũi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họng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có</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thể</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giữ</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ẩm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mũi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bằng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nhỏ</a:t>
            </a:r>
            <a:r>
              <a:rPr lang="en-US" sz="2400" dirty="0">
                <a:solidFill>
                  <a:srgbClr val="191819"/>
                </a:solidFill>
                <a:latin typeface="+mn-lt"/>
                <a:ea typeface="Times New Roman" panose="02020603050405020304" pitchFamily="18" charset="0"/>
              </a:rPr>
              <a:t> dung </a:t>
            </a:r>
            <a:r>
              <a:rPr lang="en-US" sz="2400" dirty="0" err="1">
                <a:solidFill>
                  <a:srgbClr val="191819"/>
                </a:solidFill>
                <a:latin typeface="+mn-lt"/>
                <a:ea typeface="Times New Roman" panose="02020603050405020304" pitchFamily="18" charset="0"/>
              </a:rPr>
              <a:t>dịch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nước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muối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sinh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lý</a:t>
            </a:r>
            <a:r>
              <a:rPr lang="en-US" sz="2400" dirty="0" smtClean="0">
                <a:solidFill>
                  <a:srgbClr val="191819"/>
                </a:solidFill>
                <a:latin typeface="+mn-lt"/>
                <a:ea typeface="Times New Roman" panose="02020603050405020304" pitchFamily="18" charset="0"/>
              </a:rPr>
              <a:t>,</a:t>
            </a:r>
            <a:endParaRPr lang="en-US" sz="2400" dirty="0">
              <a:solidFill>
                <a:srgbClr val="191819"/>
              </a:solidFill>
              <a:latin typeface="+mn-lt"/>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tabLst>
                <a:tab pos="620395" algn="l"/>
              </a:tabLst>
            </a:pPr>
            <a:r>
              <a:rPr lang="en-US" sz="2400" dirty="0" err="1" smtClean="0">
                <a:solidFill>
                  <a:srgbClr val="191819"/>
                </a:solidFill>
                <a:latin typeface="+mn-lt"/>
                <a:ea typeface="Times New Roman" panose="02020603050405020304" pitchFamily="18" charset="0"/>
              </a:rPr>
              <a:t>Giữ</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ấm</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uống</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đủ</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nước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đảm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bảo</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cân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bằng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dịch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điện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giải</a:t>
            </a:r>
            <a:r>
              <a:rPr lang="en-US" sz="2400" dirty="0">
                <a:solidFill>
                  <a:srgbClr val="191819"/>
                </a:solidFill>
                <a:latin typeface="+mn-lt"/>
                <a:ea typeface="Times New Roman" panose="02020603050405020304" pitchFamily="18" charset="0"/>
              </a:rPr>
              <a:t>.</a:t>
            </a:r>
          </a:p>
          <a:p>
            <a:pPr marL="342900" indent="-342900" algn="just">
              <a:lnSpc>
                <a:spcPct val="107000"/>
              </a:lnSpc>
              <a:spcAft>
                <a:spcPts val="600"/>
              </a:spcAft>
              <a:buFont typeface="Wingdings" panose="05000000000000000000" pitchFamily="2" charset="2"/>
              <a:buChar char="§"/>
              <a:tabLst>
                <a:tab pos="621030" algn="l"/>
              </a:tabLst>
            </a:pPr>
            <a:r>
              <a:rPr lang="en-US" sz="2400" dirty="0" err="1" smtClean="0">
                <a:solidFill>
                  <a:srgbClr val="191819"/>
                </a:solidFill>
                <a:latin typeface="+mn-lt"/>
                <a:ea typeface="Times New Roman" panose="02020603050405020304" pitchFamily="18" charset="0"/>
              </a:rPr>
              <a:t>Đảm</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bảo</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dinh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dưỡng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nâng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cao</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thể</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trạng</a:t>
            </a:r>
            <a:r>
              <a:rPr lang="en-US" sz="2400" dirty="0" smtClean="0">
                <a:solidFill>
                  <a:srgbClr val="191819"/>
                </a:solidFill>
                <a:latin typeface="+mn-lt"/>
                <a:ea typeface="Times New Roman" panose="02020603050405020304" pitchFamily="18" charset="0"/>
              </a:rPr>
              <a:t>.</a:t>
            </a:r>
          </a:p>
          <a:p>
            <a:pPr marL="342900" indent="-342900" algn="just">
              <a:lnSpc>
                <a:spcPct val="107000"/>
              </a:lnSpc>
              <a:spcAft>
                <a:spcPts val="600"/>
              </a:spcAft>
              <a:buFont typeface="Wingdings" panose="05000000000000000000" pitchFamily="2" charset="2"/>
              <a:buChar char="§"/>
              <a:tabLst>
                <a:tab pos="621030" algn="l"/>
              </a:tabLst>
            </a:pPr>
            <a:r>
              <a:rPr lang="en-US" sz="2400" dirty="0" err="1" smtClean="0">
                <a:solidFill>
                  <a:srgbClr val="191819"/>
                </a:solidFill>
                <a:latin typeface="+mn-lt"/>
                <a:ea typeface="Times New Roman" panose="02020603050405020304" pitchFamily="18" charset="0"/>
              </a:rPr>
              <a:t>Hạ</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sốt</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nếu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sốt</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cao</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có</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thể</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dùng</a:t>
            </a:r>
            <a:r>
              <a:rPr lang="en-US" sz="2400" dirty="0">
                <a:solidFill>
                  <a:srgbClr val="191819"/>
                </a:solidFill>
                <a:latin typeface="+mn-lt"/>
                <a:ea typeface="Times New Roman" panose="02020603050405020304" pitchFamily="18" charset="0"/>
              </a:rPr>
              <a:t> paracetamol </a:t>
            </a:r>
            <a:r>
              <a:rPr lang="en-US" sz="2400" dirty="0" err="1">
                <a:solidFill>
                  <a:srgbClr val="191819"/>
                </a:solidFill>
                <a:latin typeface="+mn-lt"/>
                <a:ea typeface="Times New Roman" panose="02020603050405020304" pitchFamily="18" charset="0"/>
              </a:rPr>
              <a:t>liều</a:t>
            </a:r>
            <a:r>
              <a:rPr lang="en-US" sz="2400" dirty="0">
                <a:solidFill>
                  <a:srgbClr val="191819"/>
                </a:solidFill>
                <a:latin typeface="+mn-lt"/>
                <a:ea typeface="Times New Roman" panose="02020603050405020304" pitchFamily="18" charset="0"/>
              </a:rPr>
              <a:t> 10-15 mg/kg/</a:t>
            </a:r>
            <a:r>
              <a:rPr lang="en-US" sz="2400" dirty="0" err="1">
                <a:solidFill>
                  <a:srgbClr val="191819"/>
                </a:solidFill>
                <a:latin typeface="+mn-lt"/>
                <a:ea typeface="Times New Roman" panose="02020603050405020304" pitchFamily="18" charset="0"/>
              </a:rPr>
              <a:t>lần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không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quá</a:t>
            </a:r>
            <a:r>
              <a:rPr lang="en-US" sz="2400" dirty="0">
                <a:solidFill>
                  <a:srgbClr val="191819"/>
                </a:solidFill>
                <a:latin typeface="+mn-lt"/>
                <a:ea typeface="Times New Roman" panose="02020603050405020304" pitchFamily="18" charset="0"/>
              </a:rPr>
              <a:t> 60 mg/kg/</a:t>
            </a:r>
            <a:r>
              <a:rPr lang="en-US" sz="2400" dirty="0" err="1">
                <a:solidFill>
                  <a:srgbClr val="191819"/>
                </a:solidFill>
                <a:latin typeface="+mn-lt"/>
                <a:ea typeface="Times New Roman" panose="02020603050405020304" pitchFamily="18" charset="0"/>
              </a:rPr>
              <a:t>ngày</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cho</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trẻ</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em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không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quá</a:t>
            </a:r>
            <a:r>
              <a:rPr lang="en-US" sz="2400" dirty="0">
                <a:solidFill>
                  <a:srgbClr val="191819"/>
                </a:solidFill>
                <a:latin typeface="+mn-lt"/>
                <a:ea typeface="Times New Roman" panose="02020603050405020304" pitchFamily="18" charset="0"/>
              </a:rPr>
              <a:t> 2 gam/</a:t>
            </a:r>
            <a:r>
              <a:rPr lang="en-US" sz="2400" dirty="0" err="1">
                <a:solidFill>
                  <a:srgbClr val="191819"/>
                </a:solidFill>
                <a:latin typeface="+mn-lt"/>
                <a:ea typeface="Times New Roman" panose="02020603050405020304" pitchFamily="18" charset="0"/>
              </a:rPr>
              <a:t>ngày</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với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người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lớn</a:t>
            </a:r>
            <a:r>
              <a:rPr lang="en-US" sz="2400" dirty="0">
                <a:solidFill>
                  <a:srgbClr val="191819"/>
                </a:solidFill>
                <a:latin typeface="+mn-lt"/>
                <a:ea typeface="Times New Roman" panose="02020603050405020304" pitchFamily="18" charset="0"/>
              </a:rPr>
              <a:t>.</a:t>
            </a:r>
          </a:p>
          <a:p>
            <a:pPr marL="342900" indent="-342900" algn="just">
              <a:lnSpc>
                <a:spcPct val="107000"/>
              </a:lnSpc>
              <a:spcAft>
                <a:spcPts val="600"/>
              </a:spcAft>
              <a:buFont typeface="Wingdings" panose="05000000000000000000" pitchFamily="2" charset="2"/>
              <a:buChar char="§"/>
              <a:tabLst>
                <a:tab pos="620395" algn="l"/>
              </a:tabLst>
            </a:pPr>
            <a:r>
              <a:rPr lang="en-US" sz="2400" dirty="0" err="1" smtClean="0">
                <a:solidFill>
                  <a:srgbClr val="191819"/>
                </a:solidFill>
                <a:latin typeface="+mn-lt"/>
                <a:ea typeface="Times New Roman" panose="02020603050405020304" pitchFamily="18" charset="0"/>
              </a:rPr>
              <a:t>Giảm</a:t>
            </a:r>
            <a:r>
              <a:rPr lang="en-US" sz="2400" dirty="0" smtClean="0">
                <a:solidFill>
                  <a:srgbClr val="191819"/>
                </a:solidFill>
                <a:latin typeface="+mn-lt"/>
                <a:ea typeface="Times New Roman" panose="02020603050405020304" pitchFamily="18" charset="0"/>
              </a:rPr>
              <a:t> </a:t>
            </a:r>
            <a:r>
              <a:rPr lang="en-US" sz="2400" dirty="0">
                <a:solidFill>
                  <a:srgbClr val="191819"/>
                </a:solidFill>
                <a:latin typeface="+mn-lt"/>
                <a:ea typeface="Times New Roman" panose="02020603050405020304" pitchFamily="18" charset="0"/>
              </a:rPr>
              <a:t>ho </a:t>
            </a:r>
            <a:r>
              <a:rPr lang="en-US" sz="2400" dirty="0" err="1">
                <a:solidFill>
                  <a:srgbClr val="191819"/>
                </a:solidFill>
                <a:latin typeface="+mn-lt"/>
                <a:ea typeface="Times New Roman" panose="02020603050405020304" pitchFamily="18" charset="0"/>
              </a:rPr>
              <a:t>bằng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các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thuốc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giảm</a:t>
            </a:r>
            <a:r>
              <a:rPr lang="en-US" sz="2400" dirty="0">
                <a:solidFill>
                  <a:srgbClr val="191819"/>
                </a:solidFill>
                <a:latin typeface="+mn-lt"/>
                <a:ea typeface="Times New Roman" panose="02020603050405020304" pitchFamily="18" charset="0"/>
              </a:rPr>
              <a:t> ho </a:t>
            </a:r>
            <a:r>
              <a:rPr lang="en-US" sz="2400" dirty="0" err="1">
                <a:solidFill>
                  <a:srgbClr val="191819"/>
                </a:solidFill>
                <a:latin typeface="+mn-lt"/>
                <a:ea typeface="Times New Roman" panose="02020603050405020304" pitchFamily="18" charset="0"/>
              </a:rPr>
              <a:t>thông</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thường</a:t>
            </a:r>
            <a:r>
              <a:rPr lang="en-US" sz="2400" dirty="0" smtClean="0">
                <a:solidFill>
                  <a:srgbClr val="191819"/>
                </a:solidFill>
                <a:latin typeface="+mn-lt"/>
                <a:ea typeface="Times New Roman" panose="02020603050405020304" pitchFamily="18" charset="0"/>
              </a:rPr>
              <a:t>.</a:t>
            </a:r>
            <a:endParaRPr lang="en-US" sz="2400" dirty="0">
              <a:solidFill>
                <a:srgbClr val="191819"/>
              </a:solidFill>
              <a:latin typeface="+mn-lt"/>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tabLst>
                <a:tab pos="620395" algn="l"/>
              </a:tabLst>
            </a:pPr>
            <a:r>
              <a:rPr lang="en-US" sz="2400" dirty="0" err="1" smtClean="0">
                <a:solidFill>
                  <a:srgbClr val="191819"/>
                </a:solidFill>
                <a:latin typeface="+mn-lt"/>
                <a:ea typeface="Times New Roman" panose="02020603050405020304" pitchFamily="18" charset="0"/>
              </a:rPr>
              <a:t>Tư</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vấn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hỗ</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trợ</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tâm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lý</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động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viên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người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a:t>
            </a:r>
            <a:endParaRPr lang="en-US" sz="2400" dirty="0">
              <a:solidFill>
                <a:srgbClr val="191819"/>
              </a:solidFill>
              <a:effectLst/>
              <a:latin typeface="+mn-lt"/>
              <a:ea typeface="Times New Roman" panose="02020603050405020304" pitchFamily="18" charset="0"/>
            </a:endParaRPr>
          </a:p>
        </p:txBody>
      </p:sp>
    </p:spTree>
    <p:extLst>
      <p:ext uri="{BB962C8B-B14F-4D97-AF65-F5344CB8AC3E}">
        <p14:creationId xmlns="" xmlns:p14="http://schemas.microsoft.com/office/powerpoint/2010/main" val="2912814563"/>
      </p:ext>
    </p:extLst>
  </p:cSld>
  <p:clrMapOvr>
    <a:masterClrMapping/>
  </p:clrMapOvr>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160" name="Shape 91160"/>
        <p:cNvGrpSpPr/>
        <p:nvPr/>
      </p:nvGrpSpPr>
      <p:grpSpPr>
        <a:xfrm>
          <a:off x="0" y="0"/>
          <a:ext cx="0" cy="0"/>
          <a:chOff x="0" y="0"/>
          <a:chExt cx="0" cy="0"/>
        </a:xfrm>
      </p:grpSpPr>
      <p:sp>
        <p:nvSpPr>
          <p:cNvPr id="91161" name="Google Shape;91161;p2"/>
          <p:cNvSpPr txBox="1"/>
          <p:nvPr>
            <p:ph type="title"/>
          </p:nvPr>
        </p:nvSpPr>
        <p:spPr>
          <a:xfrm>
            <a:off x="117566" y="304800"/>
            <a:ext cx="6740400" cy="685800"/>
          </a:xfrm>
          <a:prstGeom prst="rect">
            <a:avLst/>
          </a:prstGeom>
          <a:solidFill>
            <a:srgbClr val="FF0000"/>
          </a:solidFill>
          <a:ln>
            <a:noFill/>
          </a:ln>
        </p:spPr>
        <p:txBody>
          <a:bodyPr anchorCtr="0" anchor="ctr" bIns="45700" lIns="91425" spcFirstLastPara="1" rIns="91425" wrap="square" tIns="45700">
            <a:noAutofit/>
          </a:bodyPr>
          <a:lstStyle/>
          <a:p>
            <a:pPr indent="0" lvl="0" marL="0" rtl="0" algn="l">
              <a:spcBef>
                <a:spcPts val="0"/>
              </a:spcBef>
              <a:spcAft>
                <a:spcPts val="0"/>
              </a:spcAft>
              <a:buClr>
                <a:srgbClr val="FFFFFF"/>
              </a:buClr>
              <a:buSzPts val="2800"/>
              <a:buFont typeface="Arial"/>
              <a:buNone/>
            </a:pPr>
            <a:r>
              <a:rPr lang="en-US" sz="2800"/>
              <a:t>KHẨU TRANG Y TẾ: Ai và Khi nào?</a:t>
            </a:r>
            <a:endParaRPr/>
          </a:p>
        </p:txBody>
      </p:sp>
      <p:pic>
        <p:nvPicPr>
          <p:cNvPr id="91162" name="Google Shape;91162;p2"/>
          <p:cNvPicPr preferRelativeResize="0"/>
          <p:nvPr/>
        </p:nvPicPr>
        <p:blipFill rotWithShape="1">
          <a:blip r:embed="rId2">
            <a:alphaModFix/>
          </a:blip>
          <a:srcRect b="0" l="0" r="0" t="0"/>
          <a:stretch/>
        </p:blipFill>
        <p:spPr>
          <a:xfrm>
            <a:off x="2335126" y="680771"/>
            <a:ext cx="3907956" cy="5496469"/>
          </a:xfrm>
          <a:prstGeom prst="rect">
            <a:avLst/>
          </a:prstGeom>
          <a:noFill/>
          <a:ln>
            <a:noFill/>
          </a:ln>
        </p:spPr>
      </p:pic>
      <p:pic>
        <p:nvPicPr>
          <p:cNvPr id="91163" name="Google Shape;91163;p2"/>
          <p:cNvPicPr preferRelativeResize="0"/>
          <p:nvPr/>
        </p:nvPicPr>
        <p:blipFill rotWithShape="1">
          <a:blip r:embed="rId3">
            <a:alphaModFix/>
          </a:blip>
          <a:srcRect b="0" l="0" r="0" t="0"/>
          <a:stretch/>
        </p:blipFill>
        <p:spPr>
          <a:xfrm>
            <a:off x="1497409" y="466188"/>
            <a:ext cx="3808687" cy="543795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148" name="Shape 91148"/>
        <p:cNvGrpSpPr/>
        <p:nvPr/>
      </p:nvGrpSpPr>
      <p:grpSpPr>
        <a:xfrm>
          <a:off x="0" y="0"/>
          <a:ext cx="0" cy="0"/>
          <a:chOff x="0" y="0"/>
          <a:chExt cx="0" cy="0"/>
        </a:xfrm>
      </p:grpSpPr>
      <p:sp>
        <p:nvSpPr>
          <p:cNvPr id="91149" name="Google Shape;91149;p3"/>
          <p:cNvSpPr txBox="1"/>
          <p:nvPr>
            <p:ph type="title"/>
          </p:nvPr>
        </p:nvSpPr>
        <p:spPr>
          <a:xfrm>
            <a:off x="152399" y="356937"/>
            <a:ext cx="6649500" cy="633600"/>
          </a:xfrm>
          <a:prstGeom prst="rect">
            <a:avLst/>
          </a:prstGeom>
          <a:solidFill>
            <a:schemeClr val="lt2"/>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2800">
                <a:solidFill>
                  <a:srgbClr val="F8FAE9"/>
                </a:solidFill>
              </a:rPr>
              <a:t>QUY TRÌNH PHÁT HIỆN, PHÂN LOẠI</a:t>
            </a:r>
            <a:endParaRPr sz="2800">
              <a:solidFill>
                <a:srgbClr val="F8FAE9"/>
              </a:solidFill>
            </a:endParaRPr>
          </a:p>
        </p:txBody>
      </p:sp>
      <p:pic>
        <p:nvPicPr>
          <p:cNvPr id="91150" name="Google Shape;91150;p3"/>
          <p:cNvPicPr preferRelativeResize="0"/>
          <p:nvPr/>
        </p:nvPicPr>
        <p:blipFill rotWithShape="1">
          <a:blip r:embed="rId3">
            <a:alphaModFix/>
          </a:blip>
          <a:srcRect b="0" l="0" r="0" t="0"/>
          <a:stretch/>
        </p:blipFill>
        <p:spPr>
          <a:xfrm>
            <a:off x="-2956734" y="2315204"/>
            <a:ext cx="4069909" cy="5751510"/>
          </a:xfrm>
          <a:prstGeom prst="rect">
            <a:avLst/>
          </a:prstGeom>
          <a:noFill/>
          <a:ln>
            <a:noFill/>
          </a:ln>
        </p:spPr>
      </p:pic>
    </p:spTree>
  </p:cSld>
  <p:clrMapOvr>
    <a:masterClrMapping/>
  </p:clrMapOvr>
  <p:transition spd="slow">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52400" y="304800"/>
            <a:ext cx="6705600" cy="685800"/>
          </a:xfrm>
          <a:solidFill>
            <a:schemeClr val="tx2"/>
          </a:solidFill>
        </p:spPr>
        <p:txBody>
          <a:bodyPr/>
          <a:lstStyle/>
          <a:p>
            <a:r>
              <a:rPr lang="en-US" sz="2800" dirty="0" smtClean="0">
                <a:solidFill>
                  <a:schemeClr val="tx1">
                    <a:lumMod val="20000"/>
                    <a:lumOff val="80000"/>
                  </a:schemeClr>
                </a:solidFill>
              </a:rPr>
              <a:t>HƯỚNG DẪN BỆNH </a:t>
            </a:r>
            <a:r>
              <a:rPr lang="en-US" sz="2800" dirty="0">
                <a:solidFill>
                  <a:schemeClr val="tx1">
                    <a:lumMod val="20000"/>
                    <a:lumOff val="80000"/>
                  </a:schemeClr>
                </a:solidFill>
              </a:rPr>
              <a:t>NHÂN BAN ĐẦU</a:t>
            </a:r>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90600" y="1295400"/>
            <a:ext cx="6781800" cy="5086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56429852"/>
      </p:ext>
    </p:extLst>
  </p:cSld>
  <p:clrMapOvr>
    <a:masterClrMapping/>
  </p:clrMapOvr>
  <p:transition spd="slow">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5421" y="1252979"/>
            <a:ext cx="6908800" cy="518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152400" y="304800"/>
            <a:ext cx="6705600" cy="685800"/>
          </a:xfrm>
          <a:solidFill>
            <a:schemeClr val="tx2"/>
          </a:solidFill>
        </p:spPr>
        <p:txBody>
          <a:bodyPr/>
          <a:lstStyle/>
          <a:p>
            <a:r>
              <a:rPr lang="en-US" sz="2800" dirty="0" smtClean="0">
                <a:solidFill>
                  <a:schemeClr val="tx1">
                    <a:lumMod val="20000"/>
                    <a:lumOff val="80000"/>
                  </a:schemeClr>
                </a:solidFill>
              </a:rPr>
              <a:t>HƯỚNG DẪN BỆNH </a:t>
            </a:r>
            <a:r>
              <a:rPr lang="en-US" sz="2800" dirty="0">
                <a:solidFill>
                  <a:schemeClr val="tx1">
                    <a:lumMod val="20000"/>
                    <a:lumOff val="80000"/>
                  </a:schemeClr>
                </a:solidFill>
              </a:rPr>
              <a:t>NHÂN BAN ĐẦU</a:t>
            </a:r>
          </a:p>
        </p:txBody>
      </p:sp>
    </p:spTree>
    <p:extLst>
      <p:ext uri="{BB962C8B-B14F-4D97-AF65-F5344CB8AC3E}">
        <p14:creationId xmlns="" xmlns:p14="http://schemas.microsoft.com/office/powerpoint/2010/main" val="194370748"/>
      </p:ext>
    </p:extLst>
  </p:cSld>
  <p:clrMapOvr>
    <a:masterClrMapping/>
  </p:clrMapOvr>
  <p:transition spd="slow">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38200" y="1143000"/>
            <a:ext cx="6934200" cy="5200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152400" y="304800"/>
            <a:ext cx="6705600" cy="685800"/>
          </a:xfrm>
          <a:solidFill>
            <a:schemeClr val="tx2"/>
          </a:solidFill>
        </p:spPr>
        <p:txBody>
          <a:bodyPr/>
          <a:lstStyle/>
          <a:p>
            <a:r>
              <a:rPr lang="en-US" sz="2800" dirty="0" smtClean="0">
                <a:solidFill>
                  <a:schemeClr val="tx1">
                    <a:lumMod val="20000"/>
                    <a:lumOff val="80000"/>
                  </a:schemeClr>
                </a:solidFill>
              </a:rPr>
              <a:t>HƯỚNG DẪN BỆNH </a:t>
            </a:r>
            <a:r>
              <a:rPr lang="en-US" sz="2800" dirty="0">
                <a:solidFill>
                  <a:schemeClr val="tx1">
                    <a:lumMod val="20000"/>
                    <a:lumOff val="80000"/>
                  </a:schemeClr>
                </a:solidFill>
              </a:rPr>
              <a:t>NHÂN BAN ĐẦU</a:t>
            </a:r>
          </a:p>
        </p:txBody>
      </p:sp>
    </p:spTree>
    <p:extLst>
      <p:ext uri="{BB962C8B-B14F-4D97-AF65-F5344CB8AC3E}">
        <p14:creationId xmlns="" xmlns:p14="http://schemas.microsoft.com/office/powerpoint/2010/main" val="4274111246"/>
      </p:ext>
    </p:extLst>
  </p:cSld>
  <p:clrMapOvr>
    <a:masterClrMapping/>
  </p:clrMapOvr>
  <p:transition spd="slow">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90600" y="1295400"/>
            <a:ext cx="6553200" cy="4914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152400" y="304800"/>
            <a:ext cx="6705600" cy="685800"/>
          </a:xfrm>
          <a:solidFill>
            <a:schemeClr val="tx2"/>
          </a:solidFill>
        </p:spPr>
        <p:txBody>
          <a:bodyPr/>
          <a:lstStyle/>
          <a:p>
            <a:r>
              <a:rPr lang="en-US" sz="2800" dirty="0" smtClean="0">
                <a:solidFill>
                  <a:schemeClr val="tx1">
                    <a:lumMod val="20000"/>
                    <a:lumOff val="80000"/>
                  </a:schemeClr>
                </a:solidFill>
              </a:rPr>
              <a:t>HƯỚNG DẪN BỆNH </a:t>
            </a:r>
            <a:r>
              <a:rPr lang="en-US" sz="2800" dirty="0">
                <a:solidFill>
                  <a:schemeClr val="tx1">
                    <a:lumMod val="20000"/>
                    <a:lumOff val="80000"/>
                  </a:schemeClr>
                </a:solidFill>
              </a:rPr>
              <a:t>NHÂN BAN ĐẦU</a:t>
            </a:r>
          </a:p>
        </p:txBody>
      </p:sp>
    </p:spTree>
    <p:extLst>
      <p:ext uri="{BB962C8B-B14F-4D97-AF65-F5344CB8AC3E}">
        <p14:creationId xmlns="" xmlns:p14="http://schemas.microsoft.com/office/powerpoint/2010/main" val="72754800"/>
      </p:ext>
    </p:extLst>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idx="4294967295"/>
          </p:nvPr>
        </p:nvSpPr>
        <p:spPr>
          <a:xfrm>
            <a:off x="76200" y="238125"/>
            <a:ext cx="6858000" cy="868363"/>
          </a:xfrm>
          <a:solidFill>
            <a:schemeClr val="bg1">
              <a:lumMod val="75000"/>
            </a:schemeClr>
          </a:solidFill>
        </p:spPr>
        <p:txBody>
          <a:bodyPr anchorCtr="1"/>
          <a:lstStyle/>
          <a:p>
            <a:r>
              <a:rPr lang="en-US" altLang="en-US" sz="3200" dirty="0" smtClean="0">
                <a:latin typeface="+mn-lt"/>
                <a:ea typeface="ＭＳ Ｐゴシック" panose="020B0600070205080204" pitchFamily="34" charset="-128"/>
                <a:cs typeface="Arial" panose="020B0604020202020204" pitchFamily="34" charset="0"/>
              </a:rPr>
              <a:t>ĐẠI C</a:t>
            </a:r>
            <a:r>
              <a:rPr lang="vi-VN" altLang="en-US" sz="3200" dirty="0" smtClean="0">
                <a:latin typeface="+mn-lt"/>
                <a:ea typeface="ＭＳ Ｐゴシック" panose="020B0600070205080204" pitchFamily="34" charset="-128"/>
                <a:cs typeface="Arial" panose="020B0604020202020204" pitchFamily="34" charset="0"/>
              </a:rPr>
              <a:t>ƯƠ</a:t>
            </a:r>
            <a:r>
              <a:rPr lang="en-US" altLang="en-US" sz="3200" dirty="0" smtClean="0">
                <a:latin typeface="+mn-lt"/>
                <a:ea typeface="ＭＳ Ｐゴシック" panose="020B0600070205080204" pitchFamily="34" charset="-128"/>
                <a:cs typeface="Arial" panose="020B0604020202020204" pitchFamily="34" charset="0"/>
              </a:rPr>
              <a:t>NG</a:t>
            </a:r>
          </a:p>
        </p:txBody>
      </p:sp>
      <p:sp>
        <p:nvSpPr>
          <p:cNvPr id="2" name="Rectangle 1"/>
          <p:cNvSpPr/>
          <p:nvPr/>
        </p:nvSpPr>
        <p:spPr>
          <a:xfrm>
            <a:off x="609600" y="1295400"/>
            <a:ext cx="8077200" cy="5691238"/>
          </a:xfrm>
          <a:prstGeom prst="rect">
            <a:avLst/>
          </a:prstGeom>
        </p:spPr>
        <p:txBody>
          <a:bodyPr wrap="square">
            <a:spAutoFit/>
          </a:bodyPr>
          <a:lstStyle/>
          <a:p>
            <a:pPr marL="342900" indent="-342900" algn="just">
              <a:lnSpc>
                <a:spcPct val="107000"/>
              </a:lnSpc>
              <a:spcAft>
                <a:spcPts val="600"/>
              </a:spcAft>
              <a:buFont typeface="Wingdings" panose="05000000000000000000" pitchFamily="2" charset="2"/>
              <a:buChar char="§"/>
            </a:pPr>
            <a:r>
              <a:rPr lang="en-US" sz="2400" dirty="0">
                <a:solidFill>
                  <a:srgbClr val="191819"/>
                </a:solidFill>
                <a:latin typeface="+mn-lt"/>
                <a:ea typeface="Times New Roman" panose="02020603050405020304" pitchFamily="18" charset="0"/>
              </a:rPr>
              <a:t>Vi </a:t>
            </a:r>
            <a:r>
              <a:rPr lang="en-US" sz="2400" dirty="0" err="1">
                <a:solidFill>
                  <a:srgbClr val="191819"/>
                </a:solidFill>
                <a:latin typeface="+mn-lt"/>
                <a:ea typeface="Times New Roman" panose="02020603050405020304" pitchFamily="18" charset="0"/>
              </a:rPr>
              <a:t>rút</a:t>
            </a:r>
            <a:r>
              <a:rPr lang="en-US" sz="2400" dirty="0">
                <a:solidFill>
                  <a:srgbClr val="191819"/>
                </a:solidFill>
                <a:latin typeface="+mn-lt"/>
                <a:ea typeface="Times New Roman" panose="02020603050405020304" pitchFamily="18" charset="0"/>
              </a:rPr>
              <a:t> Corona (</a:t>
            </a:r>
            <a:r>
              <a:rPr lang="en-US" sz="2400" dirty="0" err="1">
                <a:solidFill>
                  <a:srgbClr val="191819"/>
                </a:solidFill>
                <a:latin typeface="+mn-lt"/>
                <a:ea typeface="Times New Roman" panose="02020603050405020304" pitchFamily="18" charset="0"/>
              </a:rPr>
              <a:t>CoV</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một</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họ</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virút</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lây</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truyền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từ</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động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vật</a:t>
            </a:r>
            <a:r>
              <a:rPr lang="en-US" sz="2400" dirty="0">
                <a:solidFill>
                  <a:srgbClr val="191819"/>
                </a:solidFill>
                <a:latin typeface="+mn-lt"/>
                <a:ea typeface="Times New Roman" panose="02020603050405020304" pitchFamily="18" charset="0"/>
              </a:rPr>
              <a:t> sang </a:t>
            </a:r>
            <a:r>
              <a:rPr lang="en-US" sz="2400" dirty="0" err="1">
                <a:solidFill>
                  <a:srgbClr val="191819"/>
                </a:solidFill>
                <a:latin typeface="+mn-lt"/>
                <a:ea typeface="Times New Roman" panose="02020603050405020304" pitchFamily="18" charset="0"/>
              </a:rPr>
              <a:t>người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gây</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cho</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người</a:t>
            </a:r>
            <a:endParaRPr lang="en-US" sz="2400" dirty="0" smtClean="0">
              <a:solidFill>
                <a:srgbClr val="191819"/>
              </a:solidFill>
              <a:latin typeface="+mn-lt"/>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pP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Tháng</a:t>
            </a:r>
            <a:r>
              <a:rPr lang="en-US" sz="2400" dirty="0" smtClean="0">
                <a:solidFill>
                  <a:srgbClr val="191819"/>
                </a:solidFill>
                <a:latin typeface="+mn-lt"/>
                <a:ea typeface="Times New Roman" panose="02020603050405020304" pitchFamily="18" charset="0"/>
              </a:rPr>
              <a:t> 12- 2019 </a:t>
            </a:r>
            <a:r>
              <a:rPr lang="en-US" sz="2400" dirty="0">
                <a:solidFill>
                  <a:srgbClr val="191819"/>
                </a:solidFill>
                <a:latin typeface="+mn-lt"/>
                <a:ea typeface="Times New Roman" panose="02020603050405020304" pitchFamily="18" charset="0"/>
              </a:rPr>
              <a:t>vi </a:t>
            </a:r>
            <a:r>
              <a:rPr lang="en-US" sz="2400" dirty="0" err="1">
                <a:solidFill>
                  <a:srgbClr val="191819"/>
                </a:solidFill>
                <a:latin typeface="+mn-lt"/>
                <a:ea typeface="Times New Roman" panose="02020603050405020304" pitchFamily="18" charset="0"/>
              </a:rPr>
              <a:t>rút</a:t>
            </a:r>
            <a:r>
              <a:rPr lang="en-US" sz="2400" dirty="0">
                <a:solidFill>
                  <a:srgbClr val="191819"/>
                </a:solidFill>
                <a:latin typeface="+mn-lt"/>
                <a:ea typeface="Times New Roman" panose="02020603050405020304" pitchFamily="18" charset="0"/>
              </a:rPr>
              <a:t> corona </a:t>
            </a:r>
            <a:r>
              <a:rPr lang="en-US" sz="2400" dirty="0" err="1">
                <a:solidFill>
                  <a:srgbClr val="191819"/>
                </a:solidFill>
                <a:latin typeface="+mn-lt"/>
                <a:ea typeface="Times New Roman" panose="02020603050405020304" pitchFamily="18" charset="0"/>
              </a:rPr>
              <a:t>mới</a:t>
            </a:r>
            <a:r>
              <a:rPr lang="en-US" sz="2400" dirty="0">
                <a:solidFill>
                  <a:srgbClr val="191819"/>
                </a:solidFill>
                <a:latin typeface="+mn-lt"/>
                <a:ea typeface="Times New Roman" panose="02020603050405020304" pitchFamily="18" charset="0"/>
              </a:rPr>
              <a:t> (</a:t>
            </a:r>
            <a:r>
              <a:rPr lang="en-US" sz="2400" dirty="0" smtClean="0">
                <a:solidFill>
                  <a:srgbClr val="191819"/>
                </a:solidFill>
                <a:latin typeface="+mn-lt"/>
                <a:ea typeface="Times New Roman" panose="02020603050405020304" pitchFamily="18" charset="0"/>
              </a:rPr>
              <a:t>2019-nCoV) </a:t>
            </a:r>
            <a:r>
              <a:rPr lang="en-US" sz="2400" dirty="0" err="1" smtClean="0">
                <a:solidFill>
                  <a:srgbClr val="191819"/>
                </a:solidFill>
                <a:latin typeface="+mn-lt"/>
                <a:ea typeface="Times New Roman" panose="02020603050405020304" pitchFamily="18" charset="0"/>
              </a:rPr>
              <a:t>nhiễm</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trùng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hô</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hấp</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cấp</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tính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tại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thành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phố</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Vũ</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Hán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tỉnh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Hồ</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Bắc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Trung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Quốc</a:t>
            </a:r>
            <a:r>
              <a:rPr lang="en-US" sz="2400" dirty="0" smtClean="0">
                <a:solidFill>
                  <a:srgbClr val="191819"/>
                </a:solidFill>
                <a:latin typeface="+mn-lt"/>
                <a:ea typeface="Times New Roman" panose="02020603050405020304" pitchFamily="18" charset="0"/>
              </a:rPr>
              <a:t>)</a:t>
            </a:r>
          </a:p>
          <a:p>
            <a:pPr marL="342900" indent="-342900" algn="just">
              <a:lnSpc>
                <a:spcPct val="107000"/>
              </a:lnSpc>
              <a:spcAft>
                <a:spcPts val="600"/>
              </a:spcAft>
              <a:buFont typeface="Wingdings" panose="05000000000000000000" pitchFamily="2" charset="2"/>
              <a:buChar char="§"/>
            </a:pPr>
            <a:r>
              <a:rPr lang="en-US" sz="2400" dirty="0" err="1" smtClean="0">
                <a:solidFill>
                  <a:srgbClr val="191819"/>
                </a:solidFill>
                <a:latin typeface="+mn-lt"/>
                <a:ea typeface="Times New Roman" panose="02020603050405020304" pitchFamily="18" charset="0"/>
              </a:rPr>
              <a:t>Năm</a:t>
            </a:r>
            <a:r>
              <a:rPr lang="en-US" sz="2400" dirty="0" smtClean="0">
                <a:solidFill>
                  <a:srgbClr val="191819"/>
                </a:solidFill>
                <a:latin typeface="+mn-lt"/>
                <a:ea typeface="Times New Roman" panose="02020603050405020304" pitchFamily="18" charset="0"/>
              </a:rPr>
              <a:t> 2002: SARS-</a:t>
            </a:r>
            <a:r>
              <a:rPr lang="en-US" sz="2400" dirty="0" err="1" smtClean="0">
                <a:solidFill>
                  <a:srgbClr val="191819"/>
                </a:solidFill>
                <a:latin typeface="+mn-lt"/>
                <a:ea typeface="Times New Roman" panose="02020603050405020304" pitchFamily="18" charset="0"/>
              </a:rPr>
              <a:t>CoV</a:t>
            </a:r>
            <a:endParaRPr lang="en-US" sz="2400" dirty="0" smtClean="0">
              <a:solidFill>
                <a:srgbClr val="191819"/>
              </a:solidFill>
              <a:latin typeface="+mn-lt"/>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pPr>
            <a:r>
              <a:rPr lang="en-US" sz="2400" dirty="0" err="1" smtClean="0">
                <a:solidFill>
                  <a:srgbClr val="191819"/>
                </a:solidFill>
                <a:latin typeface="+mn-lt"/>
                <a:ea typeface="Times New Roman" panose="02020603050405020304" pitchFamily="18" charset="0"/>
              </a:rPr>
              <a:t>Năm</a:t>
            </a:r>
            <a:r>
              <a:rPr lang="en-US" sz="2400" dirty="0" smtClean="0">
                <a:solidFill>
                  <a:srgbClr val="191819"/>
                </a:solidFill>
                <a:latin typeface="+mn-lt"/>
                <a:ea typeface="Times New Roman" panose="02020603050405020304" pitchFamily="18" charset="0"/>
              </a:rPr>
              <a:t> 2012: </a:t>
            </a:r>
            <a:r>
              <a:rPr lang="en-US" sz="2400" dirty="0" err="1" smtClean="0">
                <a:solidFill>
                  <a:srgbClr val="191819"/>
                </a:solidFill>
                <a:latin typeface="+mn-lt"/>
                <a:ea typeface="Times New Roman" panose="02020603050405020304" pitchFamily="18" charset="0"/>
              </a:rPr>
              <a:t>Hội</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chứng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hô</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hấp</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Trung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Đông</a:t>
            </a:r>
            <a:r>
              <a:rPr lang="en-US" sz="2400" dirty="0">
                <a:solidFill>
                  <a:srgbClr val="191819"/>
                </a:solidFill>
                <a:latin typeface="+mn-lt"/>
                <a:ea typeface="Times New Roman" panose="02020603050405020304" pitchFamily="18" charset="0"/>
              </a:rPr>
              <a:t> (MERS-</a:t>
            </a:r>
            <a:r>
              <a:rPr lang="en-US" sz="2400" dirty="0" err="1">
                <a:solidFill>
                  <a:srgbClr val="191819"/>
                </a:solidFill>
                <a:latin typeface="+mn-lt"/>
                <a:ea typeface="Times New Roman" panose="02020603050405020304" pitchFamily="18" charset="0"/>
              </a:rPr>
              <a:t>CoV</a:t>
            </a:r>
            <a:r>
              <a:rPr lang="en-US" sz="2400" dirty="0" smtClean="0">
                <a:solidFill>
                  <a:srgbClr val="191819"/>
                </a:solidFill>
                <a:latin typeface="+mn-lt"/>
                <a:ea typeface="Times New Roman" panose="02020603050405020304" pitchFamily="18" charset="0"/>
              </a:rPr>
              <a:t>) </a:t>
            </a:r>
          </a:p>
          <a:p>
            <a:pPr marL="342900" indent="-342900" algn="just">
              <a:lnSpc>
                <a:spcPct val="107000"/>
              </a:lnSpc>
              <a:spcAft>
                <a:spcPts val="600"/>
              </a:spcAft>
              <a:buFont typeface="Wingdings" panose="05000000000000000000" pitchFamily="2" charset="2"/>
              <a:buChar char="§"/>
            </a:pPr>
            <a:r>
              <a:rPr lang="en-US" sz="2400" dirty="0" err="1">
                <a:solidFill>
                  <a:srgbClr val="191819"/>
                </a:solidFill>
                <a:latin typeface="+mn-lt"/>
                <a:ea typeface="Times New Roman" panose="02020603050405020304" pitchFamily="18" charset="0"/>
              </a:rPr>
              <a:t>Hiện</a:t>
            </a:r>
            <a:r>
              <a:rPr lang="en-US" sz="2400" dirty="0">
                <a:solidFill>
                  <a:srgbClr val="191819"/>
                </a:solidFill>
                <a:latin typeface="+mn-lt"/>
                <a:ea typeface="Times New Roman" panose="02020603050405020304" pitchFamily="18" charset="0"/>
              </a:rPr>
              <a:t> nay </a:t>
            </a:r>
            <a:r>
              <a:rPr lang="en-US" sz="2400" dirty="0" err="1">
                <a:solidFill>
                  <a:srgbClr val="191819"/>
                </a:solidFill>
                <a:latin typeface="+mn-lt"/>
                <a:ea typeface="Times New Roman" panose="02020603050405020304" pitchFamily="18" charset="0"/>
              </a:rPr>
              <a:t>chưa</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có</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thuốc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đặc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hiệu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chưa</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có</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vắc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xin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phòng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2019-nCoV </a:t>
            </a:r>
            <a:r>
              <a:rPr lang="en-US" sz="2400" dirty="0" err="1">
                <a:solidFill>
                  <a:srgbClr val="191819"/>
                </a:solidFill>
                <a:latin typeface="+mn-lt"/>
                <a:ea typeface="Times New Roman" panose="02020603050405020304" pitchFamily="18" charset="0"/>
              </a:rPr>
              <a:t>nên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chủ</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yếu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điều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trị</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hỗ</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trợ</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điều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trị</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triệu</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chứng</a:t>
            </a:r>
            <a:endParaRPr lang="en-US" sz="2400" dirty="0" smtClean="0">
              <a:solidFill>
                <a:srgbClr val="191819"/>
              </a:solidFill>
              <a:latin typeface="+mn-lt"/>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pPr>
            <a:r>
              <a:rPr lang="en-US" sz="2400" dirty="0" err="1" smtClean="0">
                <a:solidFill>
                  <a:srgbClr val="191819"/>
                </a:solidFill>
                <a:latin typeface="+mn-lt"/>
                <a:ea typeface="Times New Roman" panose="02020603050405020304" pitchFamily="18" charset="0"/>
              </a:rPr>
              <a:t>Các</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biện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pháp</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phòng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chính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phát</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hiện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sớm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cách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ly</a:t>
            </a:r>
            <a:r>
              <a:rPr lang="en-US" sz="2400" dirty="0">
                <a:solidFill>
                  <a:srgbClr val="191819"/>
                </a:solidFill>
                <a:latin typeface="+mn-lt"/>
                <a:ea typeface="Times New Roman" panose="02020603050405020304" pitchFamily="18" charset="0"/>
              </a:rPr>
              <a:t> ca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a:t>
            </a:r>
          </a:p>
          <a:p>
            <a:pPr marL="342900" indent="-342900" algn="just">
              <a:lnSpc>
                <a:spcPct val="107000"/>
              </a:lnSpc>
              <a:spcAft>
                <a:spcPts val="600"/>
              </a:spcAft>
              <a:buFont typeface="Wingdings" panose="05000000000000000000" pitchFamily="2" charset="2"/>
              <a:buChar char="§"/>
            </a:pPr>
            <a:endParaRPr lang="en-US" sz="2400" dirty="0" smtClean="0">
              <a:solidFill>
                <a:srgbClr val="191819"/>
              </a:solidFill>
              <a:latin typeface="+mn-lt"/>
              <a:ea typeface="Times New Roman" panose="02020603050405020304" pitchFamily="18" charset="0"/>
            </a:endParaRPr>
          </a:p>
        </p:txBody>
      </p:sp>
    </p:spTree>
    <p:extLst>
      <p:ext uri="{BB962C8B-B14F-4D97-AF65-F5344CB8AC3E}">
        <p14:creationId xmlns="" xmlns:p14="http://schemas.microsoft.com/office/powerpoint/2010/main" val="319187479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85800" y="1295400"/>
            <a:ext cx="6604000" cy="495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2"/>
          <p:cNvSpPr>
            <a:spLocks noGrp="1" noChangeArrowheads="1"/>
          </p:cNvSpPr>
          <p:nvPr>
            <p:ph type="title"/>
          </p:nvPr>
        </p:nvSpPr>
        <p:spPr>
          <a:xfrm>
            <a:off x="152400" y="304800"/>
            <a:ext cx="6477000" cy="725488"/>
          </a:xfrm>
          <a:solidFill>
            <a:schemeClr val="tx2"/>
          </a:solidFill>
        </p:spPr>
        <p:txBody>
          <a:bodyPr/>
          <a:lstStyle/>
          <a:p>
            <a:r>
              <a:rPr lang="en-US" sz="2800" dirty="0">
                <a:solidFill>
                  <a:schemeClr val="tx1">
                    <a:lumMod val="20000"/>
                    <a:lumOff val="80000"/>
                  </a:schemeClr>
                </a:solidFill>
              </a:rPr>
              <a:t>CÁC PHÒNG KHÁM BỆNH</a:t>
            </a:r>
          </a:p>
        </p:txBody>
      </p:sp>
    </p:spTree>
    <p:extLst>
      <p:ext uri="{BB962C8B-B14F-4D97-AF65-F5344CB8AC3E}">
        <p14:creationId xmlns="" xmlns:p14="http://schemas.microsoft.com/office/powerpoint/2010/main" val="4274111246"/>
      </p:ext>
    </p:extLst>
  </p:cSld>
  <p:clrMapOvr>
    <a:masterClrMapping/>
  </p:clrMapOvr>
  <p:transition spd="slow">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09600" y="1447800"/>
            <a:ext cx="8331200" cy="4686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152400" y="304800"/>
            <a:ext cx="6477000" cy="725488"/>
          </a:xfrm>
          <a:solidFill>
            <a:schemeClr val="tx2"/>
          </a:solidFill>
        </p:spPr>
        <p:txBody>
          <a:bodyPr/>
          <a:lstStyle/>
          <a:p>
            <a:r>
              <a:rPr lang="en-US" sz="2800" dirty="0">
                <a:solidFill>
                  <a:schemeClr val="tx1">
                    <a:lumMod val="20000"/>
                    <a:lumOff val="80000"/>
                  </a:schemeClr>
                </a:solidFill>
              </a:rPr>
              <a:t>CÁC PHÒNG KHÁM BỆNH</a:t>
            </a:r>
          </a:p>
        </p:txBody>
      </p:sp>
    </p:spTree>
    <p:extLst>
      <p:ext uri="{BB962C8B-B14F-4D97-AF65-F5344CB8AC3E}">
        <p14:creationId xmlns="" xmlns:p14="http://schemas.microsoft.com/office/powerpoint/2010/main" val="4274111246"/>
      </p:ext>
    </p:extLst>
  </p:cSld>
  <p:clrMapOvr>
    <a:masterClrMapping/>
  </p:clrMapOvr>
  <p:transition spd="slow">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152400" y="238125"/>
            <a:ext cx="7086600" cy="868363"/>
          </a:xfrm>
        </p:spPr>
        <p:txBody>
          <a:bodyPr/>
          <a:lstStyle/>
          <a:p>
            <a:r>
              <a:rPr lang="en-US" sz="2800" dirty="0" smtClean="0">
                <a:solidFill>
                  <a:srgbClr val="FFFF00"/>
                </a:solidFill>
              </a:rPr>
              <a:t>CÁC PHÒNG KHÁM NHÀ A</a:t>
            </a:r>
            <a:endParaRPr lang="en-US" sz="2800" dirty="0">
              <a:solidFill>
                <a:srgbClr val="FFFF00"/>
              </a:solidFill>
            </a:endParaRPr>
          </a:p>
        </p:txBody>
      </p:sp>
      <p:sp>
        <p:nvSpPr>
          <p:cNvPr id="4" name="Trapezoid 3"/>
          <p:cNvSpPr/>
          <p:nvPr/>
        </p:nvSpPr>
        <p:spPr>
          <a:xfrm>
            <a:off x="0" y="205088"/>
            <a:ext cx="9144000" cy="1594932"/>
          </a:xfrm>
          <a:prstGeom prst="trapezoid">
            <a:avLst/>
          </a:prstGeom>
          <a:solidFill>
            <a:srgbClr val="0000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20000"/>
                    <a:lumOff val="80000"/>
                  </a:schemeClr>
                </a:solidFill>
              </a:rPr>
              <a:t>DẤU </a:t>
            </a:r>
            <a:r>
              <a:rPr lang="en-US" sz="2800" b="1" dirty="0" smtClean="0">
                <a:solidFill>
                  <a:schemeClr val="tx1">
                    <a:lumMod val="20000"/>
                    <a:lumOff val="80000"/>
                  </a:schemeClr>
                </a:solidFill>
              </a:rPr>
              <a:t>HIỆU</a:t>
            </a:r>
          </a:p>
          <a:p>
            <a:pPr algn="ctr"/>
            <a:r>
              <a:rPr lang="en-US" sz="2800" dirty="0">
                <a:solidFill>
                  <a:schemeClr val="tx1">
                    <a:lumMod val="20000"/>
                    <a:lumOff val="80000"/>
                  </a:schemeClr>
                </a:solidFill>
              </a:rPr>
              <a:t>1/ </a:t>
            </a:r>
            <a:r>
              <a:rPr lang="en-US" sz="2800" dirty="0" err="1" smtClean="0">
                <a:solidFill>
                  <a:schemeClr val="tx1">
                    <a:lumMod val="20000"/>
                    <a:lumOff val="80000"/>
                  </a:schemeClr>
                </a:solidFill>
              </a:rPr>
              <a:t>Yếu</a:t>
            </a:r>
            <a:r>
              <a:rPr lang="en-US" sz="2800" dirty="0" smtClean="0">
                <a:solidFill>
                  <a:schemeClr val="tx1">
                    <a:lumMod val="20000"/>
                    <a:lumOff val="80000"/>
                  </a:schemeClr>
                </a:solidFill>
              </a:rPr>
              <a:t> </a:t>
            </a:r>
            <a:r>
              <a:rPr lang="en-US" sz="2800" dirty="0" err="1" smtClean="0">
                <a:solidFill>
                  <a:schemeClr val="tx1">
                    <a:lumMod val="20000"/>
                    <a:lumOff val="80000"/>
                  </a:schemeClr>
                </a:solidFill>
              </a:rPr>
              <a:t>tố</a:t>
            </a:r>
            <a:r>
              <a:rPr lang="en-US" sz="2800" dirty="0">
                <a:solidFill>
                  <a:schemeClr val="tx1">
                    <a:lumMod val="20000"/>
                    <a:lumOff val="80000"/>
                  </a:schemeClr>
                </a:solidFill>
              </a:rPr>
              <a:t> </a:t>
            </a:r>
            <a:r>
              <a:rPr lang="en-US" sz="2800" dirty="0" err="1" smtClean="0">
                <a:solidFill>
                  <a:schemeClr val="tx1">
                    <a:lumMod val="20000"/>
                    <a:lumOff val="80000"/>
                  </a:schemeClr>
                </a:solidFill>
              </a:rPr>
              <a:t>dịch</a:t>
            </a:r>
            <a:r>
              <a:rPr lang="en-US" sz="2800" dirty="0">
                <a:solidFill>
                  <a:schemeClr val="tx1">
                    <a:lumMod val="20000"/>
                    <a:lumOff val="80000"/>
                  </a:schemeClr>
                </a:solidFill>
              </a:rPr>
              <a:t> </a:t>
            </a:r>
            <a:r>
              <a:rPr lang="en-US" sz="2800" dirty="0" err="1" smtClean="0">
                <a:solidFill>
                  <a:schemeClr val="tx1">
                    <a:lumMod val="20000"/>
                    <a:lumOff val="80000"/>
                  </a:schemeClr>
                </a:solidFill>
              </a:rPr>
              <a:t>tễ</a:t>
            </a:r>
            <a:r>
              <a:rPr lang="en-US" sz="2800" dirty="0">
                <a:solidFill>
                  <a:schemeClr val="tx1">
                    <a:lumMod val="20000"/>
                    <a:lumOff val="80000"/>
                  </a:schemeClr>
                </a:solidFill>
              </a:rPr>
              <a:t> </a:t>
            </a:r>
            <a:r>
              <a:rPr lang="en-US" sz="2800" dirty="0" err="1">
                <a:solidFill>
                  <a:schemeClr val="tx1">
                    <a:lumMod val="20000"/>
                    <a:lumOff val="80000"/>
                  </a:schemeClr>
                </a:solidFill>
              </a:rPr>
              <a:t>và</a:t>
            </a:r>
            <a:endParaRPr lang="en-US" sz="2800" dirty="0" smtClean="0">
              <a:solidFill>
                <a:schemeClr val="tx1">
                  <a:lumMod val="20000"/>
                  <a:lumOff val="80000"/>
                </a:schemeClr>
              </a:solidFill>
            </a:endParaRPr>
          </a:p>
          <a:p>
            <a:pPr algn="ctr"/>
            <a:r>
              <a:rPr lang="en-US" sz="2800" dirty="0">
                <a:solidFill>
                  <a:schemeClr val="tx1">
                    <a:lumMod val="20000"/>
                    <a:lumOff val="80000"/>
                  </a:schemeClr>
                </a:solidFill>
              </a:rPr>
              <a:t>2/ </a:t>
            </a:r>
            <a:r>
              <a:rPr lang="en-US" sz="2800" dirty="0" err="1" smtClean="0">
                <a:solidFill>
                  <a:schemeClr val="tx1">
                    <a:lumMod val="20000"/>
                    <a:lumOff val="80000"/>
                  </a:schemeClr>
                </a:solidFill>
              </a:rPr>
              <a:t>Sốt</a:t>
            </a:r>
            <a:r>
              <a:rPr lang="en-US" sz="2800" dirty="0">
                <a:solidFill>
                  <a:schemeClr val="tx1">
                    <a:lumMod val="20000"/>
                    <a:lumOff val="80000"/>
                  </a:schemeClr>
                </a:solidFill>
              </a:rPr>
              <a:t> </a:t>
            </a:r>
            <a:r>
              <a:rPr lang="en-US" sz="2800" dirty="0" err="1" smtClean="0">
                <a:solidFill>
                  <a:schemeClr val="tx1">
                    <a:lumMod val="20000"/>
                    <a:lumOff val="80000"/>
                  </a:schemeClr>
                </a:solidFill>
              </a:rPr>
              <a:t>và</a:t>
            </a:r>
            <a:r>
              <a:rPr lang="en-US" sz="2800" dirty="0">
                <a:solidFill>
                  <a:schemeClr val="tx1">
                    <a:lumMod val="20000"/>
                    <a:lumOff val="80000"/>
                  </a:schemeClr>
                </a:solidFill>
              </a:rPr>
              <a:t> </a:t>
            </a:r>
            <a:r>
              <a:rPr lang="en-US" sz="2800" dirty="0" err="1" smtClean="0">
                <a:solidFill>
                  <a:schemeClr val="tx1">
                    <a:lumMod val="20000"/>
                    <a:lumOff val="80000"/>
                  </a:schemeClr>
                </a:solidFill>
              </a:rPr>
              <a:t>dấu</a:t>
            </a:r>
            <a:r>
              <a:rPr lang="en-US" sz="2800" dirty="0">
                <a:solidFill>
                  <a:schemeClr val="tx1">
                    <a:lumMod val="20000"/>
                    <a:lumOff val="80000"/>
                  </a:schemeClr>
                </a:solidFill>
              </a:rPr>
              <a:t> </a:t>
            </a:r>
            <a:r>
              <a:rPr lang="en-US" sz="2800" dirty="0" err="1" smtClean="0">
                <a:solidFill>
                  <a:schemeClr val="tx1">
                    <a:lumMod val="20000"/>
                    <a:lumOff val="80000"/>
                  </a:schemeClr>
                </a:solidFill>
              </a:rPr>
              <a:t>hiệu</a:t>
            </a:r>
            <a:r>
              <a:rPr lang="en-US" sz="2800" dirty="0">
                <a:solidFill>
                  <a:schemeClr val="tx1">
                    <a:lumMod val="20000"/>
                    <a:lumOff val="80000"/>
                  </a:schemeClr>
                </a:solidFill>
              </a:rPr>
              <a:t> </a:t>
            </a:r>
            <a:r>
              <a:rPr lang="en-US" sz="2800" dirty="0" err="1" smtClean="0">
                <a:solidFill>
                  <a:schemeClr val="tx1">
                    <a:lumMod val="20000"/>
                    <a:lumOff val="80000"/>
                  </a:schemeClr>
                </a:solidFill>
              </a:rPr>
              <a:t>viêm</a:t>
            </a:r>
            <a:r>
              <a:rPr lang="en-US" sz="2800" dirty="0">
                <a:solidFill>
                  <a:schemeClr val="tx1">
                    <a:lumMod val="20000"/>
                    <a:lumOff val="80000"/>
                  </a:schemeClr>
                </a:solidFill>
              </a:rPr>
              <a:t> long </a:t>
            </a:r>
            <a:r>
              <a:rPr lang="en-US" sz="2800" dirty="0" smtClean="0">
                <a:solidFill>
                  <a:schemeClr val="tx1">
                    <a:lumMod val="20000"/>
                    <a:lumOff val="80000"/>
                  </a:schemeClr>
                </a:solidFill>
              </a:rPr>
              <a:t>đ</a:t>
            </a:r>
            <a:r>
              <a:rPr lang="vi-VN" sz="2800" dirty="0" smtClean="0">
                <a:solidFill>
                  <a:schemeClr val="tx1">
                    <a:lumMod val="20000"/>
                    <a:lumOff val="80000"/>
                  </a:schemeClr>
                </a:solidFill>
              </a:rPr>
              <a:t>ường</a:t>
            </a:r>
            <a:r>
              <a:rPr lang="en-US" sz="2800" dirty="0">
                <a:solidFill>
                  <a:schemeClr val="tx1">
                    <a:lumMod val="20000"/>
                    <a:lumOff val="80000"/>
                  </a:schemeClr>
                </a:solidFill>
              </a:rPr>
              <a:t> </a:t>
            </a:r>
            <a:r>
              <a:rPr lang="en-US" sz="2800" dirty="0" err="1" smtClean="0">
                <a:solidFill>
                  <a:schemeClr val="tx1">
                    <a:lumMod val="20000"/>
                    <a:lumOff val="80000"/>
                  </a:schemeClr>
                </a:solidFill>
              </a:rPr>
              <a:t>hô</a:t>
            </a:r>
            <a:r>
              <a:rPr lang="en-US" sz="2800" dirty="0">
                <a:solidFill>
                  <a:schemeClr val="tx1">
                    <a:lumMod val="20000"/>
                    <a:lumOff val="80000"/>
                  </a:schemeClr>
                </a:solidFill>
              </a:rPr>
              <a:t> </a:t>
            </a:r>
            <a:r>
              <a:rPr lang="en-US" sz="2800" dirty="0" err="1">
                <a:solidFill>
                  <a:schemeClr val="tx1">
                    <a:lumMod val="20000"/>
                    <a:lumOff val="80000"/>
                  </a:schemeClr>
                </a:solidFill>
              </a:rPr>
              <a:t>hấp</a:t>
            </a:r>
            <a:endParaRPr lang="en-US" sz="2800" dirty="0" smtClean="0">
              <a:solidFill>
                <a:schemeClr val="tx1">
                  <a:lumMod val="20000"/>
                  <a:lumOff val="80000"/>
                </a:schemeClr>
              </a:solidFill>
            </a:endParaRPr>
          </a:p>
          <a:p>
            <a:pPr algn="ctr"/>
            <a:endParaRPr lang="en-US" sz="2800" dirty="0">
              <a:solidFill>
                <a:schemeClr val="tx1">
                  <a:lumMod val="20000"/>
                  <a:lumOff val="80000"/>
                </a:schemeClr>
              </a:solidFill>
            </a:endParaRPr>
          </a:p>
        </p:txBody>
      </p:sp>
      <p:sp>
        <p:nvSpPr>
          <p:cNvPr id="6" name="Oval 5"/>
          <p:cNvSpPr/>
          <p:nvPr/>
        </p:nvSpPr>
        <p:spPr>
          <a:xfrm>
            <a:off x="2724150" y="4853288"/>
            <a:ext cx="3810001" cy="15475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20000"/>
                    <a:lumOff val="80000"/>
                  </a:schemeClr>
                </a:solidFill>
              </a:rPr>
              <a:t>BN NHIỆT </a:t>
            </a:r>
            <a:r>
              <a:rPr lang="en-US" sz="2400" b="1" dirty="0" smtClean="0">
                <a:solidFill>
                  <a:schemeClr val="tx1">
                    <a:lumMod val="20000"/>
                    <a:lumOff val="80000"/>
                  </a:schemeClr>
                </a:solidFill>
              </a:rPr>
              <a:t>ĐỚI</a:t>
            </a:r>
          </a:p>
          <a:p>
            <a:pPr algn="ctr"/>
            <a:r>
              <a:rPr lang="en-US" sz="2400" b="1" dirty="0" smtClean="0">
                <a:solidFill>
                  <a:schemeClr val="tx1">
                    <a:lumMod val="20000"/>
                    <a:lumOff val="80000"/>
                  </a:schemeClr>
                </a:solidFill>
              </a:rPr>
              <a:t>CS 2</a:t>
            </a:r>
            <a:endParaRPr lang="en-US" sz="2400" b="1" dirty="0">
              <a:solidFill>
                <a:schemeClr val="tx1">
                  <a:lumMod val="20000"/>
                  <a:lumOff val="80000"/>
                </a:schemeClr>
              </a:solidFill>
            </a:endParaRPr>
          </a:p>
        </p:txBody>
      </p:sp>
      <p:sp>
        <p:nvSpPr>
          <p:cNvPr id="10" name="Down Arrow 9"/>
          <p:cNvSpPr/>
          <p:nvPr/>
        </p:nvSpPr>
        <p:spPr>
          <a:xfrm>
            <a:off x="3732571" y="1800020"/>
            <a:ext cx="1601429" cy="86698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3300"/>
                </a:solidFill>
              </a:rPr>
              <a:t>HỘI CHẨN</a:t>
            </a:r>
          </a:p>
        </p:txBody>
      </p:sp>
      <p:sp>
        <p:nvSpPr>
          <p:cNvPr id="11" name="Bent-Up Arrow 10"/>
          <p:cNvSpPr/>
          <p:nvPr/>
        </p:nvSpPr>
        <p:spPr>
          <a:xfrm>
            <a:off x="6553200" y="1752600"/>
            <a:ext cx="2313039" cy="1752600"/>
          </a:xfrm>
          <a:prstGeom prst="ben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3300"/>
                </a:solidFill>
              </a:rPr>
              <a:t>LOẠI TRỪ</a:t>
            </a:r>
          </a:p>
        </p:txBody>
      </p:sp>
      <p:sp>
        <p:nvSpPr>
          <p:cNvPr id="16" name="Oval 15"/>
          <p:cNvSpPr/>
          <p:nvPr/>
        </p:nvSpPr>
        <p:spPr>
          <a:xfrm>
            <a:off x="2716160" y="2667000"/>
            <a:ext cx="3810001" cy="12866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20000"/>
                    <a:lumOff val="80000"/>
                  </a:schemeClr>
                </a:solidFill>
              </a:rPr>
              <a:t>PK SÀNG </a:t>
            </a:r>
            <a:r>
              <a:rPr lang="en-US" sz="2400" b="1" dirty="0" smtClean="0">
                <a:solidFill>
                  <a:schemeClr val="tx1">
                    <a:lumMod val="20000"/>
                    <a:lumOff val="80000"/>
                  </a:schemeClr>
                </a:solidFill>
              </a:rPr>
              <a:t>LỌC </a:t>
            </a:r>
            <a:r>
              <a:rPr lang="en-US" sz="2400" b="1" dirty="0" err="1" smtClean="0">
                <a:solidFill>
                  <a:schemeClr val="tx1">
                    <a:lumMod val="20000"/>
                    <a:lumOff val="80000"/>
                  </a:schemeClr>
                </a:solidFill>
              </a:rPr>
              <a:t>nCoV</a:t>
            </a:r>
            <a:endParaRPr lang="en-US" sz="2400" b="1" dirty="0">
              <a:solidFill>
                <a:schemeClr val="tx1">
                  <a:lumMod val="20000"/>
                  <a:lumOff val="80000"/>
                </a:schemeClr>
              </a:solidFill>
            </a:endParaRPr>
          </a:p>
        </p:txBody>
      </p:sp>
      <p:sp>
        <p:nvSpPr>
          <p:cNvPr id="17" name="Down Arrow 16"/>
          <p:cNvSpPr/>
          <p:nvPr/>
        </p:nvSpPr>
        <p:spPr>
          <a:xfrm>
            <a:off x="3842568" y="3986308"/>
            <a:ext cx="1601429" cy="86698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3300"/>
                </a:solidFill>
              </a:rPr>
              <a:t>NGHI</a:t>
            </a:r>
          </a:p>
          <a:p>
            <a:pPr algn="ctr"/>
            <a:r>
              <a:rPr lang="en-US" sz="1600" b="1" dirty="0">
                <a:solidFill>
                  <a:srgbClr val="FF3300"/>
                </a:solidFill>
              </a:rPr>
              <a:t>NGỜ</a:t>
            </a:r>
          </a:p>
        </p:txBody>
      </p:sp>
    </p:spTree>
    <p:extLst>
      <p:ext uri="{BB962C8B-B14F-4D97-AF65-F5344CB8AC3E}">
        <p14:creationId xmlns="" xmlns:p14="http://schemas.microsoft.com/office/powerpoint/2010/main" val="23499900"/>
      </p:ext>
    </p:extLst>
  </p:cSld>
  <p:clrMapOvr>
    <a:masterClrMapping/>
  </p:clrMapOvr>
  <p:transition spd="slow">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85002" y="2066855"/>
            <a:ext cx="8534400" cy="1447800"/>
          </a:xfrm>
        </p:spPr>
        <p:txBody>
          <a:bodyPr>
            <a:noAutofit/>
          </a:bodyPr>
          <a:lstStyle/>
          <a:p>
            <a:pPr algn="ctr">
              <a:lnSpc>
                <a:spcPct val="120000"/>
              </a:lnSpc>
            </a:pPr>
            <a:r>
              <a:rPr lang="en-US" sz="4400" dirty="0">
                <a:solidFill>
                  <a:srgbClr val="FF0000"/>
                </a:solidFill>
              </a:rPr>
              <a:t>PHÒNG KHÁM SÀNG LỌC NGHI </a:t>
            </a:r>
            <a:r>
              <a:rPr lang="en-US" sz="4400" dirty="0" smtClean="0">
                <a:solidFill>
                  <a:srgbClr val="FF0000"/>
                </a:solidFill>
              </a:rPr>
              <a:t>NHIỄM </a:t>
            </a:r>
            <a:r>
              <a:rPr lang="en-US" sz="4400" dirty="0" err="1" smtClean="0">
                <a:solidFill>
                  <a:srgbClr val="FF0000"/>
                </a:solidFill>
              </a:rPr>
              <a:t>nCoV</a:t>
            </a:r>
            <a:endParaRPr lang="en-US" sz="4400" dirty="0">
              <a:solidFill>
                <a:srgbClr val="FF0000"/>
              </a:solidFill>
            </a:endParaRPr>
          </a:p>
        </p:txBody>
      </p:sp>
      <p:sp>
        <p:nvSpPr>
          <p:cNvPr id="2051" name="Rectangle 3"/>
          <p:cNvSpPr>
            <a:spLocks noGrp="1" noChangeArrowheads="1"/>
          </p:cNvSpPr>
          <p:nvPr>
            <p:ph type="subTitle" idx="1"/>
          </p:nvPr>
        </p:nvSpPr>
        <p:spPr>
          <a:xfrm>
            <a:off x="4162864" y="6212107"/>
            <a:ext cx="4811713" cy="403225"/>
          </a:xfrm>
        </p:spPr>
        <p:txBody>
          <a:bodyPr/>
          <a:lstStyle/>
          <a:p>
            <a:r>
              <a:rPr lang="en-US" sz="1800" dirty="0"/>
              <a:t>www.benhvienducgiang.com</a:t>
            </a:r>
          </a:p>
        </p:txBody>
      </p:sp>
    </p:spTree>
    <p:extLst>
      <p:ext uri="{BB962C8B-B14F-4D97-AF65-F5344CB8AC3E}">
        <p14:creationId xmlns="" xmlns:p14="http://schemas.microsoft.com/office/powerpoint/2010/main" val="140868355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a:solidFill>
            <a:schemeClr val="tx2"/>
          </a:solidFill>
        </p:spPr>
        <p:txBody>
          <a:bodyPr/>
          <a:lstStyle/>
          <a:p>
            <a:r>
              <a:rPr lang="en-US" sz="2400" dirty="0" smtClean="0">
                <a:solidFill>
                  <a:schemeClr val="tx1">
                    <a:lumMod val="20000"/>
                    <a:lumOff val="80000"/>
                  </a:schemeClr>
                </a:solidFill>
              </a:rPr>
              <a:t>HƯỚNG DẪN ĐƯỜNG ĐI BN NGHI NHỄM </a:t>
            </a:r>
            <a:r>
              <a:rPr lang="en-US" sz="2400" dirty="0" err="1" smtClean="0">
                <a:solidFill>
                  <a:schemeClr val="tx1">
                    <a:lumMod val="20000"/>
                    <a:lumOff val="80000"/>
                  </a:schemeClr>
                </a:solidFill>
              </a:rPr>
              <a:t>nCoV</a:t>
            </a:r>
            <a:endParaRPr lang="en-US" sz="2400" dirty="0">
              <a:solidFill>
                <a:schemeClr val="tx1">
                  <a:lumMod val="20000"/>
                  <a:lumOff val="80000"/>
                </a:schemeClr>
              </a:solidFill>
            </a:endParaRPr>
          </a:p>
        </p:txBody>
      </p:sp>
      <p:pic>
        <p:nvPicPr>
          <p:cNvPr id="2" name="Picture 1"/>
          <p:cNvPicPr>
            <a:picLocks noChangeAspect="1"/>
          </p:cNvPicPr>
          <p:nvPr/>
        </p:nvPicPr>
        <p:blipFill rotWithShape="1">
          <a:blip r:embed="rId2"/>
          <a:srcRect t="33993"/>
          <a:stretch/>
        </p:blipFill>
        <p:spPr>
          <a:xfrm>
            <a:off x="228600" y="1219200"/>
            <a:ext cx="8611595" cy="4953000"/>
          </a:xfrm>
          <a:prstGeom prst="rect">
            <a:avLst/>
          </a:prstGeom>
        </p:spPr>
      </p:pic>
    </p:spTree>
    <p:extLst>
      <p:ext uri="{BB962C8B-B14F-4D97-AF65-F5344CB8AC3E}">
        <p14:creationId xmlns="" xmlns:p14="http://schemas.microsoft.com/office/powerpoint/2010/main" val="3890541730"/>
      </p:ext>
    </p:extLst>
  </p:cSld>
  <p:clrMapOvr>
    <a:masterClrMapping/>
  </p:clrMapOvr>
  <p:transition spd="slow">
    <p:split orient="ver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151" name="Shape 91151"/>
        <p:cNvGrpSpPr/>
        <p:nvPr/>
      </p:nvGrpSpPr>
      <p:grpSpPr>
        <a:xfrm>
          <a:off x="0" y="0"/>
          <a:ext cx="0" cy="0"/>
          <a:chOff x="0" y="0"/>
          <a:chExt cx="0" cy="0"/>
        </a:xfrm>
      </p:grpSpPr>
      <p:pic>
        <p:nvPicPr>
          <p:cNvPr id="91152" name="Google Shape;91152;p4"/>
          <p:cNvPicPr preferRelativeResize="0"/>
          <p:nvPr/>
        </p:nvPicPr>
        <p:blipFill rotWithShape="1">
          <a:blip r:embed="rId2">
            <a:alphaModFix/>
          </a:blip>
          <a:srcRect b="0" l="0" r="0" t="0"/>
          <a:stretch/>
        </p:blipFill>
        <p:spPr>
          <a:xfrm>
            <a:off x="238125" y="1156686"/>
            <a:ext cx="4019549" cy="5359398"/>
          </a:xfrm>
          <a:prstGeom prst="rect">
            <a:avLst/>
          </a:prstGeom>
          <a:noFill/>
          <a:ln>
            <a:noFill/>
          </a:ln>
        </p:spPr>
      </p:pic>
      <p:sp>
        <p:nvSpPr>
          <p:cNvPr id="91153" name="Google Shape;91153;p4"/>
          <p:cNvSpPr txBox="1"/>
          <p:nvPr>
            <p:ph type="title"/>
          </p:nvPr>
        </p:nvSpPr>
        <p:spPr>
          <a:xfrm>
            <a:off x="76200" y="310098"/>
            <a:ext cx="6822000" cy="725400"/>
          </a:xfrm>
          <a:prstGeom prst="rect">
            <a:avLst/>
          </a:prstGeom>
          <a:solidFill>
            <a:schemeClr val="lt2"/>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200">
                <a:solidFill>
                  <a:srgbClr val="F8FAE9"/>
                </a:solidFill>
              </a:rPr>
              <a:t>PK SÀNG LỌC NGHI NHỄM nCoV</a:t>
            </a:r>
            <a:endParaRPr sz="3200">
              <a:solidFill>
                <a:srgbClr val="F8FAE9"/>
              </a:solidFill>
            </a:endParaRPr>
          </a:p>
        </p:txBody>
      </p:sp>
      <p:pic>
        <p:nvPicPr>
          <p:cNvPr id="91154" name="Google Shape;91154;p4"/>
          <p:cNvPicPr preferRelativeResize="0"/>
          <p:nvPr/>
        </p:nvPicPr>
        <p:blipFill rotWithShape="1">
          <a:blip r:embed="rId3">
            <a:alphaModFix/>
          </a:blip>
          <a:srcRect b="0" l="0" r="0" t="0"/>
          <a:stretch/>
        </p:blipFill>
        <p:spPr>
          <a:xfrm>
            <a:off x="895804" y="-90829"/>
            <a:ext cx="4148023" cy="5530698"/>
          </a:xfrm>
          <a:prstGeom prst="rect">
            <a:avLst/>
          </a:prstGeom>
          <a:noFill/>
          <a:ln>
            <a:noFill/>
          </a:ln>
        </p:spPr>
      </p:pic>
    </p:spTree>
  </p:cSld>
  <p:clrMapOvr>
    <a:masterClrMapping/>
  </p:clrMapOvr>
  <p:transition spd="slow">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1126153"/>
            <a:ext cx="7162800" cy="5372100"/>
          </a:xfrm>
          <a:prstGeom prst="rect">
            <a:avLst/>
          </a:prstGeom>
        </p:spPr>
      </p:pic>
    </p:spTree>
    <p:extLst>
      <p:ext uri="{BB962C8B-B14F-4D97-AF65-F5344CB8AC3E}">
        <p14:creationId xmlns="" xmlns:p14="http://schemas.microsoft.com/office/powerpoint/2010/main" val="3398924318"/>
      </p:ext>
    </p:extLst>
  </p:cSld>
  <p:clrMapOvr>
    <a:masterClrMapping/>
  </p:clrMapOvr>
  <p:transition spd="slow">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85002" y="2066854"/>
            <a:ext cx="8534400" cy="3114745"/>
          </a:xfrm>
        </p:spPr>
        <p:txBody>
          <a:bodyPr>
            <a:noAutofit/>
          </a:bodyPr>
          <a:lstStyle/>
          <a:p>
            <a:pPr algn="ctr">
              <a:lnSpc>
                <a:spcPct val="120000"/>
              </a:lnSpc>
            </a:pPr>
            <a:r>
              <a:rPr lang="en-US" sz="4400" dirty="0">
                <a:solidFill>
                  <a:srgbClr val="FF0000"/>
                </a:solidFill>
              </a:rPr>
              <a:t>HỆ THỐNG BIỂN BÁO </a:t>
            </a:r>
            <a:r>
              <a:rPr lang="en-US" sz="4400" dirty="0" smtClean="0">
                <a:solidFill>
                  <a:srgbClr val="FF0000"/>
                </a:solidFill>
              </a:rPr>
              <a:t>H</a:t>
            </a:r>
            <a:r>
              <a:rPr lang="vi-VN" sz="4400" dirty="0" smtClean="0">
                <a:solidFill>
                  <a:srgbClr val="FF0000"/>
                </a:solidFill>
              </a:rPr>
              <a:t>ƯỚNG</a:t>
            </a:r>
            <a:r>
              <a:rPr lang="en-US" sz="4400" dirty="0">
                <a:solidFill>
                  <a:srgbClr val="FF0000"/>
                </a:solidFill>
              </a:rPr>
              <a:t> DẪN BN ĐẾN PK SÀNG LỌC</a:t>
            </a:r>
            <a:br>
              <a:rPr lang="en-US" sz="4400" dirty="0">
                <a:solidFill>
                  <a:srgbClr val="FF0000"/>
                </a:solidFill>
              </a:rPr>
            </a:br>
            <a:r>
              <a:rPr lang="en-US" sz="4400" dirty="0">
                <a:solidFill>
                  <a:srgbClr val="FF0000"/>
                </a:solidFill>
              </a:rPr>
              <a:t>NGHI NHIỄM </a:t>
            </a:r>
            <a:r>
              <a:rPr lang="en-US" sz="4400" dirty="0" err="1" smtClean="0">
                <a:solidFill>
                  <a:srgbClr val="FF0000"/>
                </a:solidFill>
              </a:rPr>
              <a:t>nCoV</a:t>
            </a:r>
            <a:endParaRPr lang="en-US" sz="4400" dirty="0">
              <a:solidFill>
                <a:srgbClr val="FF0000"/>
              </a:solidFill>
            </a:endParaRPr>
          </a:p>
        </p:txBody>
      </p:sp>
      <p:sp>
        <p:nvSpPr>
          <p:cNvPr id="2051" name="Rectangle 3"/>
          <p:cNvSpPr>
            <a:spLocks noGrp="1" noChangeArrowheads="1"/>
          </p:cNvSpPr>
          <p:nvPr>
            <p:ph type="subTitle" idx="1"/>
          </p:nvPr>
        </p:nvSpPr>
        <p:spPr>
          <a:xfrm>
            <a:off x="4162864" y="6212107"/>
            <a:ext cx="4811713" cy="403225"/>
          </a:xfrm>
        </p:spPr>
        <p:txBody>
          <a:bodyPr/>
          <a:lstStyle/>
          <a:p>
            <a:r>
              <a:rPr lang="en-US" sz="1800" dirty="0"/>
              <a:t>www.benhvienducgiang.com</a:t>
            </a:r>
          </a:p>
        </p:txBody>
      </p:sp>
    </p:spTree>
    <p:extLst>
      <p:ext uri="{BB962C8B-B14F-4D97-AF65-F5344CB8AC3E}">
        <p14:creationId xmlns="" xmlns:p14="http://schemas.microsoft.com/office/powerpoint/2010/main" val="228525930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sp>
        <p:nvSpPr>
          <p:cNvPr id="5" name="TextBox 4"/>
          <p:cNvSpPr txBox="1"/>
          <p:nvPr/>
        </p:nvSpPr>
        <p:spPr>
          <a:xfrm>
            <a:off x="76200" y="2286000"/>
            <a:ext cx="2057400" cy="461665"/>
          </a:xfrm>
          <a:prstGeom prst="rect">
            <a:avLst/>
          </a:prstGeom>
          <a:solidFill>
            <a:srgbClr val="FF0000"/>
          </a:solidFill>
        </p:spPr>
        <p:txBody>
          <a:bodyPr wrap="square" rtlCol="0">
            <a:spAutoFit/>
          </a:bodyPr>
          <a:lstStyle/>
          <a:p>
            <a:pPr algn="ctr">
              <a:spcAft>
                <a:spcPts val="600"/>
              </a:spcAft>
            </a:pPr>
            <a:r>
              <a:rPr lang="en-US" sz="2400" b="1" dirty="0" smtClean="0">
                <a:solidFill>
                  <a:srgbClr val="FFFFFF"/>
                </a:solidFill>
              </a:rPr>
              <a:t>KHU NHÀ A</a:t>
            </a:r>
            <a:endParaRPr lang="en-US" sz="2400" b="1" dirty="0">
              <a:solidFill>
                <a:srgbClr val="FFFFFF"/>
              </a:solidFill>
            </a:endParaRPr>
          </a:p>
        </p:txBody>
      </p:sp>
      <p:pic>
        <p:nvPicPr>
          <p:cNvPr id="1331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09800" y="1143000"/>
            <a:ext cx="6604000" cy="495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09013823"/>
      </p:ext>
    </p:extLst>
  </p:cSld>
  <p:clrMapOvr>
    <a:masterClrMapping/>
  </p:clrMapOvr>
  <p:transition spd="slow">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pic>
        <p:nvPicPr>
          <p:cNvPr id="2" name="Picture 1"/>
          <p:cNvPicPr>
            <a:picLocks noChangeAspect="1"/>
          </p:cNvPicPr>
          <p:nvPr/>
        </p:nvPicPr>
        <p:blipFill>
          <a:blip r:embed="rId2"/>
          <a:stretch>
            <a:fillRect/>
          </a:stretch>
        </p:blipFill>
        <p:spPr>
          <a:xfrm>
            <a:off x="2055283" y="1138443"/>
            <a:ext cx="7088717" cy="5316538"/>
          </a:xfrm>
          <a:prstGeom prst="rect">
            <a:avLst/>
          </a:prstGeom>
        </p:spPr>
      </p:pic>
      <p:sp>
        <p:nvSpPr>
          <p:cNvPr id="4" name="TextBox 3"/>
          <p:cNvSpPr txBox="1"/>
          <p:nvPr/>
        </p:nvSpPr>
        <p:spPr>
          <a:xfrm>
            <a:off x="0" y="4038600"/>
            <a:ext cx="2057400" cy="461665"/>
          </a:xfrm>
          <a:prstGeom prst="rect">
            <a:avLst/>
          </a:prstGeom>
          <a:solidFill>
            <a:srgbClr val="FF0000"/>
          </a:solidFill>
        </p:spPr>
        <p:txBody>
          <a:bodyPr wrap="square" rtlCol="0">
            <a:spAutoFit/>
          </a:bodyPr>
          <a:lstStyle/>
          <a:p>
            <a:pPr algn="ctr">
              <a:spcAft>
                <a:spcPts val="600"/>
              </a:spcAft>
            </a:pPr>
            <a:r>
              <a:rPr lang="en-US" sz="2400" b="1" dirty="0" smtClean="0">
                <a:solidFill>
                  <a:srgbClr val="FFFFFF"/>
                </a:solidFill>
              </a:rPr>
              <a:t>KHU NHÀ A</a:t>
            </a:r>
            <a:endParaRPr lang="en-US" sz="2400" b="1" dirty="0">
              <a:solidFill>
                <a:srgbClr val="FFFFFF"/>
              </a:solidFill>
            </a:endParaRPr>
          </a:p>
        </p:txBody>
      </p:sp>
    </p:spTree>
    <p:extLst>
      <p:ext uri="{BB962C8B-B14F-4D97-AF65-F5344CB8AC3E}">
        <p14:creationId xmlns="" xmlns:p14="http://schemas.microsoft.com/office/powerpoint/2010/main" val="2490352260"/>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156" name="Shape 91156"/>
        <p:cNvGrpSpPr/>
        <p:nvPr/>
      </p:nvGrpSpPr>
      <p:grpSpPr>
        <a:xfrm>
          <a:off x="0" y="0"/>
          <a:ext cx="0" cy="0"/>
          <a:chOff x="0" y="0"/>
          <a:chExt cx="0" cy="0"/>
        </a:xfrm>
      </p:grpSpPr>
      <p:sp>
        <p:nvSpPr>
          <p:cNvPr id="91157" name="Google Shape;91157;p1"/>
          <p:cNvSpPr txBox="1"/>
          <p:nvPr/>
        </p:nvSpPr>
        <p:spPr>
          <a:xfrm>
            <a:off x="457200" y="228600"/>
            <a:ext cx="8229600"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4400">
              <a:solidFill>
                <a:srgbClr val="FFFFFF"/>
              </a:solidFill>
              <a:latin typeface="Arial"/>
              <a:ea typeface="Arial"/>
              <a:cs typeface="Arial"/>
              <a:sym typeface="Arial"/>
            </a:endParaRPr>
          </a:p>
        </p:txBody>
      </p:sp>
      <p:sp>
        <p:nvSpPr>
          <p:cNvPr id="91158" name="Google Shape;91158;p1"/>
          <p:cNvSpPr txBox="1"/>
          <p:nvPr>
            <p:ph type="title"/>
          </p:nvPr>
        </p:nvSpPr>
        <p:spPr>
          <a:xfrm>
            <a:off x="152400" y="381000"/>
            <a:ext cx="6781800" cy="609600"/>
          </a:xfrm>
          <a:prstGeom prst="rect">
            <a:avLst/>
          </a:prstGeom>
          <a:solidFill>
            <a:srgbClr val="25731F"/>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200"/>
              <a:t> VIRUT CORONA (nCoV)</a:t>
            </a:r>
            <a:endParaRPr/>
          </a:p>
        </p:txBody>
      </p:sp>
      <p:sp>
        <p:nvSpPr>
          <p:cNvPr id="91159" name="Google Shape;91159;p1"/>
          <p:cNvSpPr txBox="1"/>
          <p:nvPr/>
        </p:nvSpPr>
        <p:spPr>
          <a:xfrm>
            <a:off x="-6310882" y="990600"/>
            <a:ext cx="8229600" cy="4495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rgbClr val="000000"/>
              </a:buClr>
              <a:buSzPts val="2400"/>
              <a:buFont typeface="Noto Sans Symbols"/>
              <a:buChar char="▪"/>
            </a:pPr>
            <a:r>
              <a:rPr i="1" lang="en-US" sz="2400">
                <a:solidFill>
                  <a:srgbClr val="000000"/>
                </a:solidFill>
                <a:latin typeface="Arial"/>
                <a:ea typeface="Arial"/>
                <a:cs typeface="Arial"/>
                <a:sym typeface="Arial"/>
              </a:rPr>
              <a:t>Thuộc  </a:t>
            </a:r>
            <a:r>
              <a:rPr lang="en-US" sz="2400">
                <a:solidFill>
                  <a:srgbClr val="000000"/>
                </a:solidFill>
                <a:latin typeface="Arial"/>
                <a:ea typeface="Arial"/>
                <a:cs typeface="Arial"/>
                <a:sym typeface="Arial"/>
              </a:rPr>
              <a:t>Betacoronavirus,: Virus SARS gây bệnh ở cầy hương, chuột truyền sang người và virus MERS-Cov gây bệnh ở dơi, truyền sang lạc đà và người. </a:t>
            </a:r>
            <a:endParaRPr/>
          </a:p>
          <a:p>
            <a:pPr indent="-342900" lvl="0" marL="342900" marR="0" rtl="0" algn="l">
              <a:lnSpc>
                <a:spcPct val="150000"/>
              </a:lnSpc>
              <a:spcBef>
                <a:spcPts val="480"/>
              </a:spcBef>
              <a:spcAft>
                <a:spcPts val="0"/>
              </a:spcAft>
              <a:buClr>
                <a:srgbClr val="000000"/>
              </a:buClr>
              <a:buSzPts val="2400"/>
              <a:buFont typeface="Noto Sans Symbols"/>
              <a:buChar char="▪"/>
            </a:pPr>
            <a:r>
              <a:rPr lang="en-US" sz="2400">
                <a:solidFill>
                  <a:srgbClr val="000000"/>
                </a:solidFill>
                <a:latin typeface="Arial"/>
                <a:ea typeface="Arial"/>
                <a:cs typeface="Arial"/>
                <a:sym typeface="Arial"/>
              </a:rPr>
              <a:t>nCoV có vỏ bọc, hạt virus hình tròn hoặc bầu dục, đường kính 60-140nm</a:t>
            </a:r>
            <a:endParaRPr/>
          </a:p>
          <a:p>
            <a:pPr indent="-342900" lvl="0" marL="342900" marR="0" rtl="0" algn="l">
              <a:lnSpc>
                <a:spcPct val="150000"/>
              </a:lnSpc>
              <a:spcBef>
                <a:spcPts val="480"/>
              </a:spcBef>
              <a:spcAft>
                <a:spcPts val="0"/>
              </a:spcAft>
              <a:buClr>
                <a:srgbClr val="000000"/>
              </a:buClr>
              <a:buSzPts val="2400"/>
              <a:buFont typeface="Noto Sans Symbols"/>
              <a:buChar char="▪"/>
            </a:pPr>
            <a:r>
              <a:rPr lang="en-US" sz="2400">
                <a:solidFill>
                  <a:srgbClr val="000000"/>
                </a:solidFill>
                <a:latin typeface="Arial"/>
                <a:ea typeface="Arial"/>
                <a:cs typeface="Arial"/>
                <a:sym typeface="Arial"/>
              </a:rPr>
              <a:t>Có mặt trong đường hô hấp 96h và mất 6 ngày để phân lập và nuôi cấy</a:t>
            </a:r>
            <a:endParaRPr sz="2400">
              <a:solidFill>
                <a:srgbClr val="000000"/>
              </a:solidFill>
              <a:latin typeface="Arial"/>
              <a:ea typeface="Arial"/>
              <a:cs typeface="Arial"/>
              <a:sym typeface="Arial"/>
            </a:endParaRPr>
          </a:p>
        </p:txBody>
      </p:sp>
    </p:spTree>
  </p:cSld>
  <p:clrMapOvr>
    <a:masterClrMapping/>
  </p:clrMapOvr>
  <p:transition spd="slow">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pic>
        <p:nvPicPr>
          <p:cNvPr id="2" name="Picture 1"/>
          <p:cNvPicPr>
            <a:picLocks noChangeAspect="1"/>
          </p:cNvPicPr>
          <p:nvPr/>
        </p:nvPicPr>
        <p:blipFill>
          <a:blip r:embed="rId2"/>
          <a:stretch>
            <a:fillRect/>
          </a:stretch>
        </p:blipFill>
        <p:spPr>
          <a:xfrm>
            <a:off x="2340556" y="1084365"/>
            <a:ext cx="6803444" cy="5102583"/>
          </a:xfrm>
          <a:prstGeom prst="rect">
            <a:avLst/>
          </a:prstGeom>
        </p:spPr>
      </p:pic>
      <p:sp>
        <p:nvSpPr>
          <p:cNvPr id="4" name="TextBox 3"/>
          <p:cNvSpPr txBox="1"/>
          <p:nvPr/>
        </p:nvSpPr>
        <p:spPr>
          <a:xfrm>
            <a:off x="76200" y="2286000"/>
            <a:ext cx="2057400" cy="461665"/>
          </a:xfrm>
          <a:prstGeom prst="rect">
            <a:avLst/>
          </a:prstGeom>
          <a:solidFill>
            <a:srgbClr val="FF0000"/>
          </a:solidFill>
        </p:spPr>
        <p:txBody>
          <a:bodyPr wrap="square" rtlCol="0">
            <a:spAutoFit/>
          </a:bodyPr>
          <a:lstStyle/>
          <a:p>
            <a:pPr algn="ctr">
              <a:spcAft>
                <a:spcPts val="600"/>
              </a:spcAft>
            </a:pPr>
            <a:r>
              <a:rPr lang="en-US" sz="2400" b="1" dirty="0" smtClean="0">
                <a:solidFill>
                  <a:srgbClr val="FFFFFF"/>
                </a:solidFill>
              </a:rPr>
              <a:t>KHU NHÀ A</a:t>
            </a:r>
            <a:endParaRPr lang="en-US" sz="2400" b="1" dirty="0">
              <a:solidFill>
                <a:srgbClr val="FFFFFF"/>
              </a:solidFill>
            </a:endParaRPr>
          </a:p>
        </p:txBody>
      </p:sp>
    </p:spTree>
    <p:extLst>
      <p:ext uri="{BB962C8B-B14F-4D97-AF65-F5344CB8AC3E}">
        <p14:creationId xmlns="" xmlns:p14="http://schemas.microsoft.com/office/powerpoint/2010/main" val="214556373"/>
      </p:ext>
    </p:extLst>
  </p:cSld>
  <p:clrMapOvr>
    <a:masterClrMapping/>
  </p:clrMapOvr>
  <p:transition spd="slow">
    <p:split orient="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sp>
        <p:nvSpPr>
          <p:cNvPr id="5" name="TextBox 4"/>
          <p:cNvSpPr txBox="1"/>
          <p:nvPr/>
        </p:nvSpPr>
        <p:spPr>
          <a:xfrm>
            <a:off x="76200" y="2286000"/>
            <a:ext cx="2057400" cy="907941"/>
          </a:xfrm>
          <a:prstGeom prst="rect">
            <a:avLst/>
          </a:prstGeom>
          <a:solidFill>
            <a:srgbClr val="FF0000"/>
          </a:solidFill>
        </p:spPr>
        <p:txBody>
          <a:bodyPr wrap="square" rtlCol="0">
            <a:spAutoFit/>
          </a:bodyPr>
          <a:lstStyle/>
          <a:p>
            <a:pPr algn="ctr">
              <a:spcAft>
                <a:spcPts val="600"/>
              </a:spcAft>
            </a:pPr>
            <a:r>
              <a:rPr lang="en-US" sz="2400" b="1" dirty="0" smtClean="0">
                <a:solidFill>
                  <a:srgbClr val="FFFFFF"/>
                </a:solidFill>
              </a:rPr>
              <a:t>KHU NHÀ</a:t>
            </a:r>
          </a:p>
          <a:p>
            <a:pPr algn="ctr">
              <a:spcAft>
                <a:spcPts val="600"/>
              </a:spcAft>
            </a:pPr>
            <a:r>
              <a:rPr lang="en-US" sz="2400" b="1" dirty="0" smtClean="0">
                <a:solidFill>
                  <a:srgbClr val="FFFFFF"/>
                </a:solidFill>
              </a:rPr>
              <a:t> A-B</a:t>
            </a:r>
            <a:endParaRPr lang="en-US" sz="2400" b="1" dirty="0">
              <a:solidFill>
                <a:srgbClr val="FFFFFF"/>
              </a:solidFill>
            </a:endParaRPr>
          </a:p>
        </p:txBody>
      </p:sp>
      <p:pic>
        <p:nvPicPr>
          <p:cNvPr id="1126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0" y="1232555"/>
            <a:ext cx="6502400" cy="487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36495460"/>
      </p:ext>
    </p:extLst>
  </p:cSld>
  <p:clrMapOvr>
    <a:masterClrMapping/>
  </p:clrMapOvr>
  <p:transition spd="slow">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sp>
        <p:nvSpPr>
          <p:cNvPr id="5" name="TextBox 4"/>
          <p:cNvSpPr txBox="1"/>
          <p:nvPr/>
        </p:nvSpPr>
        <p:spPr>
          <a:xfrm>
            <a:off x="76200" y="2286000"/>
            <a:ext cx="2057400" cy="907941"/>
          </a:xfrm>
          <a:prstGeom prst="rect">
            <a:avLst/>
          </a:prstGeom>
          <a:solidFill>
            <a:srgbClr val="FF0000"/>
          </a:solidFill>
        </p:spPr>
        <p:txBody>
          <a:bodyPr wrap="square" rtlCol="0">
            <a:spAutoFit/>
          </a:bodyPr>
          <a:lstStyle/>
          <a:p>
            <a:pPr algn="ctr">
              <a:spcAft>
                <a:spcPts val="600"/>
              </a:spcAft>
            </a:pPr>
            <a:r>
              <a:rPr lang="en-US" sz="2400" b="1" dirty="0" smtClean="0">
                <a:solidFill>
                  <a:srgbClr val="FFFFFF"/>
                </a:solidFill>
              </a:rPr>
              <a:t>KHU NHÀ</a:t>
            </a:r>
          </a:p>
          <a:p>
            <a:pPr algn="ctr">
              <a:spcAft>
                <a:spcPts val="600"/>
              </a:spcAft>
            </a:pPr>
            <a:r>
              <a:rPr lang="en-US" sz="2400" b="1" dirty="0" smtClean="0">
                <a:solidFill>
                  <a:srgbClr val="FFFFFF"/>
                </a:solidFill>
              </a:rPr>
              <a:t> A-B</a:t>
            </a:r>
            <a:endParaRPr lang="en-US" sz="2400" b="1" dirty="0">
              <a:solidFill>
                <a:srgbClr val="FFFFFF"/>
              </a:solidFill>
            </a:endParaRPr>
          </a:p>
        </p:txBody>
      </p:sp>
      <p:pic>
        <p:nvPicPr>
          <p:cNvPr id="1229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09800" y="1219200"/>
            <a:ext cx="6604000" cy="495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0163710"/>
      </p:ext>
    </p:extLst>
  </p:cSld>
  <p:clrMapOvr>
    <a:masterClrMapping/>
  </p:clrMapOvr>
  <p:transition spd="slow">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sp>
        <p:nvSpPr>
          <p:cNvPr id="5" name="TextBox 4"/>
          <p:cNvSpPr txBox="1"/>
          <p:nvPr/>
        </p:nvSpPr>
        <p:spPr>
          <a:xfrm>
            <a:off x="76200" y="2286000"/>
            <a:ext cx="2057400" cy="461665"/>
          </a:xfrm>
          <a:prstGeom prst="rect">
            <a:avLst/>
          </a:prstGeom>
          <a:solidFill>
            <a:srgbClr val="FF0000"/>
          </a:solidFill>
        </p:spPr>
        <p:txBody>
          <a:bodyPr wrap="square" rtlCol="0">
            <a:spAutoFit/>
          </a:bodyPr>
          <a:lstStyle/>
          <a:p>
            <a:pPr>
              <a:spcAft>
                <a:spcPts val="600"/>
              </a:spcAft>
            </a:pPr>
            <a:r>
              <a:rPr lang="en-US" sz="2400" b="1" dirty="0" smtClean="0">
                <a:solidFill>
                  <a:srgbClr val="FFFFFF"/>
                </a:solidFill>
              </a:rPr>
              <a:t>KHU NHÀ B</a:t>
            </a:r>
            <a:endParaRPr lang="en-US" sz="2400" b="1" dirty="0">
              <a:solidFill>
                <a:srgbClr val="FFFFFF"/>
              </a:solidFill>
            </a:endParaRPr>
          </a:p>
        </p:txBody>
      </p:sp>
      <p:pic>
        <p:nvPicPr>
          <p:cNvPr id="921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153239" y="1143000"/>
            <a:ext cx="67056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00294045"/>
      </p:ext>
    </p:extLst>
  </p:cSld>
  <p:clrMapOvr>
    <a:masterClrMapping/>
  </p:clrMapOvr>
  <p:transition spd="slow">
    <p:split orient="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pic>
        <p:nvPicPr>
          <p:cNvPr id="819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35200" y="1201918"/>
            <a:ext cx="6908800" cy="518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2286000"/>
            <a:ext cx="2057400" cy="461665"/>
          </a:xfrm>
          <a:prstGeom prst="rect">
            <a:avLst/>
          </a:prstGeom>
          <a:solidFill>
            <a:srgbClr val="FF0000"/>
          </a:solidFill>
        </p:spPr>
        <p:txBody>
          <a:bodyPr wrap="square" rtlCol="0">
            <a:spAutoFit/>
          </a:bodyPr>
          <a:lstStyle/>
          <a:p>
            <a:pPr>
              <a:spcAft>
                <a:spcPts val="600"/>
              </a:spcAft>
            </a:pPr>
            <a:r>
              <a:rPr lang="en-US" sz="2400" b="1" dirty="0" smtClean="0">
                <a:solidFill>
                  <a:srgbClr val="FFFFFF"/>
                </a:solidFill>
              </a:rPr>
              <a:t>KHU NHÀ C</a:t>
            </a:r>
            <a:endParaRPr lang="en-US" sz="2400" b="1" dirty="0">
              <a:solidFill>
                <a:srgbClr val="FFFFFF"/>
              </a:solidFill>
            </a:endParaRPr>
          </a:p>
        </p:txBody>
      </p:sp>
    </p:spTree>
    <p:extLst>
      <p:ext uri="{BB962C8B-B14F-4D97-AF65-F5344CB8AC3E}">
        <p14:creationId xmlns="" xmlns:p14="http://schemas.microsoft.com/office/powerpoint/2010/main" val="194370748"/>
      </p:ext>
    </p:extLst>
  </p:cSld>
  <p:clrMapOvr>
    <a:masterClrMapping/>
  </p:clrMapOvr>
  <p:transition spd="slow">
    <p:split orient="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sp>
        <p:nvSpPr>
          <p:cNvPr id="5" name="TextBox 4"/>
          <p:cNvSpPr txBox="1"/>
          <p:nvPr/>
        </p:nvSpPr>
        <p:spPr>
          <a:xfrm>
            <a:off x="76200" y="2286000"/>
            <a:ext cx="2057400" cy="461665"/>
          </a:xfrm>
          <a:prstGeom prst="rect">
            <a:avLst/>
          </a:prstGeom>
          <a:solidFill>
            <a:srgbClr val="FF0000"/>
          </a:solidFill>
        </p:spPr>
        <p:txBody>
          <a:bodyPr wrap="square" rtlCol="0">
            <a:spAutoFit/>
          </a:bodyPr>
          <a:lstStyle/>
          <a:p>
            <a:pPr>
              <a:spcAft>
                <a:spcPts val="600"/>
              </a:spcAft>
            </a:pPr>
            <a:r>
              <a:rPr lang="en-US" sz="2400" b="1" dirty="0" smtClean="0">
                <a:solidFill>
                  <a:srgbClr val="FFFFFF"/>
                </a:solidFill>
              </a:rPr>
              <a:t>KHU NHÀ D</a:t>
            </a:r>
            <a:endParaRPr lang="en-US" sz="2400" b="1" dirty="0">
              <a:solidFill>
                <a:srgbClr val="FFFFFF"/>
              </a:solidFill>
            </a:endParaRPr>
          </a:p>
        </p:txBody>
      </p:sp>
      <p:pic>
        <p:nvPicPr>
          <p:cNvPr id="1024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0" y="1219200"/>
            <a:ext cx="67056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39183766"/>
      </p:ext>
    </p:extLst>
  </p:cSld>
  <p:clrMapOvr>
    <a:masterClrMapping/>
  </p:clrMapOvr>
  <p:transition spd="slow">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31468" y="2514600"/>
            <a:ext cx="8534400" cy="2514600"/>
          </a:xfrm>
        </p:spPr>
        <p:txBody>
          <a:bodyPr>
            <a:noAutofit/>
          </a:bodyPr>
          <a:lstStyle/>
          <a:p>
            <a:pPr algn="l">
              <a:lnSpc>
                <a:spcPct val="120000"/>
              </a:lnSpc>
            </a:pPr>
            <a:r>
              <a:rPr lang="en-US" sz="2800" b="0" dirty="0" smtClean="0">
                <a:solidFill>
                  <a:srgbClr val="002060"/>
                </a:solidFill>
              </a:rPr>
              <a:t>1</a:t>
            </a:r>
            <a:r>
              <a:rPr lang="en-US" sz="2800" b="0" dirty="0">
                <a:solidFill>
                  <a:srgbClr val="002060"/>
                </a:solidFill>
              </a:rPr>
              <a:t>/ </a:t>
            </a:r>
            <a:r>
              <a:rPr lang="en-US" sz="2800" b="0" dirty="0" err="1" smtClean="0">
                <a:solidFill>
                  <a:srgbClr val="002060"/>
                </a:solidFill>
              </a:rPr>
              <a:t>Phân</a:t>
            </a:r>
            <a:r>
              <a:rPr lang="en-US" sz="2800" b="0" dirty="0">
                <a:solidFill>
                  <a:srgbClr val="002060"/>
                </a:solidFill>
              </a:rPr>
              <a:t> </a:t>
            </a:r>
            <a:r>
              <a:rPr lang="en-US" sz="2800" b="0" dirty="0" err="1" smtClean="0">
                <a:solidFill>
                  <a:srgbClr val="002060"/>
                </a:solidFill>
              </a:rPr>
              <a:t>luồng</a:t>
            </a:r>
            <a:r>
              <a:rPr lang="en-US" sz="2800" b="0" dirty="0">
                <a:solidFill>
                  <a:srgbClr val="002060"/>
                </a:solidFill>
              </a:rPr>
              <a:t> </a:t>
            </a:r>
            <a:r>
              <a:rPr lang="en-US" sz="2800" b="0" dirty="0" err="1" smtClean="0">
                <a:solidFill>
                  <a:srgbClr val="002060"/>
                </a:solidFill>
              </a:rPr>
              <a:t>đúng</a:t>
            </a:r>
            <a:r>
              <a:rPr lang="en-US" sz="2800" b="0" dirty="0">
                <a:solidFill>
                  <a:srgbClr val="002060"/>
                </a:solidFill>
              </a:rPr>
              <a:t> </a:t>
            </a:r>
            <a:r>
              <a:rPr lang="en-US" sz="2800" b="0" dirty="0" err="1" smtClean="0">
                <a:solidFill>
                  <a:srgbClr val="002060"/>
                </a:solidFill>
              </a:rPr>
              <a:t>về</a:t>
            </a:r>
            <a:r>
              <a:rPr lang="en-US" sz="2800" b="0" dirty="0" smtClean="0">
                <a:solidFill>
                  <a:srgbClr val="002060"/>
                </a:solidFill>
              </a:rPr>
              <a:t> PK </a:t>
            </a:r>
            <a:r>
              <a:rPr lang="en-US" sz="2800" b="0" dirty="0" err="1" smtClean="0">
                <a:solidFill>
                  <a:srgbClr val="002060"/>
                </a:solidFill>
              </a:rPr>
              <a:t>nCoV</a:t>
            </a:r>
            <a:r>
              <a:rPr lang="en-US" sz="2800" b="0" dirty="0">
                <a:solidFill>
                  <a:srgbClr val="002060"/>
                </a:solidFill>
              </a:rPr>
              <a:t/>
            </a:r>
            <a:br>
              <a:rPr lang="en-US" sz="2800" b="0" dirty="0">
                <a:solidFill>
                  <a:srgbClr val="002060"/>
                </a:solidFill>
              </a:rPr>
            </a:br>
            <a:r>
              <a:rPr lang="en-US" sz="2800" b="0" dirty="0">
                <a:solidFill>
                  <a:srgbClr val="002060"/>
                </a:solidFill>
              </a:rPr>
              <a:t>2/</a:t>
            </a:r>
            <a:r>
              <a:rPr lang="en-US" sz="2800" b="0" dirty="0" err="1">
                <a:solidFill>
                  <a:srgbClr val="002060"/>
                </a:solidFill>
              </a:rPr>
              <a:t>Tự</a:t>
            </a:r>
            <a:r>
              <a:rPr lang="en-US" sz="2800" b="0" dirty="0">
                <a:solidFill>
                  <a:srgbClr val="002060"/>
                </a:solidFill>
              </a:rPr>
              <a:t> </a:t>
            </a:r>
            <a:r>
              <a:rPr lang="en-US" sz="2800" b="0" dirty="0" err="1">
                <a:solidFill>
                  <a:srgbClr val="002060"/>
                </a:solidFill>
              </a:rPr>
              <a:t>phòng</a:t>
            </a:r>
            <a:r>
              <a:rPr lang="en-US" sz="2800" b="0" dirty="0">
                <a:solidFill>
                  <a:srgbClr val="002060"/>
                </a:solidFill>
              </a:rPr>
              <a:t> </a:t>
            </a:r>
            <a:r>
              <a:rPr lang="en-US" sz="2800" b="0" dirty="0" err="1" smtClean="0">
                <a:solidFill>
                  <a:srgbClr val="002060"/>
                </a:solidFill>
              </a:rPr>
              <a:t>hộ</a:t>
            </a:r>
            <a:r>
              <a:rPr lang="en-US" sz="2800" b="0" dirty="0" smtClean="0">
                <a:solidFill>
                  <a:srgbClr val="002060"/>
                </a:solidFill>
              </a:rPr>
              <a:t> </a:t>
            </a:r>
            <a:r>
              <a:rPr lang="en-US" sz="2800" b="0" dirty="0" err="1" smtClean="0">
                <a:solidFill>
                  <a:srgbClr val="002060"/>
                </a:solidFill>
              </a:rPr>
              <a:t>cho</a:t>
            </a:r>
            <a:r>
              <a:rPr lang="en-US" sz="2800" b="0" dirty="0">
                <a:solidFill>
                  <a:srgbClr val="002060"/>
                </a:solidFill>
              </a:rPr>
              <a:t> </a:t>
            </a:r>
            <a:r>
              <a:rPr lang="en-US" sz="2800" b="0" dirty="0" err="1" smtClean="0">
                <a:solidFill>
                  <a:srgbClr val="002060"/>
                </a:solidFill>
              </a:rPr>
              <a:t>mình</a:t>
            </a:r>
            <a:r>
              <a:rPr lang="en-US" sz="2800" b="0" dirty="0">
                <a:solidFill>
                  <a:srgbClr val="002060"/>
                </a:solidFill>
              </a:rPr>
              <a:t> </a:t>
            </a:r>
            <a:r>
              <a:rPr lang="en-US" sz="2800" b="0" dirty="0" err="1" smtClean="0">
                <a:solidFill>
                  <a:srgbClr val="002060"/>
                </a:solidFill>
              </a:rPr>
              <a:t>và</a:t>
            </a:r>
            <a:r>
              <a:rPr lang="en-US" sz="2800" b="0" dirty="0">
                <a:solidFill>
                  <a:srgbClr val="002060"/>
                </a:solidFill>
              </a:rPr>
              <a:t> </a:t>
            </a:r>
            <a:r>
              <a:rPr lang="en-US" sz="2800" b="0" dirty="0" err="1" smtClean="0">
                <a:solidFill>
                  <a:srgbClr val="002060"/>
                </a:solidFill>
              </a:rPr>
              <a:t>bệnh</a:t>
            </a:r>
            <a:r>
              <a:rPr lang="en-US" sz="2800" b="0" dirty="0">
                <a:solidFill>
                  <a:srgbClr val="002060"/>
                </a:solidFill>
              </a:rPr>
              <a:t> </a:t>
            </a:r>
            <a:r>
              <a:rPr lang="en-US" sz="2800" b="0" dirty="0" err="1" smtClean="0">
                <a:solidFill>
                  <a:srgbClr val="002060"/>
                </a:solidFill>
              </a:rPr>
              <a:t>nhân</a:t>
            </a:r>
            <a:r>
              <a:rPr lang="en-US" sz="2800" b="0" dirty="0">
                <a:solidFill>
                  <a:srgbClr val="002060"/>
                </a:solidFill>
              </a:rPr>
              <a:t/>
            </a:r>
            <a:br>
              <a:rPr lang="en-US" sz="2800" b="0" dirty="0">
                <a:solidFill>
                  <a:srgbClr val="002060"/>
                </a:solidFill>
              </a:rPr>
            </a:br>
            <a:r>
              <a:rPr lang="en-US" sz="2800" b="0" dirty="0" smtClean="0">
                <a:solidFill>
                  <a:srgbClr val="002060"/>
                </a:solidFill>
              </a:rPr>
              <a:t>3/</a:t>
            </a:r>
            <a:r>
              <a:rPr lang="en-US" sz="2800" b="0" dirty="0" err="1" smtClean="0">
                <a:solidFill>
                  <a:srgbClr val="002060"/>
                </a:solidFill>
              </a:rPr>
              <a:t>Tuân</a:t>
            </a:r>
            <a:r>
              <a:rPr lang="en-US" sz="2800" b="0" dirty="0">
                <a:solidFill>
                  <a:srgbClr val="002060"/>
                </a:solidFill>
              </a:rPr>
              <a:t> </a:t>
            </a:r>
            <a:r>
              <a:rPr lang="en-US" sz="2800" b="0" dirty="0" err="1" smtClean="0">
                <a:solidFill>
                  <a:srgbClr val="002060"/>
                </a:solidFill>
              </a:rPr>
              <a:t>thủ</a:t>
            </a:r>
            <a:r>
              <a:rPr lang="en-US" sz="2800" b="0" dirty="0">
                <a:solidFill>
                  <a:srgbClr val="002060"/>
                </a:solidFill>
              </a:rPr>
              <a:t> </a:t>
            </a:r>
            <a:r>
              <a:rPr lang="en-US" sz="2800" b="0" dirty="0" err="1" smtClean="0">
                <a:solidFill>
                  <a:srgbClr val="002060"/>
                </a:solidFill>
              </a:rPr>
              <a:t>nghiêm</a:t>
            </a:r>
            <a:r>
              <a:rPr lang="en-US" sz="2800" b="0" dirty="0">
                <a:solidFill>
                  <a:srgbClr val="002060"/>
                </a:solidFill>
              </a:rPr>
              <a:t> </a:t>
            </a:r>
            <a:r>
              <a:rPr lang="en-US" sz="2800" b="0" dirty="0" err="1" smtClean="0">
                <a:solidFill>
                  <a:srgbClr val="002060"/>
                </a:solidFill>
              </a:rPr>
              <a:t>túc</a:t>
            </a:r>
            <a:r>
              <a:rPr lang="en-US" sz="2800" b="0" dirty="0" smtClean="0">
                <a:solidFill>
                  <a:srgbClr val="002060"/>
                </a:solidFill>
              </a:rPr>
              <a:t> </a:t>
            </a:r>
            <a:r>
              <a:rPr lang="en-US" sz="2800" b="0" dirty="0" err="1" smtClean="0">
                <a:solidFill>
                  <a:srgbClr val="002060"/>
                </a:solidFill>
              </a:rPr>
              <a:t>quy</a:t>
            </a:r>
            <a:r>
              <a:rPr lang="en-US" sz="2800" b="0" dirty="0">
                <a:solidFill>
                  <a:srgbClr val="002060"/>
                </a:solidFill>
              </a:rPr>
              <a:t> </a:t>
            </a:r>
            <a:r>
              <a:rPr lang="en-US" sz="2800" b="0" dirty="0" err="1" smtClean="0">
                <a:solidFill>
                  <a:srgbClr val="002060"/>
                </a:solidFill>
              </a:rPr>
              <a:t>trình</a:t>
            </a:r>
            <a:r>
              <a:rPr lang="en-US" sz="2800" b="0" dirty="0" smtClean="0">
                <a:solidFill>
                  <a:srgbClr val="002060"/>
                </a:solidFill>
              </a:rPr>
              <a:t> </a:t>
            </a:r>
            <a:r>
              <a:rPr lang="en-US" sz="2800" b="0" dirty="0">
                <a:solidFill>
                  <a:srgbClr val="002060"/>
                </a:solidFill>
              </a:rPr>
              <a:t>KKB </a:t>
            </a:r>
            <a:r>
              <a:rPr lang="en-US" sz="2800" b="0" dirty="0" err="1" smtClean="0">
                <a:solidFill>
                  <a:srgbClr val="002060"/>
                </a:solidFill>
              </a:rPr>
              <a:t>và</a:t>
            </a:r>
            <a:r>
              <a:rPr lang="en-US" sz="2800" b="0" dirty="0">
                <a:solidFill>
                  <a:srgbClr val="002060"/>
                </a:solidFill>
              </a:rPr>
              <a:t> BV</a:t>
            </a:r>
            <a:br>
              <a:rPr lang="en-US" sz="2800" b="0" dirty="0">
                <a:solidFill>
                  <a:srgbClr val="002060"/>
                </a:solidFill>
              </a:rPr>
            </a:br>
            <a:r>
              <a:rPr lang="en-US" sz="2800" b="0" dirty="0" smtClean="0">
                <a:solidFill>
                  <a:srgbClr val="002060"/>
                </a:solidFill>
              </a:rPr>
              <a:t>4/</a:t>
            </a:r>
            <a:r>
              <a:rPr lang="en-US" sz="2800" b="0" dirty="0" err="1" smtClean="0">
                <a:solidFill>
                  <a:srgbClr val="002060"/>
                </a:solidFill>
              </a:rPr>
              <a:t>Báo</a:t>
            </a:r>
            <a:r>
              <a:rPr lang="en-US" sz="2800" b="0" dirty="0">
                <a:solidFill>
                  <a:srgbClr val="002060"/>
                </a:solidFill>
              </a:rPr>
              <a:t> </a:t>
            </a:r>
            <a:r>
              <a:rPr lang="en-US" sz="2800" b="0" dirty="0" err="1" smtClean="0">
                <a:solidFill>
                  <a:srgbClr val="002060"/>
                </a:solidFill>
              </a:rPr>
              <a:t>cáo</a:t>
            </a:r>
            <a:r>
              <a:rPr lang="en-US" sz="2800" b="0" dirty="0">
                <a:solidFill>
                  <a:srgbClr val="002060"/>
                </a:solidFill>
              </a:rPr>
              <a:t> </a:t>
            </a:r>
            <a:r>
              <a:rPr lang="en-US" sz="2800" b="0" dirty="0" err="1" smtClean="0">
                <a:solidFill>
                  <a:srgbClr val="002060"/>
                </a:solidFill>
              </a:rPr>
              <a:t>kịp</a:t>
            </a:r>
            <a:r>
              <a:rPr lang="en-US" sz="2800" b="0" dirty="0">
                <a:solidFill>
                  <a:srgbClr val="002060"/>
                </a:solidFill>
              </a:rPr>
              <a:t> </a:t>
            </a:r>
            <a:r>
              <a:rPr lang="en-US" sz="2800" b="0" dirty="0" err="1" smtClean="0">
                <a:solidFill>
                  <a:srgbClr val="002060"/>
                </a:solidFill>
              </a:rPr>
              <a:t>thời</a:t>
            </a:r>
            <a:r>
              <a:rPr lang="en-US" sz="2800" b="0" dirty="0">
                <a:solidFill>
                  <a:srgbClr val="002060"/>
                </a:solidFill>
              </a:rPr>
              <a:t> </a:t>
            </a:r>
            <a:r>
              <a:rPr lang="en-US" sz="2800" b="0" dirty="0" err="1" smtClean="0">
                <a:solidFill>
                  <a:srgbClr val="002060"/>
                </a:solidFill>
              </a:rPr>
              <a:t>các</a:t>
            </a:r>
            <a:r>
              <a:rPr lang="en-US" sz="2800" b="0" dirty="0">
                <a:solidFill>
                  <a:srgbClr val="002060"/>
                </a:solidFill>
              </a:rPr>
              <a:t> </a:t>
            </a:r>
            <a:r>
              <a:rPr lang="en-US" sz="2800" b="0" dirty="0" err="1" smtClean="0">
                <a:solidFill>
                  <a:srgbClr val="002060"/>
                </a:solidFill>
              </a:rPr>
              <a:t>tình</a:t>
            </a:r>
            <a:r>
              <a:rPr lang="en-US" sz="2800" b="0" dirty="0">
                <a:solidFill>
                  <a:srgbClr val="002060"/>
                </a:solidFill>
              </a:rPr>
              <a:t> </a:t>
            </a:r>
            <a:r>
              <a:rPr lang="en-US" sz="2800" b="0" dirty="0" err="1" smtClean="0">
                <a:solidFill>
                  <a:srgbClr val="002060"/>
                </a:solidFill>
              </a:rPr>
              <a:t>huống</a:t>
            </a:r>
            <a:r>
              <a:rPr lang="en-US" sz="2800" b="0" dirty="0">
                <a:solidFill>
                  <a:srgbClr val="002060"/>
                </a:solidFill>
              </a:rPr>
              <a:t> </a:t>
            </a:r>
            <a:r>
              <a:rPr lang="en-US" sz="2800" b="0" dirty="0" err="1" smtClean="0">
                <a:solidFill>
                  <a:srgbClr val="002060"/>
                </a:solidFill>
              </a:rPr>
              <a:t>với</a:t>
            </a:r>
            <a:r>
              <a:rPr lang="en-US" sz="2800" b="0" dirty="0">
                <a:solidFill>
                  <a:srgbClr val="002060"/>
                </a:solidFill>
              </a:rPr>
              <a:t> </a:t>
            </a:r>
            <a:r>
              <a:rPr lang="en-US" sz="2800" b="0" dirty="0" smtClean="0">
                <a:solidFill>
                  <a:srgbClr val="002060"/>
                </a:solidFill>
              </a:rPr>
              <a:t>Ban PCD</a:t>
            </a:r>
            <a:endParaRPr lang="en-US" sz="2800" b="0" dirty="0">
              <a:solidFill>
                <a:srgbClr val="FF0000"/>
              </a:solidFill>
            </a:endParaRPr>
          </a:p>
        </p:txBody>
      </p:sp>
      <p:sp>
        <p:nvSpPr>
          <p:cNvPr id="2051" name="Rectangle 3"/>
          <p:cNvSpPr>
            <a:spLocks noGrp="1" noChangeArrowheads="1"/>
          </p:cNvSpPr>
          <p:nvPr>
            <p:ph type="subTitle" idx="1"/>
          </p:nvPr>
        </p:nvSpPr>
        <p:spPr>
          <a:xfrm>
            <a:off x="4162864" y="6212107"/>
            <a:ext cx="4811713" cy="403225"/>
          </a:xfrm>
        </p:spPr>
        <p:txBody>
          <a:bodyPr/>
          <a:lstStyle/>
          <a:p>
            <a:r>
              <a:rPr lang="en-US" sz="1800" dirty="0"/>
              <a:t>www.benhvienducgiang.com</a:t>
            </a:r>
          </a:p>
        </p:txBody>
      </p:sp>
      <p:sp>
        <p:nvSpPr>
          <p:cNvPr id="4" name="Rectangle 2"/>
          <p:cNvSpPr txBox="1">
            <a:spLocks noChangeArrowheads="1"/>
          </p:cNvSpPr>
          <p:nvPr/>
        </p:nvSpPr>
        <p:spPr bwMode="gray">
          <a:xfrm>
            <a:off x="413305" y="2037447"/>
            <a:ext cx="8534400" cy="629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r" rtl="0" eaLnBrk="1" fontAlgn="base" hangingPunct="1">
              <a:spcBef>
                <a:spcPct val="0"/>
              </a:spcBef>
              <a:spcAft>
                <a:spcPct val="0"/>
              </a:spcAft>
              <a:defRPr sz="4800" b="1">
                <a:solidFill>
                  <a:srgbClr val="000000"/>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a:lstStyle>
          <a:p>
            <a:pPr algn="ctr">
              <a:lnSpc>
                <a:spcPct val="120000"/>
              </a:lnSpc>
            </a:pPr>
            <a:r>
              <a:rPr lang="en-US" sz="2800" kern="0" dirty="0" smtClean="0">
                <a:solidFill>
                  <a:srgbClr val="FF0000"/>
                </a:solidFill>
              </a:rPr>
              <a:t>KẾT LUẬN</a:t>
            </a:r>
            <a:br>
              <a:rPr lang="en-US" sz="2800" kern="0" dirty="0" smtClean="0">
                <a:solidFill>
                  <a:srgbClr val="FF0000"/>
                </a:solidFill>
              </a:rPr>
            </a:br>
            <a:endParaRPr lang="en-US" sz="2800" b="0" kern="0" dirty="0">
              <a:solidFill>
                <a:srgbClr val="FF0000"/>
              </a:solidFill>
            </a:endParaRPr>
          </a:p>
        </p:txBody>
      </p:sp>
    </p:spTree>
    <p:extLst>
      <p:ext uri="{BB962C8B-B14F-4D97-AF65-F5344CB8AC3E}">
        <p14:creationId xmlns="" xmlns:p14="http://schemas.microsoft.com/office/powerpoint/2010/main" val="59706857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4162864" y="6212107"/>
            <a:ext cx="4811713" cy="403225"/>
          </a:xfrm>
        </p:spPr>
        <p:txBody>
          <a:bodyPr/>
          <a:lstStyle/>
          <a:p>
            <a:r>
              <a:rPr lang="en-US" sz="1800" dirty="0"/>
              <a:t>www.benhvienducgiang.com</a:t>
            </a:r>
          </a:p>
        </p:txBody>
      </p:sp>
      <p:sp>
        <p:nvSpPr>
          <p:cNvPr id="4" name="Rectangle 2"/>
          <p:cNvSpPr txBox="1">
            <a:spLocks noChangeArrowheads="1"/>
          </p:cNvSpPr>
          <p:nvPr/>
        </p:nvSpPr>
        <p:spPr bwMode="gray">
          <a:xfrm>
            <a:off x="414051" y="2209800"/>
            <a:ext cx="8534400" cy="16201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r" rtl="0" eaLnBrk="1" fontAlgn="base" hangingPunct="1">
              <a:spcBef>
                <a:spcPct val="0"/>
              </a:spcBef>
              <a:spcAft>
                <a:spcPct val="0"/>
              </a:spcAft>
              <a:defRPr sz="4800" b="1">
                <a:solidFill>
                  <a:srgbClr val="000000"/>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a:lstStyle>
          <a:p>
            <a:pPr algn="ctr">
              <a:lnSpc>
                <a:spcPct val="120000"/>
              </a:lnSpc>
            </a:pPr>
            <a:r>
              <a:rPr lang="en-US" sz="3200" kern="0" dirty="0">
                <a:solidFill>
                  <a:srgbClr val="FF0000"/>
                </a:solidFill>
              </a:rPr>
              <a:t>CẨM NANG HỎI – ĐÁP </a:t>
            </a:r>
            <a:r>
              <a:rPr lang="en-US" sz="3200" kern="0" dirty="0" smtClean="0">
                <a:solidFill>
                  <a:srgbClr val="FF0000"/>
                </a:solidFill>
              </a:rPr>
              <a:t>THÔNG TIN </a:t>
            </a:r>
          </a:p>
          <a:p>
            <a:pPr algn="ctr">
              <a:lnSpc>
                <a:spcPct val="120000"/>
              </a:lnSpc>
            </a:pPr>
            <a:r>
              <a:rPr lang="en-US" sz="3200" kern="0" dirty="0" smtClean="0">
                <a:solidFill>
                  <a:srgbClr val="FF0000"/>
                </a:solidFill>
              </a:rPr>
              <a:t>VỀ </a:t>
            </a:r>
            <a:r>
              <a:rPr lang="en-US" sz="3200" kern="0" dirty="0">
                <a:solidFill>
                  <a:srgbClr val="FF0000"/>
                </a:solidFill>
              </a:rPr>
              <a:t>VIÊM </a:t>
            </a:r>
            <a:r>
              <a:rPr lang="en-US" sz="3200" kern="0" dirty="0" smtClean="0">
                <a:solidFill>
                  <a:srgbClr val="FF0000"/>
                </a:solidFill>
              </a:rPr>
              <a:t>Đ</a:t>
            </a:r>
            <a:r>
              <a:rPr lang="vi-VN" sz="3200" kern="0" dirty="0" smtClean="0">
                <a:solidFill>
                  <a:srgbClr val="FF0000"/>
                </a:solidFill>
              </a:rPr>
              <a:t>ƯỜNG</a:t>
            </a:r>
            <a:r>
              <a:rPr lang="en-US" sz="3200" kern="0" dirty="0">
                <a:solidFill>
                  <a:srgbClr val="FF0000"/>
                </a:solidFill>
              </a:rPr>
              <a:t> HÔ HẤP CẤP DO </a:t>
            </a:r>
            <a:endParaRPr lang="en-US" sz="3200" kern="0" dirty="0" smtClean="0">
              <a:solidFill>
                <a:srgbClr val="FF0000"/>
              </a:solidFill>
            </a:endParaRPr>
          </a:p>
          <a:p>
            <a:pPr algn="ctr">
              <a:lnSpc>
                <a:spcPct val="120000"/>
              </a:lnSpc>
            </a:pPr>
            <a:r>
              <a:rPr lang="en-US" sz="3200" kern="0" dirty="0" smtClean="0">
                <a:solidFill>
                  <a:srgbClr val="FF0000"/>
                </a:solidFill>
              </a:rPr>
              <a:t>CHỦNG </a:t>
            </a:r>
            <a:r>
              <a:rPr lang="en-US" sz="3200" kern="0" dirty="0">
                <a:solidFill>
                  <a:srgbClr val="FF0000"/>
                </a:solidFill>
              </a:rPr>
              <a:t>MỚI CỦA VIRUT </a:t>
            </a:r>
            <a:r>
              <a:rPr lang="en-US" sz="3200" kern="0" dirty="0" smtClean="0">
                <a:solidFill>
                  <a:srgbClr val="FF0000"/>
                </a:solidFill>
              </a:rPr>
              <a:t>CORANA (</a:t>
            </a:r>
            <a:r>
              <a:rPr lang="en-US" sz="3200" kern="0" dirty="0" err="1" smtClean="0">
                <a:solidFill>
                  <a:srgbClr val="FF0000"/>
                </a:solidFill>
              </a:rPr>
              <a:t>nCoV</a:t>
            </a:r>
            <a:r>
              <a:rPr lang="en-US" sz="3200" kern="0" dirty="0" smtClean="0">
                <a:solidFill>
                  <a:srgbClr val="FF0000"/>
                </a:solidFill>
              </a:rPr>
              <a:t>)</a:t>
            </a:r>
            <a:endParaRPr lang="en-US" sz="3200" b="0" kern="0" dirty="0">
              <a:solidFill>
                <a:srgbClr val="FF0000"/>
              </a:solidFill>
            </a:endParaRPr>
          </a:p>
        </p:txBody>
      </p:sp>
    </p:spTree>
    <p:extLst>
      <p:ext uri="{BB962C8B-B14F-4D97-AF65-F5344CB8AC3E}">
        <p14:creationId xmlns="" xmlns:p14="http://schemas.microsoft.com/office/powerpoint/2010/main" val="237571109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pPr>
              <a:lnSpc>
                <a:spcPct val="150000"/>
              </a:lnSpc>
            </a:pPr>
            <a:r>
              <a:rPr lang="en-US" sz="2800" b="1" dirty="0" err="1"/>
              <a:t>Câu</a:t>
            </a:r>
            <a:r>
              <a:rPr lang="en-US" sz="2800" b="1" dirty="0"/>
              <a:t> </a:t>
            </a:r>
            <a:r>
              <a:rPr lang="en-US" sz="2800" b="1" dirty="0" err="1"/>
              <a:t>hỏi</a:t>
            </a:r>
            <a:r>
              <a:rPr lang="en-US" sz="2800" b="1" dirty="0"/>
              <a:t> 1:  Vi </a:t>
            </a:r>
            <a:r>
              <a:rPr lang="en-US" sz="2800" b="1" dirty="0" err="1"/>
              <a:t>rút</a:t>
            </a:r>
            <a:r>
              <a:rPr lang="en-US" sz="2800" b="1" dirty="0"/>
              <a:t> Corona </a:t>
            </a:r>
            <a:r>
              <a:rPr lang="en-US" sz="2800" b="1" dirty="0" err="1"/>
              <a:t>nCoV</a:t>
            </a:r>
            <a:r>
              <a:rPr lang="en-US" sz="2800" b="1" dirty="0"/>
              <a:t> </a:t>
            </a:r>
            <a:r>
              <a:rPr lang="en-US" sz="2800" b="1" dirty="0" err="1"/>
              <a:t>là</a:t>
            </a:r>
            <a:r>
              <a:rPr lang="en-US" sz="2800" b="1" dirty="0"/>
              <a:t> </a:t>
            </a:r>
            <a:r>
              <a:rPr lang="en-US" sz="2800" b="1" dirty="0" err="1"/>
              <a:t>gì</a:t>
            </a:r>
            <a:r>
              <a:rPr lang="en-US" sz="2800" b="1" dirty="0"/>
              <a:t>?</a:t>
            </a:r>
            <a:endParaRPr lang="en-US" sz="2800" dirty="0"/>
          </a:p>
          <a:p>
            <a:pPr>
              <a:lnSpc>
                <a:spcPct val="150000"/>
              </a:lnSpc>
            </a:pPr>
            <a:r>
              <a:rPr lang="en-US" sz="2800" b="1" dirty="0" err="1"/>
              <a:t>Trả</a:t>
            </a:r>
            <a:r>
              <a:rPr lang="en-US" sz="2800" b="1" dirty="0"/>
              <a:t> </a:t>
            </a:r>
            <a:r>
              <a:rPr lang="en-US" sz="2800" b="1" dirty="0" err="1"/>
              <a:t>lời</a:t>
            </a:r>
            <a:r>
              <a:rPr lang="en-US" sz="2800" b="1" dirty="0"/>
              <a:t>:</a:t>
            </a:r>
            <a:r>
              <a:rPr lang="en-US" sz="2800" dirty="0"/>
              <a:t> Vi </a:t>
            </a:r>
            <a:r>
              <a:rPr lang="en-US" sz="2800" dirty="0" err="1"/>
              <a:t>rút</a:t>
            </a:r>
            <a:r>
              <a:rPr lang="en-US" sz="2800" dirty="0"/>
              <a:t> Corona (</a:t>
            </a:r>
            <a:r>
              <a:rPr lang="en-US" sz="2800" dirty="0" err="1"/>
              <a:t>nCoV</a:t>
            </a:r>
            <a:r>
              <a:rPr lang="en-US" sz="2800" dirty="0"/>
              <a:t>) </a:t>
            </a:r>
            <a:r>
              <a:rPr lang="en-US" sz="2800" dirty="0" err="1"/>
              <a:t>là</a:t>
            </a:r>
            <a:r>
              <a:rPr lang="en-US" sz="2800" dirty="0"/>
              <a:t> </a:t>
            </a:r>
            <a:r>
              <a:rPr lang="en-US" sz="2800" dirty="0" err="1"/>
              <a:t>một</a:t>
            </a:r>
            <a:r>
              <a:rPr lang="en-US" sz="2800" dirty="0"/>
              <a:t> </a:t>
            </a:r>
            <a:r>
              <a:rPr lang="en-US" sz="2800" dirty="0" err="1"/>
              <a:t>loại</a:t>
            </a:r>
            <a:r>
              <a:rPr lang="en-US" sz="2800" dirty="0"/>
              <a:t> vi </a:t>
            </a:r>
            <a:r>
              <a:rPr lang="en-US" sz="2800" dirty="0" err="1"/>
              <a:t>rút</a:t>
            </a:r>
            <a:r>
              <a:rPr lang="en-US" sz="2800" dirty="0"/>
              <a:t> </a:t>
            </a:r>
            <a:r>
              <a:rPr lang="en-US" sz="2800" dirty="0" err="1"/>
              <a:t>đường</a:t>
            </a:r>
            <a:r>
              <a:rPr lang="en-US" sz="2800" dirty="0"/>
              <a:t> </a:t>
            </a:r>
            <a:r>
              <a:rPr lang="en-US" sz="2800" dirty="0" err="1"/>
              <a:t>hô</a:t>
            </a:r>
            <a:r>
              <a:rPr lang="en-US" sz="2800" dirty="0"/>
              <a:t> </a:t>
            </a:r>
            <a:r>
              <a:rPr lang="en-US" sz="2800" dirty="0" err="1"/>
              <a:t>hấp</a:t>
            </a:r>
            <a:r>
              <a:rPr lang="en-US" sz="2800" dirty="0"/>
              <a:t> </a:t>
            </a:r>
            <a:r>
              <a:rPr lang="en-US" sz="2800" dirty="0" err="1"/>
              <a:t>mới</a:t>
            </a:r>
            <a:r>
              <a:rPr lang="en-US" sz="2800" dirty="0"/>
              <a:t> </a:t>
            </a:r>
            <a:r>
              <a:rPr lang="en-US" sz="2800" dirty="0" err="1"/>
              <a:t>gây</a:t>
            </a:r>
            <a:r>
              <a:rPr lang="en-US" sz="2800" dirty="0"/>
              <a:t> </a:t>
            </a:r>
            <a:r>
              <a:rPr lang="en-US" sz="2800" dirty="0" err="1"/>
              <a:t>bệnh</a:t>
            </a:r>
            <a:r>
              <a:rPr lang="en-US" sz="2800" dirty="0"/>
              <a:t> </a:t>
            </a:r>
            <a:r>
              <a:rPr lang="en-US" sz="2800" dirty="0" err="1"/>
              <a:t>viêm</a:t>
            </a:r>
            <a:r>
              <a:rPr lang="en-US" sz="2800" dirty="0"/>
              <a:t> </a:t>
            </a:r>
            <a:r>
              <a:rPr lang="en-US" sz="2800" dirty="0" err="1"/>
              <a:t>đường</a:t>
            </a:r>
            <a:r>
              <a:rPr lang="en-US" sz="2800" dirty="0"/>
              <a:t> </a:t>
            </a:r>
            <a:r>
              <a:rPr lang="en-US" sz="2800" dirty="0" err="1"/>
              <a:t>hô</a:t>
            </a:r>
            <a:r>
              <a:rPr lang="en-US" sz="2800" dirty="0"/>
              <a:t> </a:t>
            </a:r>
            <a:r>
              <a:rPr lang="en-US" sz="2800" dirty="0" err="1"/>
              <a:t>hấp</a:t>
            </a:r>
            <a:r>
              <a:rPr lang="en-US" sz="2800" dirty="0"/>
              <a:t> </a:t>
            </a:r>
            <a:r>
              <a:rPr lang="en-US" sz="2800" dirty="0" err="1"/>
              <a:t>cấp</a:t>
            </a:r>
            <a:r>
              <a:rPr lang="en-US" sz="2800" dirty="0"/>
              <a:t> ở </a:t>
            </a:r>
            <a:r>
              <a:rPr lang="en-US" sz="2800" dirty="0" err="1"/>
              <a:t>người</a:t>
            </a:r>
            <a:r>
              <a:rPr lang="en-US" sz="2800" dirty="0"/>
              <a:t> </a:t>
            </a:r>
            <a:r>
              <a:rPr lang="en-US" sz="2800" dirty="0" err="1"/>
              <a:t>và</a:t>
            </a:r>
            <a:r>
              <a:rPr lang="en-US" sz="2800" dirty="0"/>
              <a:t> </a:t>
            </a:r>
            <a:r>
              <a:rPr lang="en-US" sz="2800" dirty="0" err="1"/>
              <a:t>cho</a:t>
            </a:r>
            <a:r>
              <a:rPr lang="en-US" sz="2800" dirty="0"/>
              <a:t> </a:t>
            </a:r>
            <a:r>
              <a:rPr lang="en-US" sz="2800" dirty="0" err="1"/>
              <a:t>thấy</a:t>
            </a:r>
            <a:r>
              <a:rPr lang="en-US" sz="2800" dirty="0"/>
              <a:t> </a:t>
            </a:r>
            <a:r>
              <a:rPr lang="en-US" sz="2800" dirty="0" err="1"/>
              <a:t>có</a:t>
            </a:r>
            <a:r>
              <a:rPr lang="en-US" sz="2800" dirty="0"/>
              <a:t> </a:t>
            </a:r>
            <a:r>
              <a:rPr lang="en-US" sz="2800" dirty="0" err="1"/>
              <a:t>sự</a:t>
            </a:r>
            <a:r>
              <a:rPr lang="en-US" sz="2800" dirty="0"/>
              <a:t> </a:t>
            </a:r>
            <a:r>
              <a:rPr lang="en-US" sz="2800" dirty="0" err="1"/>
              <a:t>lây</a:t>
            </a:r>
            <a:r>
              <a:rPr lang="en-US" sz="2800" dirty="0"/>
              <a:t> </a:t>
            </a:r>
            <a:r>
              <a:rPr lang="en-US" sz="2800" dirty="0" err="1"/>
              <a:t>lan</a:t>
            </a:r>
            <a:r>
              <a:rPr lang="en-US" sz="2800" dirty="0"/>
              <a:t> </a:t>
            </a:r>
            <a:r>
              <a:rPr lang="en-US" sz="2800" dirty="0" err="1"/>
              <a:t>từ</a:t>
            </a:r>
            <a:r>
              <a:rPr lang="en-US" sz="2800" dirty="0"/>
              <a:t> </a:t>
            </a:r>
            <a:r>
              <a:rPr lang="en-US" sz="2800" dirty="0" err="1"/>
              <a:t>người</a:t>
            </a:r>
            <a:r>
              <a:rPr lang="en-US" sz="2800" dirty="0"/>
              <a:t> sang </a:t>
            </a:r>
            <a:r>
              <a:rPr lang="en-US" sz="2800" dirty="0" err="1"/>
              <a:t>người</a:t>
            </a:r>
            <a:r>
              <a:rPr lang="en-US" sz="2800" dirty="0"/>
              <a:t>. Vi </a:t>
            </a:r>
            <a:r>
              <a:rPr lang="en-US" sz="2800" dirty="0" err="1"/>
              <a:t>rút</a:t>
            </a:r>
            <a:r>
              <a:rPr lang="en-US" sz="2800" dirty="0"/>
              <a:t> </a:t>
            </a:r>
            <a:r>
              <a:rPr lang="en-US" sz="2800" dirty="0" err="1"/>
              <a:t>này</a:t>
            </a:r>
            <a:r>
              <a:rPr lang="en-US" sz="2800" dirty="0"/>
              <a:t> </a:t>
            </a:r>
            <a:r>
              <a:rPr lang="en-US" sz="2800" dirty="0" err="1"/>
              <a:t>là</a:t>
            </a:r>
            <a:r>
              <a:rPr lang="en-US" sz="2800" dirty="0"/>
              <a:t> </a:t>
            </a:r>
            <a:r>
              <a:rPr lang="en-US" sz="2800" dirty="0" err="1"/>
              <a:t>chủng</a:t>
            </a:r>
            <a:r>
              <a:rPr lang="en-US" sz="2800" dirty="0"/>
              <a:t> vi </a:t>
            </a:r>
            <a:r>
              <a:rPr lang="en-US" sz="2800" dirty="0" err="1"/>
              <a:t>rút</a:t>
            </a:r>
            <a:r>
              <a:rPr lang="en-US" sz="2800" dirty="0"/>
              <a:t> </a:t>
            </a:r>
            <a:r>
              <a:rPr lang="en-US" sz="2800" dirty="0" err="1"/>
              <a:t>mới</a:t>
            </a:r>
            <a:r>
              <a:rPr lang="en-US" sz="2800" dirty="0"/>
              <a:t> </a:t>
            </a:r>
            <a:r>
              <a:rPr lang="en-US" sz="2800" dirty="0" err="1"/>
              <a:t>chưa</a:t>
            </a:r>
            <a:r>
              <a:rPr lang="en-US" sz="2800" dirty="0"/>
              <a:t> </a:t>
            </a:r>
            <a:r>
              <a:rPr lang="en-US" sz="2800" dirty="0" err="1"/>
              <a:t>được</a:t>
            </a:r>
            <a:r>
              <a:rPr lang="en-US" sz="2800" dirty="0"/>
              <a:t> </a:t>
            </a:r>
            <a:r>
              <a:rPr lang="en-US" sz="2800" dirty="0" err="1"/>
              <a:t>xác</a:t>
            </a:r>
            <a:r>
              <a:rPr lang="en-US" sz="2800" dirty="0"/>
              <a:t> </a:t>
            </a:r>
            <a:r>
              <a:rPr lang="en-US" sz="2800" dirty="0" err="1"/>
              <a:t>định</a:t>
            </a:r>
            <a:r>
              <a:rPr lang="en-US" sz="2800" dirty="0"/>
              <a:t> </a:t>
            </a:r>
            <a:r>
              <a:rPr lang="en-US" sz="2800" dirty="0" err="1"/>
              <a:t>trước</a:t>
            </a:r>
            <a:r>
              <a:rPr lang="en-US" sz="2800" dirty="0"/>
              <a:t> </a:t>
            </a:r>
            <a:r>
              <a:rPr lang="en-US" sz="2800" dirty="0" err="1"/>
              <a:t>đó</a:t>
            </a:r>
            <a:r>
              <a:rPr lang="en-US" sz="2800" dirty="0"/>
              <a:t>.</a:t>
            </a:r>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1</a:t>
            </a:r>
          </a:p>
        </p:txBody>
      </p:sp>
    </p:spTree>
    <p:extLst>
      <p:ext uri="{BB962C8B-B14F-4D97-AF65-F5344CB8AC3E}">
        <p14:creationId xmlns="" xmlns:p14="http://schemas.microsoft.com/office/powerpoint/2010/main" val="347601540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r>
              <a:rPr lang="en-US" sz="2800" b="1" dirty="0" err="1"/>
              <a:t>Câu</a:t>
            </a:r>
            <a:r>
              <a:rPr lang="en-US" sz="2800" b="1" dirty="0"/>
              <a:t> </a:t>
            </a:r>
            <a:r>
              <a:rPr lang="en-US" sz="2800" b="1" dirty="0" err="1"/>
              <a:t>hỏi</a:t>
            </a:r>
            <a:r>
              <a:rPr lang="en-US" sz="2800" b="1" dirty="0"/>
              <a:t> 2: </a:t>
            </a:r>
            <a:r>
              <a:rPr lang="en-US" sz="2800" b="1" dirty="0" err="1"/>
              <a:t>Nguồn</a:t>
            </a:r>
            <a:r>
              <a:rPr lang="en-US" sz="2800" b="1" dirty="0"/>
              <a:t> </a:t>
            </a:r>
            <a:r>
              <a:rPr lang="en-US" sz="2800" b="1" dirty="0" err="1"/>
              <a:t>gốc</a:t>
            </a:r>
            <a:r>
              <a:rPr lang="en-US" sz="2800" b="1" dirty="0"/>
              <a:t> </a:t>
            </a:r>
            <a:r>
              <a:rPr lang="en-US" sz="2800" b="1" dirty="0" err="1"/>
              <a:t>của</a:t>
            </a:r>
            <a:r>
              <a:rPr lang="en-US" sz="2800" b="1" dirty="0"/>
              <a:t> vi </a:t>
            </a:r>
            <a:r>
              <a:rPr lang="en-US" sz="2800" b="1" dirty="0" err="1"/>
              <a:t>rút</a:t>
            </a:r>
            <a:r>
              <a:rPr lang="en-US" sz="2800" b="1" dirty="0"/>
              <a:t> Corona </a:t>
            </a:r>
            <a:r>
              <a:rPr lang="en-US" sz="2800" b="1" dirty="0" err="1"/>
              <a:t>nCoV</a:t>
            </a:r>
            <a:r>
              <a:rPr lang="en-US" sz="2800" b="1" dirty="0"/>
              <a:t> </a:t>
            </a:r>
            <a:r>
              <a:rPr lang="en-US" sz="2800" b="1" dirty="0" err="1"/>
              <a:t>từ</a:t>
            </a:r>
            <a:r>
              <a:rPr lang="en-US" sz="2800" b="1" dirty="0"/>
              <a:t> </a:t>
            </a:r>
            <a:r>
              <a:rPr lang="en-US" sz="2800" b="1" dirty="0" err="1"/>
              <a:t>đâu</a:t>
            </a:r>
            <a:r>
              <a:rPr lang="en-US" sz="2800" b="1" dirty="0"/>
              <a:t>?</a:t>
            </a:r>
            <a:endParaRPr lang="en-US" sz="2800" dirty="0"/>
          </a:p>
          <a:p>
            <a:r>
              <a:rPr lang="en-US" sz="2800" b="1" dirty="0" err="1"/>
              <a:t>Trả</a:t>
            </a:r>
            <a:r>
              <a:rPr lang="en-US" sz="2800" b="1" dirty="0"/>
              <a:t> </a:t>
            </a:r>
            <a:r>
              <a:rPr lang="en-US" sz="2800" b="1" dirty="0" err="1"/>
              <a:t>lời</a:t>
            </a:r>
            <a:r>
              <a:rPr lang="en-US" sz="2800" b="1" dirty="0"/>
              <a:t>:</a:t>
            </a:r>
            <a:r>
              <a:rPr lang="en-US" sz="2800" dirty="0"/>
              <a:t> </a:t>
            </a:r>
            <a:r>
              <a:rPr lang="en-US" sz="2800" dirty="0" err="1"/>
              <a:t>Các</a:t>
            </a:r>
            <a:r>
              <a:rPr lang="en-US" sz="2800" dirty="0"/>
              <a:t> </a:t>
            </a:r>
            <a:r>
              <a:rPr lang="en-US" sz="2800" dirty="0" err="1"/>
              <a:t>cơ</a:t>
            </a:r>
            <a:r>
              <a:rPr lang="en-US" sz="2800" dirty="0"/>
              <a:t> </a:t>
            </a:r>
            <a:r>
              <a:rPr lang="en-US" sz="2800" dirty="0" err="1"/>
              <a:t>quan</a:t>
            </a:r>
            <a:r>
              <a:rPr lang="en-US" sz="2800" dirty="0"/>
              <a:t> y </a:t>
            </a:r>
            <a:r>
              <a:rPr lang="en-US" sz="2800" dirty="0" err="1"/>
              <a:t>tế</a:t>
            </a:r>
            <a:r>
              <a:rPr lang="en-US" sz="2800" dirty="0"/>
              <a:t> </a:t>
            </a:r>
            <a:r>
              <a:rPr lang="en-US" sz="2800" dirty="0" err="1"/>
              <a:t>và</a:t>
            </a:r>
            <a:r>
              <a:rPr lang="en-US" sz="2800" dirty="0"/>
              <a:t> </a:t>
            </a:r>
            <a:r>
              <a:rPr lang="en-US" sz="2800" dirty="0" err="1"/>
              <a:t>đối</a:t>
            </a:r>
            <a:r>
              <a:rPr lang="en-US" sz="2800" dirty="0"/>
              <a:t> </a:t>
            </a:r>
            <a:r>
              <a:rPr lang="en-US" sz="2800" dirty="0" err="1"/>
              <a:t>tác</a:t>
            </a:r>
            <a:r>
              <a:rPr lang="en-US" sz="2800" dirty="0"/>
              <a:t> y </a:t>
            </a:r>
            <a:r>
              <a:rPr lang="en-US" sz="2800" dirty="0" err="1"/>
              <a:t>tế</a:t>
            </a:r>
            <a:r>
              <a:rPr lang="en-US" sz="2800" dirty="0"/>
              <a:t> </a:t>
            </a:r>
            <a:r>
              <a:rPr lang="en-US" sz="2800" dirty="0" err="1"/>
              <a:t>đang</a:t>
            </a:r>
            <a:r>
              <a:rPr lang="en-US" sz="2800" dirty="0"/>
              <a:t> </a:t>
            </a:r>
            <a:r>
              <a:rPr lang="en-US" sz="2800" dirty="0" err="1"/>
              <a:t>nỗ</a:t>
            </a:r>
            <a:r>
              <a:rPr lang="en-US" sz="2800" dirty="0"/>
              <a:t> </a:t>
            </a:r>
            <a:r>
              <a:rPr lang="en-US" sz="2800" dirty="0" err="1"/>
              <a:t>lực</a:t>
            </a:r>
            <a:r>
              <a:rPr lang="en-US" sz="2800" dirty="0"/>
              <a:t> </a:t>
            </a:r>
            <a:r>
              <a:rPr lang="en-US" sz="2800" dirty="0" err="1"/>
              <a:t>để</a:t>
            </a:r>
            <a:r>
              <a:rPr lang="en-US" sz="2800" dirty="0"/>
              <a:t> </a:t>
            </a:r>
            <a:r>
              <a:rPr lang="en-US" sz="2800" dirty="0" err="1"/>
              <a:t>xác</a:t>
            </a:r>
            <a:r>
              <a:rPr lang="en-US" sz="2800" dirty="0"/>
              <a:t> </a:t>
            </a:r>
            <a:r>
              <a:rPr lang="en-US" sz="2800" dirty="0" err="1"/>
              <a:t>định</a:t>
            </a:r>
            <a:r>
              <a:rPr lang="en-US" sz="2800" dirty="0"/>
              <a:t> </a:t>
            </a:r>
            <a:r>
              <a:rPr lang="en-US" sz="2800" dirty="0" err="1"/>
              <a:t>nguồn</a:t>
            </a:r>
            <a:r>
              <a:rPr lang="en-US" sz="2800" dirty="0"/>
              <a:t> </a:t>
            </a:r>
            <a:r>
              <a:rPr lang="en-US" sz="2800" dirty="0" err="1"/>
              <a:t>gốc</a:t>
            </a:r>
            <a:r>
              <a:rPr lang="en-US" sz="2800" dirty="0"/>
              <a:t> </a:t>
            </a:r>
            <a:r>
              <a:rPr lang="en-US" sz="2800" dirty="0" err="1"/>
              <a:t>của</a:t>
            </a:r>
            <a:r>
              <a:rPr lang="en-US" sz="2800" dirty="0"/>
              <a:t> </a:t>
            </a:r>
            <a:r>
              <a:rPr lang="en-US" sz="2800" dirty="0" err="1"/>
              <a:t>nCoV</a:t>
            </a:r>
            <a:r>
              <a:rPr lang="en-US" sz="2800" dirty="0"/>
              <a:t>. </a:t>
            </a:r>
            <a:r>
              <a:rPr lang="en-US" sz="2800" dirty="0" err="1"/>
              <a:t>Nhiều</a:t>
            </a:r>
            <a:r>
              <a:rPr lang="en-US" sz="2800" dirty="0"/>
              <a:t> ý </a:t>
            </a:r>
            <a:r>
              <a:rPr lang="en-US" sz="2800" dirty="0" err="1"/>
              <a:t>kiến</a:t>
            </a:r>
            <a:r>
              <a:rPr lang="en-US" sz="2800" dirty="0"/>
              <a:t> </a:t>
            </a:r>
            <a:r>
              <a:rPr lang="en-US" sz="2800" dirty="0" err="1"/>
              <a:t>cho</a:t>
            </a:r>
            <a:r>
              <a:rPr lang="en-US" sz="2800" dirty="0"/>
              <a:t> </a:t>
            </a:r>
            <a:r>
              <a:rPr lang="en-US" sz="2800" dirty="0" err="1"/>
              <a:t>rằng</a:t>
            </a:r>
            <a:r>
              <a:rPr lang="en-US" sz="2800" dirty="0"/>
              <a:t>, vi </a:t>
            </a:r>
            <a:r>
              <a:rPr lang="en-US" sz="2800" dirty="0" err="1"/>
              <a:t>rút</a:t>
            </a:r>
            <a:r>
              <a:rPr lang="en-US" sz="2800" dirty="0"/>
              <a:t> Corona </a:t>
            </a:r>
            <a:r>
              <a:rPr lang="en-US" sz="2800" dirty="0" err="1"/>
              <a:t>là</a:t>
            </a:r>
            <a:r>
              <a:rPr lang="en-US" sz="2800" dirty="0"/>
              <a:t> </a:t>
            </a:r>
            <a:r>
              <a:rPr lang="en-US" sz="2800" dirty="0" err="1"/>
              <a:t>một</a:t>
            </a:r>
            <a:r>
              <a:rPr lang="en-US" sz="2800" dirty="0"/>
              <a:t> </a:t>
            </a:r>
            <a:r>
              <a:rPr lang="en-US" sz="2800" dirty="0" err="1"/>
              <a:t>betacoronavirus</a:t>
            </a:r>
            <a:r>
              <a:rPr lang="en-US" sz="2800" dirty="0"/>
              <a:t>, </a:t>
            </a:r>
            <a:r>
              <a:rPr lang="en-US" sz="2800" dirty="0" err="1"/>
              <a:t>thuộc</a:t>
            </a:r>
            <a:r>
              <a:rPr lang="en-US" sz="2800" dirty="0"/>
              <a:t> </a:t>
            </a:r>
            <a:r>
              <a:rPr lang="en-US" sz="2800" dirty="0" err="1"/>
              <a:t>họ</a:t>
            </a:r>
            <a:r>
              <a:rPr lang="en-US" sz="2800" dirty="0"/>
              <a:t> </a:t>
            </a:r>
            <a:r>
              <a:rPr lang="en-US" sz="2800" dirty="0" err="1"/>
              <a:t>với</a:t>
            </a:r>
            <a:r>
              <a:rPr lang="en-US" sz="2800" dirty="0"/>
              <a:t> vi </a:t>
            </a:r>
            <a:r>
              <a:rPr lang="en-US" sz="2800" dirty="0" err="1"/>
              <a:t>rút</a:t>
            </a:r>
            <a:r>
              <a:rPr lang="en-US" sz="2800" dirty="0"/>
              <a:t> </a:t>
            </a:r>
            <a:r>
              <a:rPr lang="en-US" sz="2800" dirty="0" err="1"/>
              <a:t>gây</a:t>
            </a:r>
            <a:r>
              <a:rPr lang="en-US" sz="2800" dirty="0"/>
              <a:t> </a:t>
            </a:r>
            <a:r>
              <a:rPr lang="en-US" sz="2800" dirty="0" err="1"/>
              <a:t>hội</a:t>
            </a:r>
            <a:r>
              <a:rPr lang="en-US" sz="2800" dirty="0"/>
              <a:t> </a:t>
            </a:r>
            <a:r>
              <a:rPr lang="en-US" sz="2800" dirty="0" err="1"/>
              <a:t>chứng</a:t>
            </a:r>
            <a:r>
              <a:rPr lang="en-US" sz="2800" dirty="0"/>
              <a:t> MERS-</a:t>
            </a:r>
            <a:r>
              <a:rPr lang="en-US" sz="2800" dirty="0" err="1"/>
              <a:t>CoV</a:t>
            </a:r>
            <a:r>
              <a:rPr lang="en-US" sz="2800" dirty="0"/>
              <a:t> </a:t>
            </a:r>
            <a:r>
              <a:rPr lang="en-US" sz="2800" dirty="0" err="1"/>
              <a:t>và</a:t>
            </a:r>
            <a:r>
              <a:rPr lang="en-US" sz="2800" dirty="0"/>
              <a:t> </a:t>
            </a:r>
            <a:r>
              <a:rPr lang="en-US" sz="2800" dirty="0" err="1"/>
              <a:t>hội</a:t>
            </a:r>
            <a:r>
              <a:rPr lang="en-US" sz="2800" dirty="0"/>
              <a:t> </a:t>
            </a:r>
            <a:r>
              <a:rPr lang="en-US" sz="2800" dirty="0" err="1"/>
              <a:t>chứng</a:t>
            </a:r>
            <a:r>
              <a:rPr lang="en-US" sz="2800" dirty="0"/>
              <a:t> SARS, </a:t>
            </a:r>
            <a:r>
              <a:rPr lang="en-US" sz="2800" dirty="0" err="1"/>
              <a:t>tất</a:t>
            </a:r>
            <a:r>
              <a:rPr lang="en-US" sz="2800" dirty="0"/>
              <a:t> </a:t>
            </a:r>
            <a:r>
              <a:rPr lang="en-US" sz="2800" dirty="0" err="1"/>
              <a:t>cả</a:t>
            </a:r>
            <a:r>
              <a:rPr lang="en-US" sz="2800" dirty="0"/>
              <a:t> </a:t>
            </a:r>
            <a:r>
              <a:rPr lang="en-US" sz="2800" dirty="0" err="1"/>
              <a:t>đều</a:t>
            </a:r>
            <a:r>
              <a:rPr lang="en-US" sz="2800" dirty="0"/>
              <a:t> </a:t>
            </a:r>
            <a:r>
              <a:rPr lang="en-US" sz="2800" dirty="0" err="1"/>
              <a:t>có</a:t>
            </a:r>
            <a:r>
              <a:rPr lang="en-US" sz="2800" dirty="0"/>
              <a:t> </a:t>
            </a:r>
            <a:r>
              <a:rPr lang="en-US" sz="2800" dirty="0" err="1"/>
              <a:t>nguồn</a:t>
            </a:r>
            <a:r>
              <a:rPr lang="en-US" sz="2800" dirty="0"/>
              <a:t> </a:t>
            </a:r>
            <a:r>
              <a:rPr lang="en-US" sz="2800" dirty="0" err="1"/>
              <a:t>gốc</a:t>
            </a:r>
            <a:r>
              <a:rPr lang="en-US" sz="2800" dirty="0"/>
              <a:t> </a:t>
            </a:r>
            <a:r>
              <a:rPr lang="en-US" sz="2800" dirty="0" err="1"/>
              <a:t>từ</a:t>
            </a:r>
            <a:r>
              <a:rPr lang="en-US" sz="2800" dirty="0"/>
              <a:t> </a:t>
            </a:r>
            <a:r>
              <a:rPr lang="en-US" sz="2800" dirty="0" err="1"/>
              <a:t>vật</a:t>
            </a:r>
            <a:r>
              <a:rPr lang="en-US" sz="2800" dirty="0"/>
              <a:t> </a:t>
            </a:r>
            <a:r>
              <a:rPr lang="en-US" sz="2800" dirty="0" err="1"/>
              <a:t>chủ</a:t>
            </a:r>
            <a:r>
              <a:rPr lang="en-US" sz="2800" dirty="0"/>
              <a:t> </a:t>
            </a:r>
            <a:r>
              <a:rPr lang="en-US" sz="2800" dirty="0" err="1"/>
              <a:t>là</a:t>
            </a:r>
            <a:r>
              <a:rPr lang="en-US" sz="2800" dirty="0"/>
              <a:t> </a:t>
            </a:r>
            <a:r>
              <a:rPr lang="en-US" sz="2800" dirty="0" err="1"/>
              <a:t>loài</a:t>
            </a:r>
            <a:r>
              <a:rPr lang="en-US" sz="2800" dirty="0"/>
              <a:t> </a:t>
            </a:r>
            <a:r>
              <a:rPr lang="en-US" sz="2800" dirty="0" err="1"/>
              <a:t>dơi</a:t>
            </a:r>
            <a:r>
              <a:rPr lang="en-US" sz="2800" dirty="0"/>
              <a:t>. </a:t>
            </a:r>
            <a:r>
              <a:rPr lang="en-US" sz="2800" dirty="0" err="1"/>
              <a:t>Phân</a:t>
            </a:r>
            <a:r>
              <a:rPr lang="en-US" sz="2800" dirty="0"/>
              <a:t> </a:t>
            </a:r>
            <a:r>
              <a:rPr lang="en-US" sz="2800" dirty="0" err="1"/>
              <a:t>tích</a:t>
            </a:r>
            <a:r>
              <a:rPr lang="en-US" sz="2800" dirty="0"/>
              <a:t> </a:t>
            </a:r>
            <a:r>
              <a:rPr lang="en-US" sz="2800" dirty="0" err="1"/>
              <a:t>cây</a:t>
            </a:r>
            <a:r>
              <a:rPr lang="en-US" sz="2800" dirty="0"/>
              <a:t> di </a:t>
            </a:r>
            <a:r>
              <a:rPr lang="en-US" sz="2800" dirty="0" err="1"/>
              <a:t>truyền</a:t>
            </a:r>
            <a:r>
              <a:rPr lang="en-US" sz="2800" dirty="0"/>
              <a:t> </a:t>
            </a:r>
            <a:r>
              <a:rPr lang="en-US" sz="2800" dirty="0" err="1"/>
              <a:t>của</a:t>
            </a:r>
            <a:r>
              <a:rPr lang="en-US" sz="2800" dirty="0"/>
              <a:t> vi </a:t>
            </a:r>
            <a:r>
              <a:rPr lang="en-US" sz="2800" dirty="0" err="1"/>
              <a:t>rút</a:t>
            </a:r>
            <a:r>
              <a:rPr lang="en-US" sz="2800" dirty="0"/>
              <a:t> </a:t>
            </a:r>
            <a:r>
              <a:rPr lang="en-US" sz="2800" dirty="0" err="1"/>
              <a:t>này</a:t>
            </a:r>
            <a:r>
              <a:rPr lang="en-US" sz="2800" dirty="0"/>
              <a:t> </a:t>
            </a:r>
            <a:r>
              <a:rPr lang="en-US" sz="2800" dirty="0" err="1"/>
              <a:t>đang</a:t>
            </a:r>
            <a:r>
              <a:rPr lang="en-US" sz="2800" dirty="0"/>
              <a:t> </a:t>
            </a:r>
            <a:r>
              <a:rPr lang="en-US" sz="2800" dirty="0" err="1"/>
              <a:t>được</a:t>
            </a:r>
            <a:r>
              <a:rPr lang="en-US" sz="2800" dirty="0"/>
              <a:t> </a:t>
            </a:r>
            <a:r>
              <a:rPr lang="en-US" sz="2800" dirty="0" err="1"/>
              <a:t>tiếp</a:t>
            </a:r>
            <a:r>
              <a:rPr lang="en-US" sz="2800" dirty="0"/>
              <a:t> </a:t>
            </a:r>
            <a:r>
              <a:rPr lang="en-US" sz="2800" dirty="0" err="1"/>
              <a:t>tục</a:t>
            </a:r>
            <a:r>
              <a:rPr lang="en-US" sz="2800" dirty="0"/>
              <a:t> </a:t>
            </a:r>
            <a:r>
              <a:rPr lang="en-US" sz="2800" dirty="0" err="1"/>
              <a:t>để</a:t>
            </a:r>
            <a:r>
              <a:rPr lang="en-US" sz="2800" dirty="0"/>
              <a:t> </a:t>
            </a:r>
            <a:r>
              <a:rPr lang="en-US" sz="2800" dirty="0" err="1"/>
              <a:t>biết</a:t>
            </a:r>
            <a:r>
              <a:rPr lang="en-US" sz="2800" dirty="0"/>
              <a:t> </a:t>
            </a:r>
            <a:r>
              <a:rPr lang="en-US" sz="2800" dirty="0" err="1"/>
              <a:t>nguồn</a:t>
            </a:r>
            <a:r>
              <a:rPr lang="en-US" sz="2800" dirty="0"/>
              <a:t> </a:t>
            </a:r>
            <a:r>
              <a:rPr lang="en-US" sz="2800" dirty="0" err="1"/>
              <a:t>gốc</a:t>
            </a:r>
            <a:r>
              <a:rPr lang="en-US" sz="2800" dirty="0"/>
              <a:t> </a:t>
            </a:r>
            <a:r>
              <a:rPr lang="en-US" sz="2800" dirty="0" err="1"/>
              <a:t>cụ</a:t>
            </a:r>
            <a:r>
              <a:rPr lang="en-US" sz="2800" dirty="0"/>
              <a:t> </a:t>
            </a:r>
            <a:r>
              <a:rPr lang="en-US" sz="2800" dirty="0" err="1"/>
              <a:t>thể</a:t>
            </a:r>
            <a:r>
              <a:rPr lang="en-US" sz="2800" dirty="0"/>
              <a:t> </a:t>
            </a:r>
            <a:r>
              <a:rPr lang="en-US" sz="2800" dirty="0" err="1"/>
              <a:t>của</a:t>
            </a:r>
            <a:r>
              <a:rPr lang="en-US" sz="2800" dirty="0"/>
              <a:t> vi </a:t>
            </a:r>
            <a:r>
              <a:rPr lang="en-US" sz="2800" dirty="0" err="1"/>
              <a:t>rút</a:t>
            </a:r>
            <a:r>
              <a:rPr lang="en-US" sz="2800" dirty="0"/>
              <a:t>.</a:t>
            </a:r>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2</a:t>
            </a:r>
          </a:p>
        </p:txBody>
      </p:sp>
    </p:spTree>
    <p:extLst>
      <p:ext uri="{BB962C8B-B14F-4D97-AF65-F5344CB8AC3E}">
        <p14:creationId xmlns="" xmlns:p14="http://schemas.microsoft.com/office/powerpoint/2010/main" val="132679652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227" y="1371600"/>
            <a:ext cx="3884506"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63431" y="1371600"/>
            <a:ext cx="3709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gray">
          <a:xfrm>
            <a:off x="148631" y="4572000"/>
            <a:ext cx="8229600" cy="129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a:lstStyle>
          <a:p>
            <a:pPr>
              <a:lnSpc>
                <a:spcPct val="90000"/>
              </a:lnSpc>
              <a:buFont typeface="Wingdings" panose="05000000000000000000" pitchFamily="2" charset="2"/>
              <a:buChar char="§"/>
            </a:pPr>
            <a:r>
              <a:rPr lang="en-US" altLang="en-US" sz="2400" kern="0" dirty="0" err="1" smtClean="0">
                <a:ea typeface="ＭＳ Ｐゴシック" panose="020B0600070205080204" pitchFamily="34" charset="-128"/>
              </a:rPr>
              <a:t>nCoV</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rất</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ái</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tính</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với</a:t>
            </a:r>
            <a:r>
              <a:rPr lang="en-US" altLang="en-US" sz="2400" kern="0" dirty="0">
                <a:ea typeface="ＭＳ Ｐゴシック" panose="020B0600070205080204" pitchFamily="34" charset="-128"/>
              </a:rPr>
              <a:t> </a:t>
            </a:r>
            <a:r>
              <a:rPr lang="en-US" altLang="en-US" sz="2400" kern="0" dirty="0" err="1">
                <a:ea typeface="ＭＳ Ｐゴシック" panose="020B0600070205080204" pitchFamily="34" charset="-128"/>
              </a:rPr>
              <a:t>phổi</a:t>
            </a:r>
            <a:endParaRPr lang="en-US" altLang="en-US" sz="2400" kern="0" dirty="0">
              <a:ea typeface="ＭＳ Ｐゴシック" panose="020B0600070205080204" pitchFamily="34" charset="-128"/>
            </a:endParaRPr>
          </a:p>
          <a:p>
            <a:pPr>
              <a:lnSpc>
                <a:spcPct val="90000"/>
              </a:lnSpc>
              <a:buFont typeface="Wingdings" panose="05000000000000000000" pitchFamily="2" charset="2"/>
              <a:buChar char="§"/>
            </a:pPr>
            <a:r>
              <a:rPr lang="en-US" altLang="en-US" sz="2400" kern="0" dirty="0" err="1" smtClean="0">
                <a:ea typeface="ＭＳ Ｐゴシック" panose="020B0600070205080204" pitchFamily="34" charset="-128"/>
              </a:rPr>
              <a:t>Có</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mặt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trong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đường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hô</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hấp</a:t>
            </a:r>
            <a:r>
              <a:rPr lang="en-US" altLang="en-US" sz="2400" kern="0" dirty="0" smtClean="0">
                <a:ea typeface="ＭＳ Ｐゴシック" panose="020B0600070205080204" pitchFamily="34" charset="-128"/>
              </a:rPr>
              <a:t> 96h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mất</a:t>
            </a:r>
            <a:r>
              <a:rPr lang="en-US" altLang="en-US" sz="2400" kern="0" dirty="0" smtClean="0">
                <a:ea typeface="ＭＳ Ｐゴシック" panose="020B0600070205080204" pitchFamily="34" charset="-128"/>
              </a:rPr>
              <a:t> 6 </a:t>
            </a:r>
            <a:r>
              <a:rPr lang="en-US" altLang="en-US" sz="2400" kern="0" dirty="0" err="1" smtClean="0">
                <a:ea typeface="ＭＳ Ｐゴシック" panose="020B0600070205080204" pitchFamily="34" charset="-128"/>
              </a:rPr>
              <a:t>ngày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để</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phân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lập</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nuôi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cấy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trong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tế</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bào</a:t>
            </a:r>
            <a:endParaRPr lang="en-US" altLang="en-US" sz="2400" kern="0" dirty="0" smtClean="0">
              <a:ea typeface="ＭＳ Ｐゴシック" panose="020B0600070205080204" pitchFamily="34" charset="-128"/>
            </a:endParaRPr>
          </a:p>
        </p:txBody>
      </p:sp>
      <p:sp>
        <p:nvSpPr>
          <p:cNvPr id="10" name="Rectangle 2"/>
          <p:cNvSpPr>
            <a:spLocks noGrp="1" noChangeArrowheads="1"/>
          </p:cNvSpPr>
          <p:nvPr>
            <p:ph type="title"/>
          </p:nvPr>
        </p:nvSpPr>
        <p:spPr>
          <a:xfrm>
            <a:off x="152400" y="381000"/>
            <a:ext cx="6781800" cy="609600"/>
          </a:xfrm>
          <a:solidFill>
            <a:schemeClr val="bg1">
              <a:lumMod val="75000"/>
            </a:schemeClr>
          </a:solidFill>
        </p:spPr>
        <p:txBody>
          <a:bodyPr/>
          <a:lstStyle/>
          <a:p>
            <a:r>
              <a:rPr lang="en-US" altLang="en-US" sz="3200" dirty="0">
                <a:ea typeface="ＭＳ Ｐゴシック" panose="020B0600070205080204" pitchFamily="34" charset="-128"/>
              </a:rPr>
              <a:t> </a:t>
            </a:r>
            <a:r>
              <a:rPr lang="en-US" altLang="en-US" sz="3200" dirty="0" smtClean="0">
                <a:ea typeface="ＭＳ Ｐゴシック" panose="020B0600070205080204" pitchFamily="34" charset="-128"/>
              </a:rPr>
              <a:t>VIRUT CORONA (</a:t>
            </a:r>
            <a:r>
              <a:rPr lang="en-US" altLang="en-US" sz="3200" dirty="0" err="1" smtClean="0">
                <a:ea typeface="ＭＳ Ｐゴシック" panose="020B0600070205080204" pitchFamily="34" charset="-128"/>
              </a:rPr>
              <a:t>nCoV</a:t>
            </a:r>
            <a:r>
              <a:rPr lang="en-US" altLang="en-US" sz="3200" dirty="0" smtClean="0">
                <a:ea typeface="ＭＳ Ｐゴシック" panose="020B0600070205080204" pitchFamily="34" charset="-128"/>
              </a:rPr>
              <a:t>)</a:t>
            </a:r>
          </a:p>
        </p:txBody>
      </p:sp>
    </p:spTree>
    <p:extLst>
      <p:ext uri="{BB962C8B-B14F-4D97-AF65-F5344CB8AC3E}">
        <p14:creationId xmlns="" xmlns:p14="http://schemas.microsoft.com/office/powerpoint/2010/main" val="4019219936"/>
      </p:ext>
    </p:extLst>
  </p:cSld>
  <p:clrMapOvr>
    <a:masterClrMapping/>
  </p:clrMapOvr>
  <p:transition spd="slow">
    <p:split orient="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pPr marL="0" indent="0">
              <a:buNone/>
            </a:pPr>
            <a:r>
              <a:rPr lang="en-US" sz="2400" b="1" dirty="0" err="1"/>
              <a:t>Câu</a:t>
            </a:r>
            <a:r>
              <a:rPr lang="en-US" sz="2400" b="1" dirty="0"/>
              <a:t> </a:t>
            </a:r>
            <a:r>
              <a:rPr lang="en-US" sz="2400" b="1" dirty="0" err="1"/>
              <a:t>hỏi</a:t>
            </a:r>
            <a:r>
              <a:rPr lang="en-US" sz="2400" b="1" dirty="0"/>
              <a:t> 3: </a:t>
            </a:r>
            <a:r>
              <a:rPr lang="en-US" sz="2400" b="1" dirty="0" err="1"/>
              <a:t>Cơ</a:t>
            </a:r>
            <a:r>
              <a:rPr lang="en-US" sz="2400" b="1" dirty="0"/>
              <a:t> </a:t>
            </a:r>
            <a:r>
              <a:rPr lang="en-US" sz="2400" b="1" dirty="0" err="1"/>
              <a:t>chế</a:t>
            </a:r>
            <a:r>
              <a:rPr lang="en-US" sz="2400" b="1" dirty="0"/>
              <a:t> vi </a:t>
            </a:r>
            <a:r>
              <a:rPr lang="en-US" sz="2400" b="1" dirty="0" err="1"/>
              <a:t>rút</a:t>
            </a:r>
            <a:r>
              <a:rPr lang="en-US" sz="2400" b="1" dirty="0"/>
              <a:t> Corona </a:t>
            </a:r>
            <a:r>
              <a:rPr lang="en-US" sz="2400" b="1" dirty="0" err="1"/>
              <a:t>nCoV</a:t>
            </a:r>
            <a:r>
              <a:rPr lang="en-US" sz="2400" b="1" dirty="0"/>
              <a:t> </a:t>
            </a:r>
            <a:r>
              <a:rPr lang="en-US" sz="2400" b="1" dirty="0" err="1" smtClean="0"/>
              <a:t>lây</a:t>
            </a:r>
            <a:r>
              <a:rPr lang="en-US" sz="2400" b="1" dirty="0" smtClean="0"/>
              <a:t> </a:t>
            </a:r>
            <a:r>
              <a:rPr lang="en-US" sz="2400" b="1" dirty="0" err="1"/>
              <a:t>như</a:t>
            </a:r>
            <a:r>
              <a:rPr lang="en-US" sz="2400" b="1" dirty="0"/>
              <a:t> </a:t>
            </a:r>
            <a:r>
              <a:rPr lang="en-US" sz="2400" b="1" dirty="0" err="1"/>
              <a:t>thế</a:t>
            </a:r>
            <a:r>
              <a:rPr lang="en-US" sz="2400" b="1" dirty="0"/>
              <a:t> </a:t>
            </a:r>
            <a:r>
              <a:rPr lang="en-US" sz="2400" b="1" dirty="0" err="1"/>
              <a:t>nào</a:t>
            </a:r>
            <a:r>
              <a:rPr lang="en-US" sz="2400" b="1" dirty="0"/>
              <a:t>?</a:t>
            </a:r>
            <a:endParaRPr lang="en-US" sz="2400" dirty="0"/>
          </a:p>
          <a:p>
            <a:pPr marL="0" indent="0">
              <a:buNone/>
            </a:pPr>
            <a:r>
              <a:rPr lang="en-US" sz="2400" b="1" dirty="0" err="1"/>
              <a:t>Trả</a:t>
            </a:r>
            <a:r>
              <a:rPr lang="en-US" sz="2400" b="1" dirty="0"/>
              <a:t> </a:t>
            </a:r>
            <a:r>
              <a:rPr lang="en-US" sz="2400" b="1" dirty="0" err="1"/>
              <a:t>lời</a:t>
            </a:r>
            <a:r>
              <a:rPr lang="en-US" sz="2400" b="1" dirty="0"/>
              <a:t>:</a:t>
            </a:r>
            <a:r>
              <a:rPr lang="en-US" sz="2400" dirty="0"/>
              <a:t> </a:t>
            </a:r>
            <a:endParaRPr lang="en-US" sz="2400" dirty="0" smtClean="0"/>
          </a:p>
          <a:p>
            <a:pPr marL="0" indent="0" algn="just">
              <a:buNone/>
            </a:pPr>
            <a:r>
              <a:rPr lang="en-US" sz="2400" dirty="0" smtClean="0"/>
              <a:t>-Vi </a:t>
            </a:r>
            <a:r>
              <a:rPr lang="en-US" sz="2400" dirty="0" err="1"/>
              <a:t>rút</a:t>
            </a:r>
            <a:r>
              <a:rPr lang="en-US" sz="2400" dirty="0"/>
              <a:t> </a:t>
            </a:r>
            <a:r>
              <a:rPr lang="en-US" sz="2400" dirty="0" err="1"/>
              <a:t>này</a:t>
            </a:r>
            <a:r>
              <a:rPr lang="en-US" sz="2400" dirty="0"/>
              <a:t> ban </a:t>
            </a:r>
            <a:r>
              <a:rPr lang="en-US" sz="2400" dirty="0" err="1"/>
              <a:t>đầu</a:t>
            </a:r>
            <a:r>
              <a:rPr lang="en-US" sz="2400" dirty="0"/>
              <a:t> </a:t>
            </a:r>
            <a:r>
              <a:rPr lang="en-US" sz="2400" dirty="0" err="1"/>
              <a:t>xuất</a:t>
            </a:r>
            <a:r>
              <a:rPr lang="en-US" sz="2400" dirty="0"/>
              <a:t> </a:t>
            </a:r>
            <a:r>
              <a:rPr lang="en-US" sz="2400" dirty="0" err="1"/>
              <a:t>hiện</a:t>
            </a:r>
            <a:r>
              <a:rPr lang="en-US" sz="2400" dirty="0"/>
              <a:t> </a:t>
            </a:r>
            <a:r>
              <a:rPr lang="en-US" sz="2400" dirty="0" err="1"/>
              <a:t>từ</a:t>
            </a:r>
            <a:r>
              <a:rPr lang="en-US" sz="2400" dirty="0"/>
              <a:t> </a:t>
            </a:r>
            <a:r>
              <a:rPr lang="en-US" sz="2400" dirty="0" err="1"/>
              <a:t>nguồn</a:t>
            </a:r>
            <a:r>
              <a:rPr lang="en-US" sz="2400" dirty="0"/>
              <a:t> </a:t>
            </a:r>
            <a:r>
              <a:rPr lang="en-US" sz="2400" dirty="0" err="1"/>
              <a:t>động</a:t>
            </a:r>
            <a:r>
              <a:rPr lang="en-US" sz="2400" dirty="0"/>
              <a:t> </a:t>
            </a:r>
            <a:r>
              <a:rPr lang="en-US" sz="2400" dirty="0" err="1"/>
              <a:t>vật</a:t>
            </a:r>
            <a:r>
              <a:rPr lang="en-US" sz="2400" dirty="0"/>
              <a:t> </a:t>
            </a:r>
            <a:r>
              <a:rPr lang="en-US" sz="2400" dirty="0" err="1"/>
              <a:t>nhưng</a:t>
            </a:r>
            <a:r>
              <a:rPr lang="en-US" sz="2400" dirty="0"/>
              <a:t> </a:t>
            </a:r>
            <a:r>
              <a:rPr lang="en-US" sz="2400" dirty="0" err="1"/>
              <a:t>có</a:t>
            </a:r>
            <a:r>
              <a:rPr lang="en-US" sz="2400" dirty="0"/>
              <a:t> </a:t>
            </a:r>
            <a:r>
              <a:rPr lang="en-US" sz="2400" dirty="0" err="1"/>
              <a:t>khả</a:t>
            </a:r>
            <a:r>
              <a:rPr lang="en-US" sz="2400" dirty="0"/>
              <a:t> </a:t>
            </a:r>
            <a:r>
              <a:rPr lang="en-US" sz="2400" dirty="0" err="1"/>
              <a:t>năng</a:t>
            </a:r>
            <a:r>
              <a:rPr lang="en-US" sz="2400" dirty="0"/>
              <a:t> </a:t>
            </a:r>
            <a:r>
              <a:rPr lang="en-US" sz="2400" dirty="0" err="1"/>
              <a:t>lây</a:t>
            </a:r>
            <a:r>
              <a:rPr lang="en-US" sz="2400" dirty="0"/>
              <a:t> </a:t>
            </a:r>
            <a:r>
              <a:rPr lang="en-US" sz="2400" dirty="0" err="1"/>
              <a:t>truyền</a:t>
            </a:r>
            <a:r>
              <a:rPr lang="en-US" sz="2400" dirty="0"/>
              <a:t> </a:t>
            </a:r>
            <a:r>
              <a:rPr lang="en-US" sz="2400" dirty="0" err="1"/>
              <a:t>từ</a:t>
            </a:r>
            <a:r>
              <a:rPr lang="en-US" sz="2400" dirty="0"/>
              <a:t> </a:t>
            </a:r>
            <a:r>
              <a:rPr lang="en-US" sz="2400" dirty="0" err="1"/>
              <a:t>người</a:t>
            </a:r>
            <a:r>
              <a:rPr lang="en-US" sz="2400" dirty="0"/>
              <a:t> sang </a:t>
            </a:r>
            <a:r>
              <a:rPr lang="en-US" sz="2400" dirty="0" err="1"/>
              <a:t>người</a:t>
            </a:r>
            <a:r>
              <a:rPr lang="en-US" sz="2400" dirty="0"/>
              <a:t>. Ở </a:t>
            </a:r>
            <a:r>
              <a:rPr lang="en-US" sz="2400" dirty="0" err="1"/>
              <a:t>người</a:t>
            </a:r>
            <a:r>
              <a:rPr lang="en-US" sz="2400" dirty="0"/>
              <a:t>, vi </a:t>
            </a:r>
            <a:r>
              <a:rPr lang="en-US" sz="2400" dirty="0" err="1"/>
              <a:t>rút</a:t>
            </a:r>
            <a:r>
              <a:rPr lang="en-US" sz="2400" dirty="0"/>
              <a:t> </a:t>
            </a:r>
            <a:r>
              <a:rPr lang="en-US" sz="2400" dirty="0" err="1"/>
              <a:t>lây</a:t>
            </a:r>
            <a:r>
              <a:rPr lang="en-US" sz="2400" dirty="0"/>
              <a:t> </a:t>
            </a:r>
            <a:r>
              <a:rPr lang="en-US" sz="2400" dirty="0" err="1"/>
              <a:t>từ</a:t>
            </a:r>
            <a:r>
              <a:rPr lang="en-US" sz="2400" dirty="0"/>
              <a:t> </a:t>
            </a:r>
            <a:r>
              <a:rPr lang="en-US" sz="2400" dirty="0" err="1"/>
              <a:t>người</a:t>
            </a:r>
            <a:r>
              <a:rPr lang="en-US" sz="2400" dirty="0"/>
              <a:t> </a:t>
            </a:r>
            <a:r>
              <a:rPr lang="en-US" sz="2400" dirty="0" err="1"/>
              <a:t>này</a:t>
            </a:r>
            <a:r>
              <a:rPr lang="en-US" sz="2400" dirty="0"/>
              <a:t> sang </a:t>
            </a:r>
            <a:r>
              <a:rPr lang="en-US" sz="2400" dirty="0" err="1"/>
              <a:t>người</a:t>
            </a:r>
            <a:r>
              <a:rPr lang="en-US" sz="2400" dirty="0"/>
              <a:t> </a:t>
            </a:r>
            <a:r>
              <a:rPr lang="en-US" sz="2400" dirty="0" err="1"/>
              <a:t>kia</a:t>
            </a:r>
            <a:r>
              <a:rPr lang="en-US" sz="2400" dirty="0"/>
              <a:t> </a:t>
            </a:r>
            <a:r>
              <a:rPr lang="en-US" sz="2400" dirty="0" err="1"/>
              <a:t>thông</a:t>
            </a:r>
            <a:r>
              <a:rPr lang="en-US" sz="2400" dirty="0"/>
              <a:t> qua </a:t>
            </a:r>
            <a:r>
              <a:rPr lang="en-US" sz="2400" dirty="0" err="1"/>
              <a:t>tiếp</a:t>
            </a:r>
            <a:r>
              <a:rPr lang="en-US" sz="2400" dirty="0"/>
              <a:t> </a:t>
            </a:r>
            <a:r>
              <a:rPr lang="en-US" sz="2400" dirty="0" err="1"/>
              <a:t>xúc</a:t>
            </a:r>
            <a:r>
              <a:rPr lang="en-US" sz="2400" dirty="0"/>
              <a:t> </a:t>
            </a:r>
            <a:r>
              <a:rPr lang="en-US" sz="2400" dirty="0" err="1"/>
              <a:t>với</a:t>
            </a:r>
            <a:r>
              <a:rPr lang="en-US" sz="2400" dirty="0"/>
              <a:t> </a:t>
            </a:r>
            <a:r>
              <a:rPr lang="en-US" sz="2400" dirty="0" err="1"/>
              <a:t>dịch</a:t>
            </a:r>
            <a:r>
              <a:rPr lang="en-US" sz="2400" dirty="0"/>
              <a:t> </a:t>
            </a:r>
            <a:r>
              <a:rPr lang="en-US" sz="2400" dirty="0" err="1"/>
              <a:t>cơ</a:t>
            </a:r>
            <a:r>
              <a:rPr lang="en-US" sz="2400" dirty="0"/>
              <a:t> </a:t>
            </a:r>
            <a:r>
              <a:rPr lang="en-US" sz="2400" dirty="0" err="1"/>
              <a:t>thể</a:t>
            </a:r>
            <a:r>
              <a:rPr lang="en-US" sz="2400" dirty="0"/>
              <a:t> </a:t>
            </a:r>
            <a:r>
              <a:rPr lang="en-US" sz="2400" dirty="0" err="1"/>
              <a:t>của</a:t>
            </a:r>
            <a:r>
              <a:rPr lang="en-US" sz="2400" dirty="0"/>
              <a:t> </a:t>
            </a:r>
            <a:r>
              <a:rPr lang="en-US" sz="2400" dirty="0" err="1"/>
              <a:t>người</a:t>
            </a:r>
            <a:r>
              <a:rPr lang="en-US" sz="2400" dirty="0"/>
              <a:t> </a:t>
            </a:r>
            <a:r>
              <a:rPr lang="en-US" sz="2400" dirty="0" err="1"/>
              <a:t>bệnh</a:t>
            </a:r>
            <a:r>
              <a:rPr lang="en-US" sz="2400" dirty="0"/>
              <a:t>. </a:t>
            </a:r>
            <a:r>
              <a:rPr lang="en-US" sz="2400" dirty="0" err="1"/>
              <a:t>Tùy</a:t>
            </a:r>
            <a:r>
              <a:rPr lang="en-US" sz="2400" dirty="0"/>
              <a:t> </a:t>
            </a:r>
            <a:r>
              <a:rPr lang="en-US" sz="2400" dirty="0" err="1"/>
              <a:t>thuộc</a:t>
            </a:r>
            <a:r>
              <a:rPr lang="en-US" sz="2400" dirty="0"/>
              <a:t> </a:t>
            </a:r>
            <a:r>
              <a:rPr lang="en-US" sz="2400" dirty="0" err="1"/>
              <a:t>vào</a:t>
            </a:r>
            <a:r>
              <a:rPr lang="en-US" sz="2400" dirty="0"/>
              <a:t> </a:t>
            </a:r>
            <a:r>
              <a:rPr lang="en-US" sz="2400" dirty="0" err="1"/>
              <a:t>mức</a:t>
            </a:r>
            <a:r>
              <a:rPr lang="en-US" sz="2400" dirty="0"/>
              <a:t> </a:t>
            </a:r>
            <a:r>
              <a:rPr lang="en-US" sz="2400" dirty="0" err="1"/>
              <a:t>độ</a:t>
            </a:r>
            <a:r>
              <a:rPr lang="en-US" sz="2400" dirty="0"/>
              <a:t> </a:t>
            </a:r>
            <a:r>
              <a:rPr lang="en-US" sz="2400" dirty="0" err="1"/>
              <a:t>lây</a:t>
            </a:r>
            <a:r>
              <a:rPr lang="en-US" sz="2400" dirty="0"/>
              <a:t> </a:t>
            </a:r>
            <a:r>
              <a:rPr lang="en-US" sz="2400" dirty="0" err="1"/>
              <a:t>lan</a:t>
            </a:r>
            <a:r>
              <a:rPr lang="en-US" sz="2400" dirty="0"/>
              <a:t> </a:t>
            </a:r>
            <a:r>
              <a:rPr lang="en-US" sz="2400" dirty="0" err="1"/>
              <a:t>của</a:t>
            </a:r>
            <a:r>
              <a:rPr lang="en-US" sz="2400" dirty="0"/>
              <a:t> </a:t>
            </a:r>
            <a:r>
              <a:rPr lang="en-US" sz="2400" dirty="0" err="1"/>
              <a:t>chủng</a:t>
            </a:r>
            <a:r>
              <a:rPr lang="en-US" sz="2400" dirty="0"/>
              <a:t> vi </a:t>
            </a:r>
            <a:r>
              <a:rPr lang="en-US" sz="2400" dirty="0" err="1"/>
              <a:t>rút</a:t>
            </a:r>
            <a:r>
              <a:rPr lang="en-US" sz="2400" dirty="0"/>
              <a:t>, </a:t>
            </a:r>
            <a:r>
              <a:rPr lang="en-US" sz="2400" dirty="0" err="1"/>
              <a:t>việc</a:t>
            </a:r>
            <a:r>
              <a:rPr lang="en-US" sz="2400" dirty="0"/>
              <a:t> ho, </a:t>
            </a:r>
            <a:r>
              <a:rPr lang="en-US" sz="2400" dirty="0" err="1"/>
              <a:t>hắt</a:t>
            </a:r>
            <a:r>
              <a:rPr lang="en-US" sz="2400" dirty="0"/>
              <a:t> </a:t>
            </a:r>
            <a:r>
              <a:rPr lang="en-US" sz="2400" dirty="0" err="1"/>
              <a:t>hơi</a:t>
            </a:r>
            <a:r>
              <a:rPr lang="en-US" sz="2400" dirty="0"/>
              <a:t> hay </a:t>
            </a:r>
            <a:r>
              <a:rPr lang="en-US" sz="2400" dirty="0" err="1"/>
              <a:t>bắt</a:t>
            </a:r>
            <a:r>
              <a:rPr lang="en-US" sz="2400" dirty="0"/>
              <a:t> </a:t>
            </a:r>
            <a:r>
              <a:rPr lang="en-US" sz="2400" dirty="0" err="1"/>
              <a:t>tay</a:t>
            </a:r>
            <a:r>
              <a:rPr lang="en-US" sz="2400" dirty="0"/>
              <a:t> </a:t>
            </a:r>
            <a:r>
              <a:rPr lang="en-US" sz="2400" dirty="0" err="1"/>
              <a:t>có</a:t>
            </a:r>
            <a:r>
              <a:rPr lang="en-US" sz="2400" dirty="0"/>
              <a:t> </a:t>
            </a:r>
            <a:r>
              <a:rPr lang="en-US" sz="2400" dirty="0" err="1"/>
              <a:t>thể</a:t>
            </a:r>
            <a:r>
              <a:rPr lang="en-US" sz="2400" dirty="0"/>
              <a:t> </a:t>
            </a:r>
            <a:r>
              <a:rPr lang="en-US" sz="2400" dirty="0" err="1"/>
              <a:t>khiến</a:t>
            </a:r>
            <a:r>
              <a:rPr lang="en-US" sz="2400" dirty="0"/>
              <a:t> </a:t>
            </a:r>
            <a:r>
              <a:rPr lang="en-US" sz="2400" dirty="0" err="1"/>
              <a:t>người</a:t>
            </a:r>
            <a:r>
              <a:rPr lang="en-US" sz="2400" dirty="0"/>
              <a:t> </a:t>
            </a:r>
            <a:r>
              <a:rPr lang="en-US" sz="2400" dirty="0" err="1"/>
              <a:t>xung</a:t>
            </a:r>
            <a:r>
              <a:rPr lang="en-US" sz="2400" dirty="0"/>
              <a:t> </a:t>
            </a:r>
            <a:r>
              <a:rPr lang="en-US" sz="2400" dirty="0" err="1"/>
              <a:t>quanh</a:t>
            </a:r>
            <a:r>
              <a:rPr lang="en-US" sz="2400" dirty="0"/>
              <a:t> </a:t>
            </a:r>
            <a:r>
              <a:rPr lang="en-US" sz="2400" dirty="0" err="1"/>
              <a:t>bị</a:t>
            </a:r>
            <a:r>
              <a:rPr lang="en-US" sz="2400" dirty="0"/>
              <a:t> </a:t>
            </a:r>
            <a:r>
              <a:rPr lang="en-US" sz="2400" dirty="0" err="1"/>
              <a:t>phơi</a:t>
            </a:r>
            <a:r>
              <a:rPr lang="en-US" sz="2400" dirty="0"/>
              <a:t> </a:t>
            </a:r>
            <a:r>
              <a:rPr lang="en-US" sz="2400" dirty="0" err="1"/>
              <a:t>nhiễm</a:t>
            </a:r>
            <a:r>
              <a:rPr lang="en-US" sz="2400" dirty="0"/>
              <a:t>. </a:t>
            </a:r>
          </a:p>
          <a:p>
            <a:pPr marL="0" indent="0" algn="just">
              <a:buNone/>
            </a:pPr>
            <a:r>
              <a:rPr lang="en-US" sz="2400" dirty="0" smtClean="0"/>
              <a:t>-Vi </a:t>
            </a:r>
            <a:r>
              <a:rPr lang="en-US" sz="2400" dirty="0" err="1" smtClean="0"/>
              <a:t>rút</a:t>
            </a:r>
            <a:r>
              <a:rPr lang="en-US" sz="2400" dirty="0" smtClean="0"/>
              <a:t> </a:t>
            </a:r>
            <a:r>
              <a:rPr lang="en-US" sz="2400" dirty="0" err="1"/>
              <a:t>cũng</a:t>
            </a:r>
            <a:r>
              <a:rPr lang="en-US" sz="2400" dirty="0"/>
              <a:t> </a:t>
            </a:r>
            <a:r>
              <a:rPr lang="en-US" sz="2400" dirty="0" err="1"/>
              <a:t>có</a:t>
            </a:r>
            <a:r>
              <a:rPr lang="en-US" sz="2400" dirty="0"/>
              <a:t> </a:t>
            </a:r>
            <a:r>
              <a:rPr lang="en-US" sz="2400" dirty="0" err="1"/>
              <a:t>thể</a:t>
            </a:r>
            <a:r>
              <a:rPr lang="en-US" sz="2400" dirty="0"/>
              <a:t> </a:t>
            </a:r>
            <a:r>
              <a:rPr lang="en-US" sz="2400" dirty="0" err="1"/>
              <a:t>bị</a:t>
            </a:r>
            <a:r>
              <a:rPr lang="en-US" sz="2400" dirty="0"/>
              <a:t> </a:t>
            </a:r>
            <a:r>
              <a:rPr lang="en-US" sz="2400" dirty="0" err="1"/>
              <a:t>lây</a:t>
            </a:r>
            <a:r>
              <a:rPr lang="en-US" sz="2400" dirty="0"/>
              <a:t> </a:t>
            </a:r>
            <a:r>
              <a:rPr lang="en-US" sz="2400" dirty="0" err="1"/>
              <a:t>từ</a:t>
            </a:r>
            <a:r>
              <a:rPr lang="en-US" sz="2400" dirty="0"/>
              <a:t> </a:t>
            </a:r>
            <a:r>
              <a:rPr lang="en-US" sz="2400" dirty="0" err="1"/>
              <a:t>việc</a:t>
            </a:r>
            <a:r>
              <a:rPr lang="en-US" sz="2400" dirty="0"/>
              <a:t> </a:t>
            </a:r>
            <a:r>
              <a:rPr lang="en-US" sz="2400" dirty="0" err="1"/>
              <a:t>ai</a:t>
            </a:r>
            <a:r>
              <a:rPr lang="en-US" sz="2400" dirty="0"/>
              <a:t> </a:t>
            </a:r>
            <a:r>
              <a:rPr lang="en-US" sz="2400" dirty="0" err="1"/>
              <a:t>đó</a:t>
            </a:r>
            <a:r>
              <a:rPr lang="en-US" sz="2400" dirty="0"/>
              <a:t> </a:t>
            </a:r>
            <a:r>
              <a:rPr lang="en-US" sz="2400" dirty="0" err="1"/>
              <a:t>chạm</a:t>
            </a:r>
            <a:r>
              <a:rPr lang="en-US" sz="2400" dirty="0"/>
              <a:t> </a:t>
            </a:r>
            <a:r>
              <a:rPr lang="en-US" sz="2400" dirty="0" err="1"/>
              <a:t>tay</a:t>
            </a:r>
            <a:r>
              <a:rPr lang="en-US" sz="2400" dirty="0"/>
              <a:t> </a:t>
            </a:r>
            <a:r>
              <a:rPr lang="en-US" sz="2400" dirty="0" err="1"/>
              <a:t>vào</a:t>
            </a:r>
            <a:r>
              <a:rPr lang="en-US" sz="2400" dirty="0"/>
              <a:t> </a:t>
            </a:r>
            <a:r>
              <a:rPr lang="en-US" sz="2400" dirty="0" err="1"/>
              <a:t>một</a:t>
            </a:r>
            <a:r>
              <a:rPr lang="en-US" sz="2400" dirty="0"/>
              <a:t> </a:t>
            </a:r>
            <a:r>
              <a:rPr lang="en-US" sz="2400" dirty="0" err="1"/>
              <a:t>vật</a:t>
            </a:r>
            <a:r>
              <a:rPr lang="en-US" sz="2400" dirty="0"/>
              <a:t> </a:t>
            </a:r>
            <a:r>
              <a:rPr lang="en-US" sz="2400" dirty="0" err="1"/>
              <a:t>mà</a:t>
            </a:r>
            <a:r>
              <a:rPr lang="en-US" sz="2400" dirty="0"/>
              <a:t> </a:t>
            </a:r>
            <a:r>
              <a:rPr lang="en-US" sz="2400" dirty="0" err="1"/>
              <a:t>người</a:t>
            </a:r>
            <a:r>
              <a:rPr lang="en-US" sz="2400" dirty="0"/>
              <a:t> </a:t>
            </a:r>
            <a:r>
              <a:rPr lang="en-US" sz="2400" dirty="0" err="1"/>
              <a:t>bệnh</a:t>
            </a:r>
            <a:r>
              <a:rPr lang="en-US" sz="2400" dirty="0"/>
              <a:t> </a:t>
            </a:r>
            <a:r>
              <a:rPr lang="en-US" sz="2400" dirty="0" err="1"/>
              <a:t>chạm</a:t>
            </a:r>
            <a:r>
              <a:rPr lang="en-US" sz="2400" dirty="0"/>
              <a:t> </a:t>
            </a:r>
            <a:r>
              <a:rPr lang="en-US" sz="2400" dirty="0" err="1"/>
              <a:t>vào</a:t>
            </a:r>
            <a:r>
              <a:rPr lang="en-US" sz="2400" dirty="0"/>
              <a:t>, </a:t>
            </a:r>
            <a:r>
              <a:rPr lang="en-US" sz="2400" dirty="0" err="1"/>
              <a:t>sau</a:t>
            </a:r>
            <a:r>
              <a:rPr lang="en-US" sz="2400" dirty="0"/>
              <a:t> </a:t>
            </a:r>
            <a:r>
              <a:rPr lang="en-US" sz="2400" dirty="0" err="1"/>
              <a:t>đó</a:t>
            </a:r>
            <a:r>
              <a:rPr lang="en-US" sz="2400" dirty="0"/>
              <a:t> </a:t>
            </a:r>
            <a:r>
              <a:rPr lang="en-US" sz="2400" dirty="0" err="1"/>
              <a:t>đưa</a:t>
            </a:r>
            <a:r>
              <a:rPr lang="en-US" sz="2400" dirty="0"/>
              <a:t> </a:t>
            </a:r>
            <a:r>
              <a:rPr lang="en-US" sz="2400" dirty="0" err="1"/>
              <a:t>lên</a:t>
            </a:r>
            <a:r>
              <a:rPr lang="en-US" sz="2400" dirty="0"/>
              <a:t> </a:t>
            </a:r>
            <a:r>
              <a:rPr lang="en-US" sz="2400" dirty="0" err="1"/>
              <a:t>miệng</a:t>
            </a:r>
            <a:r>
              <a:rPr lang="en-US" sz="2400" dirty="0"/>
              <a:t>, </a:t>
            </a:r>
            <a:r>
              <a:rPr lang="en-US" sz="2400" dirty="0" err="1"/>
              <a:t>mũi</a:t>
            </a:r>
            <a:r>
              <a:rPr lang="en-US" sz="2400" dirty="0"/>
              <a:t> </a:t>
            </a:r>
            <a:r>
              <a:rPr lang="en-US" sz="2400" dirty="0" err="1"/>
              <a:t>và</a:t>
            </a:r>
            <a:r>
              <a:rPr lang="en-US" sz="2400" dirty="0"/>
              <a:t> </a:t>
            </a:r>
            <a:r>
              <a:rPr lang="en-US" sz="2400" dirty="0" err="1"/>
              <a:t>mắt</a:t>
            </a:r>
            <a:r>
              <a:rPr lang="en-US" sz="2400" dirty="0"/>
              <a:t> </a:t>
            </a:r>
            <a:r>
              <a:rPr lang="en-US" sz="2400" dirty="0" err="1"/>
              <a:t>họ</a:t>
            </a:r>
            <a:r>
              <a:rPr lang="en-US" sz="2400" dirty="0"/>
              <a:t>. </a:t>
            </a:r>
            <a:r>
              <a:rPr lang="en-US" sz="2400" dirty="0" err="1"/>
              <a:t>Những</a:t>
            </a:r>
            <a:r>
              <a:rPr lang="en-US" sz="2400" dirty="0"/>
              <a:t> </a:t>
            </a:r>
            <a:r>
              <a:rPr lang="en-US" sz="2400" dirty="0" err="1"/>
              <a:t>người</a:t>
            </a:r>
            <a:r>
              <a:rPr lang="en-US" sz="2400" dirty="0"/>
              <a:t> </a:t>
            </a:r>
            <a:r>
              <a:rPr lang="en-US" sz="2400" dirty="0" err="1"/>
              <a:t>chăm</a:t>
            </a:r>
            <a:r>
              <a:rPr lang="en-US" sz="2400" dirty="0"/>
              <a:t> </a:t>
            </a:r>
            <a:r>
              <a:rPr lang="en-US" sz="2400" dirty="0" err="1"/>
              <a:t>sóc</a:t>
            </a:r>
            <a:r>
              <a:rPr lang="en-US" sz="2400" dirty="0"/>
              <a:t> </a:t>
            </a:r>
            <a:r>
              <a:rPr lang="en-US" sz="2400" dirty="0" err="1"/>
              <a:t>bệnh</a:t>
            </a:r>
            <a:r>
              <a:rPr lang="en-US" sz="2400" dirty="0"/>
              <a:t> </a:t>
            </a:r>
            <a:r>
              <a:rPr lang="en-US" sz="2400" dirty="0" err="1"/>
              <a:t>nhân</a:t>
            </a:r>
            <a:r>
              <a:rPr lang="en-US" sz="2400" dirty="0"/>
              <a:t> </a:t>
            </a:r>
            <a:r>
              <a:rPr lang="en-US" sz="2400" dirty="0" err="1"/>
              <a:t>cũng</a:t>
            </a:r>
            <a:r>
              <a:rPr lang="en-US" sz="2400" dirty="0"/>
              <a:t> </a:t>
            </a:r>
            <a:r>
              <a:rPr lang="en-US" sz="2400" dirty="0" err="1"/>
              <a:t>có</a:t>
            </a:r>
            <a:r>
              <a:rPr lang="en-US" sz="2400" dirty="0"/>
              <a:t> </a:t>
            </a:r>
            <a:r>
              <a:rPr lang="en-US" sz="2400" dirty="0" err="1"/>
              <a:t>thể</a:t>
            </a:r>
            <a:r>
              <a:rPr lang="en-US" sz="2400" dirty="0"/>
              <a:t> </a:t>
            </a:r>
            <a:r>
              <a:rPr lang="en-US" sz="2400" dirty="0" err="1"/>
              <a:t>bị</a:t>
            </a:r>
            <a:r>
              <a:rPr lang="en-US" sz="2400" dirty="0"/>
              <a:t> </a:t>
            </a:r>
            <a:r>
              <a:rPr lang="en-US" sz="2400" dirty="0" err="1"/>
              <a:t>phơi</a:t>
            </a:r>
            <a:r>
              <a:rPr lang="en-US" sz="2400" dirty="0"/>
              <a:t> </a:t>
            </a:r>
            <a:r>
              <a:rPr lang="en-US" sz="2400" dirty="0" err="1"/>
              <a:t>nhiễm</a:t>
            </a:r>
            <a:r>
              <a:rPr lang="en-US" sz="2400" dirty="0"/>
              <a:t> vi </a:t>
            </a:r>
            <a:r>
              <a:rPr lang="en-US" sz="2400" dirty="0" err="1"/>
              <a:t>rút</a:t>
            </a:r>
            <a:r>
              <a:rPr lang="en-US" sz="2400" dirty="0"/>
              <a:t> </a:t>
            </a:r>
            <a:r>
              <a:rPr lang="en-US" sz="2400" dirty="0" err="1"/>
              <a:t>khi</a:t>
            </a:r>
            <a:r>
              <a:rPr lang="en-US" sz="2400" dirty="0"/>
              <a:t> </a:t>
            </a:r>
            <a:r>
              <a:rPr lang="en-US" sz="2400" dirty="0" err="1"/>
              <a:t>xử</a:t>
            </a:r>
            <a:r>
              <a:rPr lang="en-US" sz="2400" dirty="0"/>
              <a:t> </a:t>
            </a:r>
            <a:r>
              <a:rPr lang="en-US" sz="2400" dirty="0" err="1"/>
              <a:t>lý</a:t>
            </a:r>
            <a:r>
              <a:rPr lang="en-US" sz="2400" dirty="0"/>
              <a:t> </a:t>
            </a:r>
            <a:r>
              <a:rPr lang="en-US" sz="2400" dirty="0" err="1"/>
              <a:t>các</a:t>
            </a:r>
            <a:r>
              <a:rPr lang="en-US" sz="2400" dirty="0"/>
              <a:t> </a:t>
            </a:r>
            <a:r>
              <a:rPr lang="en-US" sz="2400" dirty="0" err="1"/>
              <a:t>chất</a:t>
            </a:r>
            <a:r>
              <a:rPr lang="en-US" sz="2400" dirty="0"/>
              <a:t> </a:t>
            </a:r>
            <a:r>
              <a:rPr lang="en-US" sz="2400" dirty="0" err="1"/>
              <a:t>thải</a:t>
            </a:r>
            <a:r>
              <a:rPr lang="en-US" sz="2400" dirty="0"/>
              <a:t> </a:t>
            </a:r>
            <a:r>
              <a:rPr lang="en-US" sz="2400" dirty="0" err="1"/>
              <a:t>của</a:t>
            </a:r>
            <a:r>
              <a:rPr lang="en-US" sz="2400" dirty="0"/>
              <a:t> </a:t>
            </a:r>
            <a:r>
              <a:rPr lang="en-US" sz="2400" dirty="0" err="1"/>
              <a:t>người</a:t>
            </a:r>
            <a:r>
              <a:rPr lang="en-US" sz="2400" dirty="0"/>
              <a:t> </a:t>
            </a:r>
            <a:r>
              <a:rPr lang="en-US" sz="2400" dirty="0" err="1"/>
              <a:t>bệnh</a:t>
            </a:r>
            <a:r>
              <a:rPr lang="en-US" sz="2400" dirty="0"/>
              <a:t>.</a:t>
            </a:r>
          </a:p>
          <a:p>
            <a:pPr marL="0" indent="0" algn="just">
              <a:buNone/>
            </a:pPr>
            <a:endParaRPr lang="en-US" sz="2400" dirty="0"/>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3</a:t>
            </a:r>
          </a:p>
        </p:txBody>
      </p:sp>
    </p:spTree>
    <p:extLst>
      <p:ext uri="{BB962C8B-B14F-4D97-AF65-F5344CB8AC3E}">
        <p14:creationId xmlns="" xmlns:p14="http://schemas.microsoft.com/office/powerpoint/2010/main" val="387953600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pPr>
              <a:buFont typeface="Wingdings" panose="05000000000000000000" pitchFamily="2" charset="2"/>
              <a:buChar char="§"/>
            </a:pPr>
            <a:r>
              <a:rPr lang="en-US" sz="2800" b="1" dirty="0" err="1"/>
              <a:t>Câu</a:t>
            </a:r>
            <a:r>
              <a:rPr lang="en-US" sz="2800" b="1" dirty="0"/>
              <a:t> </a:t>
            </a:r>
            <a:r>
              <a:rPr lang="en-US" sz="2800" b="1" dirty="0" err="1"/>
              <a:t>hỏi</a:t>
            </a:r>
            <a:r>
              <a:rPr lang="en-US" sz="2800" b="1" dirty="0"/>
              <a:t> 4: </a:t>
            </a:r>
            <a:r>
              <a:rPr lang="en-US" sz="2800" b="1" dirty="0" err="1"/>
              <a:t>Những</a:t>
            </a:r>
            <a:r>
              <a:rPr lang="en-US" sz="2800" b="1" dirty="0"/>
              <a:t> </a:t>
            </a:r>
            <a:r>
              <a:rPr lang="en-US" sz="2800" b="1" dirty="0" err="1"/>
              <a:t>triệu</a:t>
            </a:r>
            <a:r>
              <a:rPr lang="en-US" sz="2800" b="1" dirty="0"/>
              <a:t> </a:t>
            </a:r>
            <a:r>
              <a:rPr lang="en-US" sz="2800" b="1" dirty="0" err="1"/>
              <a:t>chứng</a:t>
            </a:r>
            <a:r>
              <a:rPr lang="en-US" sz="2800" b="1" dirty="0"/>
              <a:t> </a:t>
            </a:r>
            <a:r>
              <a:rPr lang="en-US" sz="2800" b="1" dirty="0" err="1"/>
              <a:t>và</a:t>
            </a:r>
            <a:r>
              <a:rPr lang="en-US" sz="2800" b="1" dirty="0"/>
              <a:t> </a:t>
            </a:r>
            <a:r>
              <a:rPr lang="en-US" sz="2800" b="1" dirty="0" err="1"/>
              <a:t>biến</a:t>
            </a:r>
            <a:r>
              <a:rPr lang="en-US" sz="2800" b="1" dirty="0"/>
              <a:t> </a:t>
            </a:r>
            <a:r>
              <a:rPr lang="en-US" sz="2800" b="1" dirty="0" err="1"/>
              <a:t>chứng</a:t>
            </a:r>
            <a:r>
              <a:rPr lang="en-US" sz="2800" b="1" dirty="0"/>
              <a:t> </a:t>
            </a:r>
            <a:r>
              <a:rPr lang="en-US" sz="2800" b="1" dirty="0" err="1"/>
              <a:t>mà</a:t>
            </a:r>
            <a:r>
              <a:rPr lang="en-US" sz="2800" b="1" dirty="0"/>
              <a:t> vi </a:t>
            </a:r>
            <a:r>
              <a:rPr lang="en-US" sz="2800" b="1" dirty="0" err="1"/>
              <a:t>rút</a:t>
            </a:r>
            <a:r>
              <a:rPr lang="en-US" sz="2800" b="1" dirty="0"/>
              <a:t> Corona </a:t>
            </a:r>
            <a:r>
              <a:rPr lang="en-US" sz="2800" b="1" dirty="0" err="1"/>
              <a:t>nCoV</a:t>
            </a:r>
            <a:r>
              <a:rPr lang="en-US" sz="2800" b="1" dirty="0"/>
              <a:t> </a:t>
            </a:r>
            <a:r>
              <a:rPr lang="en-US" sz="2800" b="1" dirty="0" err="1"/>
              <a:t>có</a:t>
            </a:r>
            <a:r>
              <a:rPr lang="en-US" sz="2800" b="1" dirty="0"/>
              <a:t> </a:t>
            </a:r>
            <a:r>
              <a:rPr lang="en-US" sz="2800" b="1" dirty="0" err="1"/>
              <a:t>thể</a:t>
            </a:r>
            <a:r>
              <a:rPr lang="en-US" sz="2800" b="1" dirty="0"/>
              <a:t> </a:t>
            </a:r>
            <a:r>
              <a:rPr lang="en-US" sz="2800" b="1" dirty="0" err="1"/>
              <a:t>gây</a:t>
            </a:r>
            <a:r>
              <a:rPr lang="en-US" sz="2800" b="1" dirty="0"/>
              <a:t> </a:t>
            </a:r>
            <a:r>
              <a:rPr lang="en-US" sz="2800" b="1" dirty="0" err="1"/>
              <a:t>ra</a:t>
            </a:r>
            <a:r>
              <a:rPr lang="en-US" sz="2800" b="1" dirty="0"/>
              <a:t>?</a:t>
            </a:r>
            <a:endParaRPr lang="en-US" sz="2800" dirty="0"/>
          </a:p>
          <a:p>
            <a:pPr>
              <a:buFont typeface="Wingdings" panose="05000000000000000000" pitchFamily="2" charset="2"/>
              <a:buChar char="§"/>
            </a:pPr>
            <a:r>
              <a:rPr lang="en-US" sz="2800" b="1" dirty="0" err="1"/>
              <a:t>Trả</a:t>
            </a:r>
            <a:r>
              <a:rPr lang="en-US" sz="2800" b="1" dirty="0"/>
              <a:t> </a:t>
            </a:r>
            <a:r>
              <a:rPr lang="en-US" sz="2800" b="1" dirty="0" err="1"/>
              <a:t>lời</a:t>
            </a:r>
            <a:r>
              <a:rPr lang="en-US" sz="2800" b="1" dirty="0"/>
              <a:t>:</a:t>
            </a:r>
            <a:r>
              <a:rPr lang="en-US" sz="2800" dirty="0"/>
              <a:t> </a:t>
            </a:r>
            <a:r>
              <a:rPr lang="en-US" sz="2800" dirty="0" err="1"/>
              <a:t>Các</a:t>
            </a:r>
            <a:r>
              <a:rPr lang="en-US" sz="2800" dirty="0"/>
              <a:t> </a:t>
            </a:r>
            <a:r>
              <a:rPr lang="en-US" sz="2800" dirty="0" err="1"/>
              <a:t>triệu</a:t>
            </a:r>
            <a:r>
              <a:rPr lang="en-US" sz="2800" dirty="0"/>
              <a:t> </a:t>
            </a:r>
            <a:r>
              <a:rPr lang="en-US" sz="2800" dirty="0" err="1"/>
              <a:t>chứng</a:t>
            </a:r>
            <a:r>
              <a:rPr lang="en-US" sz="2800" dirty="0"/>
              <a:t> </a:t>
            </a:r>
            <a:r>
              <a:rPr lang="en-US" sz="2800" dirty="0" err="1"/>
              <a:t>của</a:t>
            </a:r>
            <a:r>
              <a:rPr lang="en-US" sz="2800" dirty="0"/>
              <a:t> </a:t>
            </a:r>
            <a:r>
              <a:rPr lang="en-US" sz="2800" dirty="0" err="1"/>
              <a:t>bệnh</a:t>
            </a:r>
            <a:r>
              <a:rPr lang="en-US" sz="2800" dirty="0"/>
              <a:t> </a:t>
            </a:r>
            <a:r>
              <a:rPr lang="en-US" sz="2800" dirty="0" err="1"/>
              <a:t>nhân</a:t>
            </a:r>
            <a:r>
              <a:rPr lang="en-US" sz="2800" dirty="0"/>
              <a:t> </a:t>
            </a:r>
            <a:r>
              <a:rPr lang="en-US" sz="2800" dirty="0" err="1"/>
              <a:t>mắc</a:t>
            </a:r>
            <a:r>
              <a:rPr lang="en-US" sz="2800" dirty="0"/>
              <a:t> </a:t>
            </a:r>
            <a:r>
              <a:rPr lang="en-US" sz="2800" dirty="0" err="1"/>
              <a:t>nCoV</a:t>
            </a:r>
            <a:r>
              <a:rPr lang="en-US" sz="2800" dirty="0"/>
              <a:t> </a:t>
            </a:r>
            <a:r>
              <a:rPr lang="en-US" sz="2800" dirty="0" err="1"/>
              <a:t>từ</a:t>
            </a:r>
            <a:r>
              <a:rPr lang="en-US" sz="2800" dirty="0"/>
              <a:t> </a:t>
            </a:r>
            <a:r>
              <a:rPr lang="en-US" sz="2800" dirty="0" err="1"/>
              <a:t>nhẹ</a:t>
            </a:r>
            <a:r>
              <a:rPr lang="en-US" sz="2800" dirty="0"/>
              <a:t> </a:t>
            </a:r>
            <a:r>
              <a:rPr lang="en-US" sz="2800" dirty="0" err="1"/>
              <a:t>đến</a:t>
            </a:r>
            <a:r>
              <a:rPr lang="en-US" sz="2800" dirty="0"/>
              <a:t> </a:t>
            </a:r>
            <a:r>
              <a:rPr lang="en-US" sz="2800" dirty="0" err="1"/>
              <a:t>nặng</a:t>
            </a:r>
            <a:r>
              <a:rPr lang="en-US" sz="2800" dirty="0"/>
              <a:t> </a:t>
            </a:r>
            <a:r>
              <a:rPr lang="en-US" sz="2800" dirty="0" err="1"/>
              <a:t>bao</a:t>
            </a:r>
            <a:r>
              <a:rPr lang="en-US" sz="2800" dirty="0"/>
              <a:t> </a:t>
            </a:r>
            <a:r>
              <a:rPr lang="en-US" sz="2800" dirty="0" err="1"/>
              <a:t>gồm</a:t>
            </a:r>
            <a:r>
              <a:rPr lang="en-US" sz="2800" dirty="0"/>
              <a:t>: </a:t>
            </a:r>
            <a:r>
              <a:rPr lang="en-US" sz="2800" dirty="0" err="1"/>
              <a:t>sốt</a:t>
            </a:r>
            <a:r>
              <a:rPr lang="en-US" sz="2800" dirty="0"/>
              <a:t>, ho </a:t>
            </a:r>
            <a:r>
              <a:rPr lang="en-US" sz="2800" dirty="0" err="1"/>
              <a:t>và</a:t>
            </a:r>
            <a:r>
              <a:rPr lang="en-US" sz="2800" dirty="0"/>
              <a:t> </a:t>
            </a:r>
            <a:r>
              <a:rPr lang="en-US" sz="2800" dirty="0" err="1"/>
              <a:t>khó</a:t>
            </a:r>
            <a:r>
              <a:rPr lang="en-US" sz="2800" dirty="0"/>
              <a:t> </a:t>
            </a:r>
            <a:r>
              <a:rPr lang="en-US" sz="2800" dirty="0" err="1"/>
              <a:t>thở</a:t>
            </a:r>
            <a:r>
              <a:rPr lang="en-US" sz="2800" dirty="0"/>
              <a:t>. </a:t>
            </a:r>
            <a:r>
              <a:rPr lang="en-US" sz="2800" dirty="0" err="1"/>
              <a:t>Các</a:t>
            </a:r>
            <a:r>
              <a:rPr lang="en-US" sz="2800" dirty="0"/>
              <a:t> </a:t>
            </a:r>
            <a:r>
              <a:rPr lang="en-US" sz="2800" dirty="0" err="1"/>
              <a:t>triệu</a:t>
            </a:r>
            <a:r>
              <a:rPr lang="en-US" sz="2800" dirty="0"/>
              <a:t> </a:t>
            </a:r>
            <a:r>
              <a:rPr lang="en-US" sz="2800" dirty="0" err="1"/>
              <a:t>chứng</a:t>
            </a:r>
            <a:r>
              <a:rPr lang="en-US" sz="2800" dirty="0"/>
              <a:t> </a:t>
            </a:r>
            <a:r>
              <a:rPr lang="en-US" sz="2800" dirty="0" err="1"/>
              <a:t>này</a:t>
            </a:r>
            <a:r>
              <a:rPr lang="en-US" sz="2800" dirty="0"/>
              <a:t> </a:t>
            </a:r>
            <a:r>
              <a:rPr lang="en-US" sz="2800" dirty="0" err="1"/>
              <a:t>có</a:t>
            </a:r>
            <a:r>
              <a:rPr lang="en-US" sz="2800" dirty="0"/>
              <a:t> </a:t>
            </a:r>
            <a:r>
              <a:rPr lang="en-US" sz="2800" dirty="0" err="1"/>
              <a:t>thể</a:t>
            </a:r>
            <a:r>
              <a:rPr lang="en-US" sz="2800" dirty="0"/>
              <a:t> </a:t>
            </a:r>
            <a:r>
              <a:rPr lang="en-US" sz="2800" dirty="0" err="1"/>
              <a:t>xuất</a:t>
            </a:r>
            <a:r>
              <a:rPr lang="en-US" sz="2800" dirty="0"/>
              <a:t> </a:t>
            </a:r>
            <a:r>
              <a:rPr lang="en-US" sz="2800" dirty="0" err="1"/>
              <a:t>hiện</a:t>
            </a:r>
            <a:r>
              <a:rPr lang="en-US" sz="2800" dirty="0"/>
              <a:t> </a:t>
            </a:r>
            <a:r>
              <a:rPr lang="en-US" sz="2800" dirty="0" err="1"/>
              <a:t>từ</a:t>
            </a:r>
            <a:r>
              <a:rPr lang="en-US" sz="2800" dirty="0"/>
              <a:t> 02 </a:t>
            </a:r>
            <a:r>
              <a:rPr lang="en-US" sz="2800" dirty="0" err="1"/>
              <a:t>đến</a:t>
            </a:r>
            <a:r>
              <a:rPr lang="en-US" sz="2800" dirty="0"/>
              <a:t> 14 </a:t>
            </a:r>
            <a:r>
              <a:rPr lang="en-US" sz="2800" dirty="0" err="1"/>
              <a:t>ngày</a:t>
            </a:r>
            <a:r>
              <a:rPr lang="en-US" sz="2800" dirty="0"/>
              <a:t> </a:t>
            </a:r>
            <a:r>
              <a:rPr lang="en-US" sz="2800" dirty="0" err="1"/>
              <a:t>sau</a:t>
            </a:r>
            <a:r>
              <a:rPr lang="en-US" sz="2800" dirty="0"/>
              <a:t> </a:t>
            </a:r>
            <a:r>
              <a:rPr lang="en-US" sz="2800" dirty="0" err="1"/>
              <a:t>khi</a:t>
            </a:r>
            <a:r>
              <a:rPr lang="en-US" sz="2800" dirty="0"/>
              <a:t> </a:t>
            </a:r>
            <a:r>
              <a:rPr lang="en-US" sz="2800" dirty="0" err="1"/>
              <a:t>tiếp</a:t>
            </a:r>
            <a:r>
              <a:rPr lang="en-US" sz="2800" dirty="0"/>
              <a:t> </a:t>
            </a:r>
            <a:r>
              <a:rPr lang="en-US" sz="2800" dirty="0" err="1"/>
              <a:t>xúc</a:t>
            </a:r>
            <a:r>
              <a:rPr lang="en-US" sz="2800" dirty="0"/>
              <a:t> </a:t>
            </a:r>
            <a:r>
              <a:rPr lang="en-US" sz="2800" dirty="0" err="1"/>
              <a:t>nguồn</a:t>
            </a:r>
            <a:r>
              <a:rPr lang="en-US" sz="2800" dirty="0"/>
              <a:t> </a:t>
            </a:r>
            <a:r>
              <a:rPr lang="en-US" sz="2800" dirty="0" err="1"/>
              <a:t>bệnh</a:t>
            </a:r>
            <a:r>
              <a:rPr lang="en-US" sz="2800" dirty="0"/>
              <a:t>. </a:t>
            </a:r>
            <a:r>
              <a:rPr lang="en-US" sz="2800" dirty="0" err="1"/>
              <a:t>Tới</a:t>
            </a:r>
            <a:r>
              <a:rPr lang="en-US" sz="2800" dirty="0"/>
              <a:t> </a:t>
            </a:r>
            <a:r>
              <a:rPr lang="en-US" sz="2800" dirty="0" err="1"/>
              <a:t>khi</a:t>
            </a:r>
            <a:r>
              <a:rPr lang="en-US" sz="2800" dirty="0"/>
              <a:t> </a:t>
            </a:r>
            <a:r>
              <a:rPr lang="en-US" sz="2800" dirty="0" err="1"/>
              <a:t>khởi</a:t>
            </a:r>
            <a:r>
              <a:rPr lang="en-US" sz="2800" dirty="0"/>
              <a:t> </a:t>
            </a:r>
            <a:r>
              <a:rPr lang="en-US" sz="2800" dirty="0" err="1"/>
              <a:t>phát</a:t>
            </a:r>
            <a:r>
              <a:rPr lang="en-US" sz="2800" dirty="0"/>
              <a:t>, </a:t>
            </a:r>
            <a:r>
              <a:rPr lang="en-US" sz="2800" dirty="0" err="1"/>
              <a:t>nCOV</a:t>
            </a:r>
            <a:r>
              <a:rPr lang="en-US" sz="2800" dirty="0"/>
              <a:t> </a:t>
            </a:r>
            <a:r>
              <a:rPr lang="en-US" sz="2800" dirty="0" err="1"/>
              <a:t>gây</a:t>
            </a:r>
            <a:r>
              <a:rPr lang="en-US" sz="2800" dirty="0"/>
              <a:t> </a:t>
            </a:r>
            <a:r>
              <a:rPr lang="en-US" sz="2800" dirty="0" err="1"/>
              <a:t>sốt</a:t>
            </a:r>
            <a:r>
              <a:rPr lang="en-US" sz="2800" dirty="0"/>
              <a:t> </a:t>
            </a:r>
            <a:r>
              <a:rPr lang="en-US" sz="2800" dirty="0" err="1"/>
              <a:t>và</a:t>
            </a:r>
            <a:r>
              <a:rPr lang="en-US" sz="2800" dirty="0"/>
              <a:t> </a:t>
            </a:r>
            <a:r>
              <a:rPr lang="en-US" sz="2800" dirty="0" err="1"/>
              <a:t>có</a:t>
            </a:r>
            <a:r>
              <a:rPr lang="en-US" sz="2800" dirty="0"/>
              <a:t> </a:t>
            </a:r>
            <a:r>
              <a:rPr lang="en-US" sz="2800" dirty="0" err="1"/>
              <a:t>thể</a:t>
            </a:r>
            <a:r>
              <a:rPr lang="en-US" sz="2800" dirty="0"/>
              <a:t> </a:t>
            </a:r>
            <a:r>
              <a:rPr lang="en-US" sz="2800" dirty="0" err="1"/>
              <a:t>tổn</a:t>
            </a:r>
            <a:r>
              <a:rPr lang="en-US" sz="2800" dirty="0"/>
              <a:t> </a:t>
            </a:r>
            <a:r>
              <a:rPr lang="en-US" sz="2800" dirty="0" err="1"/>
              <a:t>thương</a:t>
            </a:r>
            <a:r>
              <a:rPr lang="en-US" sz="2800" dirty="0"/>
              <a:t> </a:t>
            </a:r>
            <a:r>
              <a:rPr lang="en-US" sz="2800" dirty="0" err="1"/>
              <a:t>đường</a:t>
            </a:r>
            <a:r>
              <a:rPr lang="en-US" sz="2800" dirty="0"/>
              <a:t> </a:t>
            </a:r>
            <a:r>
              <a:rPr lang="en-US" sz="2800" dirty="0" err="1"/>
              <a:t>hô</a:t>
            </a:r>
            <a:r>
              <a:rPr lang="en-US" sz="2800" dirty="0"/>
              <a:t> </a:t>
            </a:r>
            <a:r>
              <a:rPr lang="en-US" sz="2800" dirty="0" err="1"/>
              <a:t>hấp</a:t>
            </a:r>
            <a:r>
              <a:rPr lang="en-US" sz="2800" dirty="0"/>
              <a:t>. </a:t>
            </a:r>
            <a:r>
              <a:rPr lang="en-US" sz="2800" dirty="0" err="1"/>
              <a:t>Trường</a:t>
            </a:r>
            <a:r>
              <a:rPr lang="en-US" sz="2800" dirty="0"/>
              <a:t> </a:t>
            </a:r>
            <a:r>
              <a:rPr lang="en-US" sz="2800" dirty="0" err="1"/>
              <a:t>hợp</a:t>
            </a:r>
            <a:r>
              <a:rPr lang="en-US" sz="2800" dirty="0"/>
              <a:t> </a:t>
            </a:r>
            <a:r>
              <a:rPr lang="en-US" sz="2800" dirty="0" err="1"/>
              <a:t>nặng</a:t>
            </a:r>
            <a:r>
              <a:rPr lang="en-US" sz="2800" dirty="0"/>
              <a:t>, </a:t>
            </a:r>
            <a:r>
              <a:rPr lang="en-US" sz="2800" dirty="0" err="1"/>
              <a:t>gây</a:t>
            </a:r>
            <a:r>
              <a:rPr lang="en-US" sz="2800" dirty="0"/>
              <a:t> </a:t>
            </a:r>
            <a:r>
              <a:rPr lang="en-US" sz="2800" dirty="0" err="1"/>
              <a:t>viêm</a:t>
            </a:r>
            <a:r>
              <a:rPr lang="en-US" sz="2800" dirty="0"/>
              <a:t> </a:t>
            </a:r>
            <a:r>
              <a:rPr lang="en-US" sz="2800" dirty="0" err="1"/>
              <a:t>phổi</a:t>
            </a:r>
            <a:r>
              <a:rPr lang="en-US" sz="2800" dirty="0"/>
              <a:t> </a:t>
            </a:r>
            <a:r>
              <a:rPr lang="en-US" sz="2800" dirty="0" err="1"/>
              <a:t>và</a:t>
            </a:r>
            <a:r>
              <a:rPr lang="en-US" sz="2800" dirty="0"/>
              <a:t> </a:t>
            </a:r>
            <a:r>
              <a:rPr lang="en-US" sz="2800" dirty="0" err="1"/>
              <a:t>có</a:t>
            </a:r>
            <a:r>
              <a:rPr lang="en-US" sz="2800" dirty="0"/>
              <a:t> </a:t>
            </a:r>
            <a:r>
              <a:rPr lang="en-US" sz="2800" dirty="0" err="1"/>
              <a:t>thể</a:t>
            </a:r>
            <a:r>
              <a:rPr lang="en-US" sz="2800" dirty="0"/>
              <a:t> </a:t>
            </a:r>
            <a:r>
              <a:rPr lang="en-US" sz="2800" dirty="0" err="1"/>
              <a:t>nhiều</a:t>
            </a:r>
            <a:r>
              <a:rPr lang="en-US" sz="2800" dirty="0"/>
              <a:t> </a:t>
            </a:r>
            <a:r>
              <a:rPr lang="en-US" sz="2800" dirty="0" err="1"/>
              <a:t>cơ</a:t>
            </a:r>
            <a:r>
              <a:rPr lang="en-US" sz="2800" dirty="0"/>
              <a:t> </a:t>
            </a:r>
            <a:r>
              <a:rPr lang="en-US" sz="2800" dirty="0" err="1"/>
              <a:t>quan</a:t>
            </a:r>
            <a:r>
              <a:rPr lang="en-US" sz="2800" dirty="0"/>
              <a:t> </a:t>
            </a:r>
            <a:r>
              <a:rPr lang="en-US" sz="2800" dirty="0" err="1"/>
              <a:t>khác</a:t>
            </a:r>
            <a:r>
              <a:rPr lang="en-US" sz="2800" dirty="0"/>
              <a:t> </a:t>
            </a:r>
            <a:r>
              <a:rPr lang="en-US" sz="2800" dirty="0" err="1"/>
              <a:t>trong</a:t>
            </a:r>
            <a:r>
              <a:rPr lang="en-US" sz="2800" dirty="0"/>
              <a:t> </a:t>
            </a:r>
            <a:r>
              <a:rPr lang="en-US" sz="2800" dirty="0" err="1"/>
              <a:t>cơ</a:t>
            </a:r>
            <a:r>
              <a:rPr lang="en-US" sz="2800" dirty="0"/>
              <a:t> </a:t>
            </a:r>
            <a:r>
              <a:rPr lang="en-US" sz="2800" dirty="0" err="1"/>
              <a:t>thể</a:t>
            </a:r>
            <a:r>
              <a:rPr lang="en-US" sz="2800" dirty="0"/>
              <a:t> </a:t>
            </a:r>
            <a:r>
              <a:rPr lang="en-US" sz="2800" dirty="0" err="1"/>
              <a:t>khiến</a:t>
            </a:r>
            <a:r>
              <a:rPr lang="en-US" sz="2800" dirty="0"/>
              <a:t> </a:t>
            </a:r>
            <a:r>
              <a:rPr lang="en-US" sz="2800" dirty="0" err="1"/>
              <a:t>bệnh</a:t>
            </a:r>
            <a:r>
              <a:rPr lang="en-US" sz="2800" dirty="0"/>
              <a:t> </a:t>
            </a:r>
            <a:r>
              <a:rPr lang="en-US" sz="2800" dirty="0" err="1"/>
              <a:t>nhân</a:t>
            </a:r>
            <a:r>
              <a:rPr lang="en-US" sz="2800" dirty="0"/>
              <a:t> </a:t>
            </a:r>
            <a:r>
              <a:rPr lang="en-US" sz="2800" dirty="0" err="1"/>
              <a:t>tử</a:t>
            </a:r>
            <a:r>
              <a:rPr lang="en-US" sz="2800" dirty="0"/>
              <a:t> </a:t>
            </a:r>
            <a:r>
              <a:rPr lang="en-US" sz="2800" dirty="0" err="1"/>
              <a:t>vong</a:t>
            </a:r>
            <a:r>
              <a:rPr lang="en-US" sz="2800" dirty="0"/>
              <a:t>, </a:t>
            </a:r>
            <a:r>
              <a:rPr lang="en-US" sz="2800" dirty="0" err="1"/>
              <a:t>nhất</a:t>
            </a:r>
            <a:r>
              <a:rPr lang="en-US" sz="2800" dirty="0"/>
              <a:t> </a:t>
            </a:r>
            <a:r>
              <a:rPr lang="en-US" sz="2800" dirty="0" err="1"/>
              <a:t>là</a:t>
            </a:r>
            <a:r>
              <a:rPr lang="en-US" sz="2800" dirty="0"/>
              <a:t> </a:t>
            </a:r>
            <a:r>
              <a:rPr lang="en-US" sz="2800" dirty="0" err="1"/>
              <a:t>các</a:t>
            </a:r>
            <a:r>
              <a:rPr lang="en-US" sz="2800" dirty="0"/>
              <a:t> </a:t>
            </a:r>
            <a:r>
              <a:rPr lang="en-US" sz="2800" dirty="0" err="1"/>
              <a:t>trường</a:t>
            </a:r>
            <a:r>
              <a:rPr lang="en-US" sz="2800" dirty="0"/>
              <a:t> </a:t>
            </a:r>
            <a:r>
              <a:rPr lang="en-US" sz="2800" dirty="0" err="1"/>
              <a:t>hợp</a:t>
            </a:r>
            <a:r>
              <a:rPr lang="en-US" sz="2800" dirty="0"/>
              <a:t> </a:t>
            </a:r>
            <a:r>
              <a:rPr lang="en-US" sz="2800" dirty="0" err="1"/>
              <a:t>có</a:t>
            </a:r>
            <a:r>
              <a:rPr lang="en-US" sz="2800" dirty="0"/>
              <a:t> </a:t>
            </a:r>
            <a:r>
              <a:rPr lang="en-US" sz="2800" dirty="0" err="1"/>
              <a:t>bệnh</a:t>
            </a:r>
            <a:r>
              <a:rPr lang="en-US" sz="2800" dirty="0"/>
              <a:t> </a:t>
            </a:r>
            <a:r>
              <a:rPr lang="en-US" sz="2800" dirty="0" err="1"/>
              <a:t>nền</a:t>
            </a:r>
            <a:r>
              <a:rPr lang="en-US" sz="2800" dirty="0"/>
              <a:t>.</a:t>
            </a:r>
          </a:p>
          <a:p>
            <a:pPr>
              <a:buFont typeface="Wingdings" panose="05000000000000000000" pitchFamily="2" charset="2"/>
              <a:buChar char="§"/>
            </a:pPr>
            <a:endParaRPr lang="en-US" sz="2800" dirty="0"/>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4</a:t>
            </a:r>
          </a:p>
        </p:txBody>
      </p:sp>
    </p:spTree>
    <p:extLst>
      <p:ext uri="{BB962C8B-B14F-4D97-AF65-F5344CB8AC3E}">
        <p14:creationId xmlns="" xmlns:p14="http://schemas.microsoft.com/office/powerpoint/2010/main" val="339992074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r>
              <a:rPr lang="en-US" sz="2400" b="1" dirty="0" err="1"/>
              <a:t>Câu</a:t>
            </a:r>
            <a:r>
              <a:rPr lang="en-US" sz="2400" b="1" dirty="0"/>
              <a:t> </a:t>
            </a:r>
            <a:r>
              <a:rPr lang="en-US" sz="2400" b="1" dirty="0" err="1"/>
              <a:t>hỏi</a:t>
            </a:r>
            <a:r>
              <a:rPr lang="en-US" sz="2400" b="1" dirty="0"/>
              <a:t> 5: </a:t>
            </a:r>
            <a:r>
              <a:rPr lang="en-US" sz="2400" b="1" dirty="0" err="1"/>
              <a:t>Đã</a:t>
            </a:r>
            <a:r>
              <a:rPr lang="en-US" sz="2400" b="1" dirty="0"/>
              <a:t> </a:t>
            </a:r>
            <a:r>
              <a:rPr lang="en-US" sz="2400" b="1" dirty="0" err="1"/>
              <a:t>có</a:t>
            </a:r>
            <a:r>
              <a:rPr lang="en-US" sz="2400" b="1" dirty="0"/>
              <a:t> </a:t>
            </a:r>
            <a:r>
              <a:rPr lang="en-US" sz="2400" b="1" dirty="0" err="1"/>
              <a:t>loại</a:t>
            </a:r>
            <a:r>
              <a:rPr lang="en-US" sz="2400" b="1" dirty="0"/>
              <a:t> </a:t>
            </a:r>
            <a:r>
              <a:rPr lang="en-US" sz="2400" b="1" dirty="0" err="1"/>
              <a:t>thuốc</a:t>
            </a:r>
            <a:r>
              <a:rPr lang="en-US" sz="2400" b="1" dirty="0"/>
              <a:t> </a:t>
            </a:r>
            <a:r>
              <a:rPr lang="en-US" sz="2400" b="1" dirty="0" err="1"/>
              <a:t>đặc</a:t>
            </a:r>
            <a:r>
              <a:rPr lang="en-US" sz="2400" b="1" dirty="0"/>
              <a:t> </a:t>
            </a:r>
            <a:r>
              <a:rPr lang="en-US" sz="2400" b="1" dirty="0" err="1"/>
              <a:t>hiệu</a:t>
            </a:r>
            <a:r>
              <a:rPr lang="en-US" sz="2400" b="1" dirty="0"/>
              <a:t> </a:t>
            </a:r>
            <a:r>
              <a:rPr lang="en-US" sz="2400" b="1" dirty="0" err="1"/>
              <a:t>nào</a:t>
            </a:r>
            <a:r>
              <a:rPr lang="en-US" sz="2400" b="1" dirty="0"/>
              <a:t> </a:t>
            </a:r>
            <a:r>
              <a:rPr lang="en-US" sz="2400" b="1" dirty="0" err="1"/>
              <a:t>để</a:t>
            </a:r>
            <a:r>
              <a:rPr lang="en-US" sz="2400" b="1" dirty="0"/>
              <a:t> </a:t>
            </a:r>
            <a:r>
              <a:rPr lang="en-US" sz="2400" b="1" dirty="0" err="1"/>
              <a:t>phòng</a:t>
            </a:r>
            <a:r>
              <a:rPr lang="en-US" sz="2400" b="1" dirty="0"/>
              <a:t> </a:t>
            </a:r>
            <a:r>
              <a:rPr lang="en-US" sz="2400" b="1" dirty="0" err="1"/>
              <a:t>và</a:t>
            </a:r>
            <a:r>
              <a:rPr lang="en-US" sz="2400" b="1" dirty="0"/>
              <a:t> </a:t>
            </a:r>
            <a:r>
              <a:rPr lang="en-US" sz="2400" b="1" dirty="0" err="1"/>
              <a:t>điều</a:t>
            </a:r>
            <a:r>
              <a:rPr lang="en-US" sz="2400" b="1" dirty="0"/>
              <a:t> </a:t>
            </a:r>
            <a:r>
              <a:rPr lang="en-US" sz="2400" b="1" dirty="0" err="1"/>
              <a:t>trị</a:t>
            </a:r>
            <a:r>
              <a:rPr lang="en-US" sz="2400" b="1" dirty="0"/>
              <a:t> </a:t>
            </a:r>
            <a:r>
              <a:rPr lang="en-US" sz="2400" b="1" dirty="0" err="1"/>
              <a:t>bệnh</a:t>
            </a:r>
            <a:r>
              <a:rPr lang="en-US" sz="2400" b="1" dirty="0"/>
              <a:t> </a:t>
            </a:r>
            <a:r>
              <a:rPr lang="en-US" sz="2400" b="1" dirty="0" err="1"/>
              <a:t>viêm</a:t>
            </a:r>
            <a:r>
              <a:rPr lang="en-US" sz="2400" b="1" dirty="0"/>
              <a:t> </a:t>
            </a:r>
            <a:r>
              <a:rPr lang="en-US" sz="2400" b="1" dirty="0" err="1"/>
              <a:t>đường</a:t>
            </a:r>
            <a:r>
              <a:rPr lang="en-US" sz="2400" b="1" dirty="0"/>
              <a:t> </a:t>
            </a:r>
            <a:r>
              <a:rPr lang="en-US" sz="2400" b="1" dirty="0" err="1"/>
              <a:t>hô</a:t>
            </a:r>
            <a:r>
              <a:rPr lang="en-US" sz="2400" b="1" dirty="0"/>
              <a:t> </a:t>
            </a:r>
            <a:r>
              <a:rPr lang="en-US" sz="2400" b="1" dirty="0" err="1"/>
              <a:t>hấp</a:t>
            </a:r>
            <a:r>
              <a:rPr lang="en-US" sz="2400" b="1" dirty="0"/>
              <a:t> </a:t>
            </a:r>
            <a:r>
              <a:rPr lang="en-US" sz="2400" b="1" dirty="0" err="1"/>
              <a:t>cấp</a:t>
            </a:r>
            <a:r>
              <a:rPr lang="en-US" sz="2400" b="1" dirty="0"/>
              <a:t> do </a:t>
            </a:r>
            <a:r>
              <a:rPr lang="en-US" sz="2400" b="1" dirty="0" err="1"/>
              <a:t>chủng</a:t>
            </a:r>
            <a:r>
              <a:rPr lang="en-US" sz="2400" b="1" dirty="0"/>
              <a:t> </a:t>
            </a:r>
            <a:r>
              <a:rPr lang="en-US" sz="2400" b="1" dirty="0" err="1"/>
              <a:t>mới</a:t>
            </a:r>
            <a:r>
              <a:rPr lang="en-US" sz="2400" b="1" dirty="0"/>
              <a:t> vi </a:t>
            </a:r>
            <a:r>
              <a:rPr lang="en-US" sz="2400" b="1" dirty="0" err="1"/>
              <a:t>rút</a:t>
            </a:r>
            <a:r>
              <a:rPr lang="en-US" sz="2400" b="1" dirty="0"/>
              <a:t> Corona </a:t>
            </a:r>
            <a:r>
              <a:rPr lang="en-US" sz="2400" b="1" dirty="0" err="1"/>
              <a:t>nCoV</a:t>
            </a:r>
            <a:r>
              <a:rPr lang="en-US" sz="2400" b="1" dirty="0"/>
              <a:t> </a:t>
            </a:r>
            <a:r>
              <a:rPr lang="en-US" sz="2400" b="1" dirty="0" err="1"/>
              <a:t>gây</a:t>
            </a:r>
            <a:r>
              <a:rPr lang="en-US" sz="2400" b="1" dirty="0"/>
              <a:t> </a:t>
            </a:r>
            <a:r>
              <a:rPr lang="en-US" sz="2400" b="1" dirty="0" err="1"/>
              <a:t>ra</a:t>
            </a:r>
            <a:r>
              <a:rPr lang="en-US" sz="2400" b="1" dirty="0"/>
              <a:t> </a:t>
            </a:r>
            <a:r>
              <a:rPr lang="en-US" sz="2400" b="1" dirty="0" err="1"/>
              <a:t>chưa</a:t>
            </a:r>
            <a:r>
              <a:rPr lang="en-US" sz="2400" b="1" dirty="0"/>
              <a:t>?</a:t>
            </a:r>
            <a:endParaRPr lang="en-US" sz="2400" dirty="0"/>
          </a:p>
          <a:p>
            <a:r>
              <a:rPr lang="en-US" sz="2400" b="1" dirty="0" err="1"/>
              <a:t>Trả</a:t>
            </a:r>
            <a:r>
              <a:rPr lang="en-US" sz="2400" b="1" dirty="0"/>
              <a:t> </a:t>
            </a:r>
            <a:r>
              <a:rPr lang="en-US" sz="2400" b="1" dirty="0" err="1"/>
              <a:t>lời</a:t>
            </a:r>
            <a:r>
              <a:rPr lang="en-US" sz="2400" b="1" dirty="0"/>
              <a:t>:</a:t>
            </a:r>
            <a:r>
              <a:rPr lang="en-US" sz="2400" dirty="0"/>
              <a:t> </a:t>
            </a:r>
            <a:r>
              <a:rPr lang="en-US" sz="2400" dirty="0" err="1"/>
              <a:t>Tại</a:t>
            </a:r>
            <a:r>
              <a:rPr lang="en-US" sz="2400" dirty="0"/>
              <a:t> </a:t>
            </a:r>
            <a:r>
              <a:rPr lang="en-US" sz="2400" dirty="0" err="1"/>
              <a:t>thời</a:t>
            </a:r>
            <a:r>
              <a:rPr lang="en-US" sz="2400" dirty="0"/>
              <a:t> </a:t>
            </a:r>
            <a:r>
              <a:rPr lang="en-US" sz="2400" dirty="0" err="1"/>
              <a:t>điểm</a:t>
            </a:r>
            <a:r>
              <a:rPr lang="en-US" sz="2400" dirty="0"/>
              <a:t> </a:t>
            </a:r>
            <a:r>
              <a:rPr lang="en-US" sz="2400" dirty="0" err="1"/>
              <a:t>này</a:t>
            </a:r>
            <a:r>
              <a:rPr lang="en-US" sz="2400" dirty="0"/>
              <a:t>, </a:t>
            </a:r>
            <a:r>
              <a:rPr lang="en-US" sz="2400" dirty="0" err="1"/>
              <a:t>chưa</a:t>
            </a:r>
            <a:r>
              <a:rPr lang="en-US" sz="2400" dirty="0"/>
              <a:t> </a:t>
            </a:r>
            <a:r>
              <a:rPr lang="en-US" sz="2400" dirty="0" err="1"/>
              <a:t>có</a:t>
            </a:r>
            <a:r>
              <a:rPr lang="en-US" sz="2400" dirty="0"/>
              <a:t> </a:t>
            </a:r>
            <a:r>
              <a:rPr lang="en-US" sz="2400" dirty="0" err="1"/>
              <a:t>loại</a:t>
            </a:r>
            <a:r>
              <a:rPr lang="en-US" sz="2400" dirty="0"/>
              <a:t> </a:t>
            </a:r>
            <a:r>
              <a:rPr lang="en-US" sz="2400" dirty="0" err="1"/>
              <a:t>thuốc</a:t>
            </a:r>
            <a:r>
              <a:rPr lang="en-US" sz="2400" dirty="0"/>
              <a:t> </a:t>
            </a:r>
            <a:r>
              <a:rPr lang="en-US" sz="2400" dirty="0" err="1"/>
              <a:t>đặc</a:t>
            </a:r>
            <a:r>
              <a:rPr lang="en-US" sz="2400" dirty="0"/>
              <a:t> </a:t>
            </a:r>
            <a:r>
              <a:rPr lang="en-US" sz="2400" dirty="0" err="1"/>
              <a:t>hiệu</a:t>
            </a:r>
            <a:r>
              <a:rPr lang="en-US" sz="2400" dirty="0"/>
              <a:t> </a:t>
            </a:r>
            <a:r>
              <a:rPr lang="en-US" sz="2400" dirty="0" err="1"/>
              <a:t>nào</a:t>
            </a:r>
            <a:r>
              <a:rPr lang="en-US" sz="2400" dirty="0"/>
              <a:t> </a:t>
            </a:r>
            <a:r>
              <a:rPr lang="en-US" sz="2400" dirty="0" err="1"/>
              <a:t>để</a:t>
            </a:r>
            <a:r>
              <a:rPr lang="en-US" sz="2400" dirty="0"/>
              <a:t> </a:t>
            </a:r>
            <a:r>
              <a:rPr lang="en-US" sz="2400" dirty="0" err="1"/>
              <a:t>phòng</a:t>
            </a:r>
            <a:r>
              <a:rPr lang="en-US" sz="2400" dirty="0"/>
              <a:t> </a:t>
            </a:r>
            <a:r>
              <a:rPr lang="en-US" sz="2400" dirty="0" err="1"/>
              <a:t>và</a:t>
            </a:r>
            <a:r>
              <a:rPr lang="en-US" sz="2400" dirty="0"/>
              <a:t> </a:t>
            </a:r>
            <a:r>
              <a:rPr lang="en-US" sz="2400" dirty="0" err="1"/>
              <a:t>điều</a:t>
            </a:r>
            <a:r>
              <a:rPr lang="en-US" sz="2400" dirty="0"/>
              <a:t> </a:t>
            </a:r>
            <a:r>
              <a:rPr lang="en-US" sz="2400" dirty="0" err="1"/>
              <a:t>trị</a:t>
            </a:r>
            <a:r>
              <a:rPr lang="en-US" sz="2400" dirty="0"/>
              <a:t> </a:t>
            </a:r>
            <a:r>
              <a:rPr lang="en-US" sz="2400" dirty="0" err="1"/>
              <a:t>bệnh</a:t>
            </a:r>
            <a:r>
              <a:rPr lang="en-US" sz="2400" dirty="0"/>
              <a:t> </a:t>
            </a:r>
            <a:r>
              <a:rPr lang="en-US" sz="2400" dirty="0" err="1"/>
              <a:t>viêm</a:t>
            </a:r>
            <a:r>
              <a:rPr lang="en-US" sz="2400" dirty="0"/>
              <a:t> </a:t>
            </a:r>
            <a:r>
              <a:rPr lang="en-US" sz="2400" dirty="0" err="1"/>
              <a:t>đường</a:t>
            </a:r>
            <a:r>
              <a:rPr lang="en-US" sz="2400" dirty="0"/>
              <a:t> </a:t>
            </a:r>
            <a:r>
              <a:rPr lang="en-US" sz="2400" dirty="0" err="1"/>
              <a:t>hô</a:t>
            </a:r>
            <a:r>
              <a:rPr lang="en-US" sz="2400" dirty="0"/>
              <a:t> </a:t>
            </a:r>
            <a:r>
              <a:rPr lang="en-US" sz="2400" dirty="0" err="1"/>
              <a:t>hấp</a:t>
            </a:r>
            <a:r>
              <a:rPr lang="en-US" sz="2400" dirty="0"/>
              <a:t> </a:t>
            </a:r>
            <a:r>
              <a:rPr lang="en-US" sz="2400" dirty="0" err="1"/>
              <a:t>cấp</a:t>
            </a:r>
            <a:r>
              <a:rPr lang="en-US" sz="2400" dirty="0"/>
              <a:t> do </a:t>
            </a:r>
            <a:r>
              <a:rPr lang="en-US" sz="2400" dirty="0" err="1"/>
              <a:t>chủng</a:t>
            </a:r>
            <a:r>
              <a:rPr lang="en-US" sz="2400" dirty="0"/>
              <a:t> </a:t>
            </a:r>
            <a:r>
              <a:rPr lang="en-US" sz="2400" dirty="0" err="1"/>
              <a:t>mới</a:t>
            </a:r>
            <a:r>
              <a:rPr lang="en-US" sz="2400" dirty="0"/>
              <a:t> </a:t>
            </a:r>
            <a:r>
              <a:rPr lang="en-US" sz="2400" dirty="0" err="1"/>
              <a:t>của</a:t>
            </a:r>
            <a:r>
              <a:rPr lang="en-US" sz="2400" dirty="0"/>
              <a:t> vi </a:t>
            </a:r>
            <a:r>
              <a:rPr lang="en-US" sz="2400" dirty="0" err="1"/>
              <a:t>rút</a:t>
            </a:r>
            <a:r>
              <a:rPr lang="en-US" sz="2400" dirty="0"/>
              <a:t> Corona </a:t>
            </a:r>
            <a:r>
              <a:rPr lang="en-US" sz="2400" dirty="0" err="1"/>
              <a:t>nCoV</a:t>
            </a:r>
            <a:r>
              <a:rPr lang="en-US" sz="2400" dirty="0"/>
              <a:t> </a:t>
            </a:r>
            <a:r>
              <a:rPr lang="en-US" sz="2400" dirty="0" err="1"/>
              <a:t>gây</a:t>
            </a:r>
            <a:r>
              <a:rPr lang="en-US" sz="2400" dirty="0"/>
              <a:t> </a:t>
            </a:r>
            <a:r>
              <a:rPr lang="en-US" sz="2400" dirty="0" err="1"/>
              <a:t>ra.</a:t>
            </a:r>
            <a:r>
              <a:rPr lang="en-US" sz="2400" dirty="0"/>
              <a:t> </a:t>
            </a:r>
            <a:r>
              <a:rPr lang="en-US" sz="2400" dirty="0" err="1"/>
              <a:t>Những</a:t>
            </a:r>
            <a:r>
              <a:rPr lang="en-US" sz="2400" dirty="0"/>
              <a:t> </a:t>
            </a:r>
            <a:r>
              <a:rPr lang="en-US" sz="2400" dirty="0" err="1"/>
              <a:t>người</a:t>
            </a:r>
            <a:r>
              <a:rPr lang="en-US" sz="2400" dirty="0"/>
              <a:t> </a:t>
            </a:r>
            <a:r>
              <a:rPr lang="en-US" sz="2400" dirty="0" err="1"/>
              <a:t>bệnh</a:t>
            </a:r>
            <a:r>
              <a:rPr lang="en-US" sz="2400" dirty="0"/>
              <a:t> </a:t>
            </a:r>
            <a:r>
              <a:rPr lang="en-US" sz="2400" dirty="0" err="1"/>
              <a:t>hiện</a:t>
            </a:r>
            <a:r>
              <a:rPr lang="en-US" sz="2400" dirty="0"/>
              <a:t> nay </a:t>
            </a:r>
            <a:r>
              <a:rPr lang="en-US" sz="2400" dirty="0" err="1"/>
              <a:t>được</a:t>
            </a:r>
            <a:r>
              <a:rPr lang="en-US" sz="2400" dirty="0"/>
              <a:t> </a:t>
            </a:r>
            <a:r>
              <a:rPr lang="en-US" sz="2400" dirty="0" err="1"/>
              <a:t>điều</a:t>
            </a:r>
            <a:r>
              <a:rPr lang="en-US" sz="2400" dirty="0"/>
              <a:t> </a:t>
            </a:r>
            <a:r>
              <a:rPr lang="en-US" sz="2400" dirty="0" err="1"/>
              <a:t>trị</a:t>
            </a:r>
            <a:r>
              <a:rPr lang="en-US" sz="2400" dirty="0"/>
              <a:t> </a:t>
            </a:r>
            <a:r>
              <a:rPr lang="en-US" sz="2400" dirty="0" err="1"/>
              <a:t>giảm</a:t>
            </a:r>
            <a:r>
              <a:rPr lang="en-US" sz="2400" dirty="0"/>
              <a:t> </a:t>
            </a:r>
            <a:r>
              <a:rPr lang="en-US" sz="2400" dirty="0" err="1"/>
              <a:t>các</a:t>
            </a:r>
            <a:r>
              <a:rPr lang="en-US" sz="2400" dirty="0"/>
              <a:t> </a:t>
            </a:r>
            <a:r>
              <a:rPr lang="en-US" sz="2400" dirty="0" err="1"/>
              <a:t>triệu</a:t>
            </a:r>
            <a:r>
              <a:rPr lang="en-US" sz="2400" dirty="0"/>
              <a:t> </a:t>
            </a:r>
            <a:r>
              <a:rPr lang="en-US" sz="2400" dirty="0" err="1"/>
              <a:t>chứng</a:t>
            </a:r>
            <a:r>
              <a:rPr lang="en-US" sz="2400" dirty="0"/>
              <a:t>, </a:t>
            </a:r>
            <a:r>
              <a:rPr lang="en-US" sz="2400" dirty="0" err="1"/>
              <a:t>các</a:t>
            </a:r>
            <a:r>
              <a:rPr lang="en-US" sz="2400" dirty="0"/>
              <a:t> </a:t>
            </a:r>
            <a:r>
              <a:rPr lang="en-US" sz="2400" dirty="0" err="1"/>
              <a:t>trường</a:t>
            </a:r>
            <a:r>
              <a:rPr lang="en-US" sz="2400" dirty="0"/>
              <a:t> </a:t>
            </a:r>
            <a:r>
              <a:rPr lang="en-US" sz="2400" dirty="0" err="1"/>
              <a:t>hợp</a:t>
            </a:r>
            <a:r>
              <a:rPr lang="en-US" sz="2400" dirty="0"/>
              <a:t> </a:t>
            </a:r>
            <a:r>
              <a:rPr lang="en-US" sz="2400" dirty="0" err="1"/>
              <a:t>bệnh</a:t>
            </a:r>
            <a:r>
              <a:rPr lang="en-US" sz="2400" dirty="0"/>
              <a:t> </a:t>
            </a:r>
            <a:r>
              <a:rPr lang="en-US" sz="2400" dirty="0" err="1"/>
              <a:t>nặng</a:t>
            </a:r>
            <a:r>
              <a:rPr lang="en-US" sz="2400" dirty="0"/>
              <a:t> </a:t>
            </a:r>
            <a:r>
              <a:rPr lang="en-US" sz="2400" dirty="0" err="1"/>
              <a:t>sẽ</a:t>
            </a:r>
            <a:r>
              <a:rPr lang="en-US" sz="2400" dirty="0"/>
              <a:t> </a:t>
            </a:r>
            <a:r>
              <a:rPr lang="en-US" sz="2400" dirty="0" err="1"/>
              <a:t>được</a:t>
            </a:r>
            <a:r>
              <a:rPr lang="en-US" sz="2400" dirty="0"/>
              <a:t> </a:t>
            </a:r>
            <a:r>
              <a:rPr lang="en-US" sz="2400" dirty="0" err="1"/>
              <a:t>áp</a:t>
            </a:r>
            <a:r>
              <a:rPr lang="en-US" sz="2400" dirty="0"/>
              <a:t> </a:t>
            </a:r>
            <a:r>
              <a:rPr lang="en-US" sz="2400" dirty="0" err="1"/>
              <a:t>dụng</a:t>
            </a:r>
            <a:r>
              <a:rPr lang="en-US" sz="2400" dirty="0"/>
              <a:t> </a:t>
            </a:r>
            <a:r>
              <a:rPr lang="en-US" sz="2400" dirty="0" err="1"/>
              <a:t>các</a:t>
            </a:r>
            <a:r>
              <a:rPr lang="en-US" sz="2400" dirty="0"/>
              <a:t> </a:t>
            </a:r>
            <a:r>
              <a:rPr lang="en-US" sz="2400" dirty="0" err="1"/>
              <a:t>phương</a:t>
            </a:r>
            <a:r>
              <a:rPr lang="en-US" sz="2400" dirty="0"/>
              <a:t> </a:t>
            </a:r>
            <a:r>
              <a:rPr lang="en-US" sz="2400" dirty="0" err="1"/>
              <a:t>pháp</a:t>
            </a:r>
            <a:r>
              <a:rPr lang="en-US" sz="2400" dirty="0"/>
              <a:t> </a:t>
            </a:r>
            <a:r>
              <a:rPr lang="en-US" sz="2400" dirty="0" err="1"/>
              <a:t>điều</a:t>
            </a:r>
            <a:r>
              <a:rPr lang="en-US" sz="2400" dirty="0"/>
              <a:t> </a:t>
            </a:r>
            <a:r>
              <a:rPr lang="en-US" sz="2400" dirty="0" err="1"/>
              <a:t>trị</a:t>
            </a:r>
            <a:r>
              <a:rPr lang="en-US" sz="2400" dirty="0"/>
              <a:t> </a:t>
            </a:r>
            <a:r>
              <a:rPr lang="en-US" sz="2400" dirty="0" err="1"/>
              <a:t>hỗ</a:t>
            </a:r>
            <a:r>
              <a:rPr lang="en-US" sz="2400" dirty="0"/>
              <a:t> </a:t>
            </a:r>
            <a:r>
              <a:rPr lang="en-US" sz="2400" dirty="0" err="1"/>
              <a:t>trợ</a:t>
            </a:r>
            <a:r>
              <a:rPr lang="en-US" sz="2400" dirty="0"/>
              <a:t> </a:t>
            </a:r>
            <a:r>
              <a:rPr lang="en-US" sz="2400" dirty="0" err="1"/>
              <a:t>tối</a:t>
            </a:r>
            <a:r>
              <a:rPr lang="en-US" sz="2400" dirty="0"/>
              <a:t> </a:t>
            </a:r>
            <a:r>
              <a:rPr lang="en-US" sz="2400" dirty="0" err="1"/>
              <a:t>ưu</a:t>
            </a:r>
            <a:r>
              <a:rPr lang="en-US" sz="2400" dirty="0"/>
              <a:t> </a:t>
            </a:r>
            <a:r>
              <a:rPr lang="en-US" sz="2400" dirty="0" err="1"/>
              <a:t>nhất</a:t>
            </a:r>
            <a:r>
              <a:rPr lang="en-US" sz="2400" dirty="0"/>
              <a:t>. </a:t>
            </a:r>
            <a:r>
              <a:rPr lang="en-US" sz="2400" dirty="0" err="1"/>
              <a:t>Một</a:t>
            </a:r>
            <a:r>
              <a:rPr lang="en-US" sz="2400" dirty="0"/>
              <a:t> </a:t>
            </a:r>
            <a:r>
              <a:rPr lang="en-US" sz="2400" dirty="0" err="1"/>
              <a:t>số</a:t>
            </a:r>
            <a:r>
              <a:rPr lang="en-US" sz="2400" dirty="0"/>
              <a:t> </a:t>
            </a:r>
            <a:r>
              <a:rPr lang="en-US" sz="2400" dirty="0" err="1"/>
              <a:t>phương</a:t>
            </a:r>
            <a:r>
              <a:rPr lang="en-US" sz="2400" dirty="0"/>
              <a:t> </a:t>
            </a:r>
            <a:r>
              <a:rPr lang="en-US" sz="2400" dirty="0" err="1"/>
              <a:t>pháp</a:t>
            </a:r>
            <a:r>
              <a:rPr lang="en-US" sz="2400" dirty="0"/>
              <a:t> </a:t>
            </a:r>
            <a:r>
              <a:rPr lang="en-US" sz="2400" dirty="0" err="1"/>
              <a:t>điều</a:t>
            </a:r>
            <a:r>
              <a:rPr lang="en-US" sz="2400" dirty="0"/>
              <a:t> </a:t>
            </a:r>
            <a:r>
              <a:rPr lang="en-US" sz="2400" dirty="0" err="1"/>
              <a:t>trị</a:t>
            </a:r>
            <a:r>
              <a:rPr lang="en-US" sz="2400" dirty="0"/>
              <a:t> </a:t>
            </a:r>
            <a:r>
              <a:rPr lang="en-US" sz="2400" dirty="0" err="1"/>
              <a:t>đặc</a:t>
            </a:r>
            <a:r>
              <a:rPr lang="en-US" sz="2400" dirty="0"/>
              <a:t> </a:t>
            </a:r>
            <a:r>
              <a:rPr lang="en-US" sz="2400" dirty="0" err="1"/>
              <a:t>hiệu</a:t>
            </a:r>
            <a:r>
              <a:rPr lang="en-US" sz="2400" dirty="0"/>
              <a:t> </a:t>
            </a:r>
            <a:r>
              <a:rPr lang="en-US" sz="2400" dirty="0" err="1"/>
              <a:t>đang</a:t>
            </a:r>
            <a:r>
              <a:rPr lang="en-US" sz="2400" dirty="0"/>
              <a:t> </a:t>
            </a:r>
            <a:r>
              <a:rPr lang="en-US" sz="2400" dirty="0" err="1"/>
              <a:t>được</a:t>
            </a:r>
            <a:r>
              <a:rPr lang="en-US" sz="2400" dirty="0"/>
              <a:t> </a:t>
            </a:r>
            <a:r>
              <a:rPr lang="en-US" sz="2400" dirty="0" err="1"/>
              <a:t>nghiên</a:t>
            </a:r>
            <a:r>
              <a:rPr lang="en-US" sz="2400" dirty="0"/>
              <a:t> </a:t>
            </a:r>
            <a:r>
              <a:rPr lang="en-US" sz="2400" dirty="0" err="1"/>
              <a:t>cứu</a:t>
            </a:r>
            <a:r>
              <a:rPr lang="en-US" sz="2400" dirty="0"/>
              <a:t>, </a:t>
            </a:r>
            <a:r>
              <a:rPr lang="en-US" sz="2400" dirty="0" err="1"/>
              <a:t>thực</a:t>
            </a:r>
            <a:r>
              <a:rPr lang="en-US" sz="2400" dirty="0"/>
              <a:t> </a:t>
            </a:r>
            <a:r>
              <a:rPr lang="en-US" sz="2400" dirty="0" err="1"/>
              <a:t>hiện</a:t>
            </a:r>
            <a:r>
              <a:rPr lang="en-US" sz="2400" dirty="0"/>
              <a:t> </a:t>
            </a:r>
            <a:r>
              <a:rPr lang="en-US" sz="2400" dirty="0" err="1"/>
              <a:t>trong</a:t>
            </a:r>
            <a:r>
              <a:rPr lang="en-US" sz="2400" dirty="0"/>
              <a:t> </a:t>
            </a:r>
            <a:r>
              <a:rPr lang="en-US" sz="2400" dirty="0" err="1"/>
              <a:t>điều</a:t>
            </a:r>
            <a:r>
              <a:rPr lang="en-US" sz="2400" dirty="0"/>
              <a:t> </a:t>
            </a:r>
            <a:r>
              <a:rPr lang="en-US" sz="2400" dirty="0" err="1"/>
              <a:t>trị</a:t>
            </a:r>
            <a:r>
              <a:rPr lang="en-US" sz="2400" dirty="0"/>
              <a:t> </a:t>
            </a:r>
            <a:r>
              <a:rPr lang="en-US" sz="2400" dirty="0" err="1"/>
              <a:t>lâm</a:t>
            </a:r>
            <a:r>
              <a:rPr lang="en-US" sz="2400" dirty="0"/>
              <a:t> </a:t>
            </a:r>
            <a:r>
              <a:rPr lang="en-US" sz="2400" dirty="0" err="1"/>
              <a:t>sàng</a:t>
            </a:r>
            <a:r>
              <a:rPr lang="en-US" sz="2400" dirty="0"/>
              <a:t> </a:t>
            </a:r>
            <a:r>
              <a:rPr lang="en-US" sz="2400" dirty="0" err="1"/>
              <a:t>cho</a:t>
            </a:r>
            <a:r>
              <a:rPr lang="en-US" sz="2400" dirty="0"/>
              <a:t> </a:t>
            </a:r>
            <a:r>
              <a:rPr lang="en-US" sz="2400" dirty="0" err="1"/>
              <a:t>các</a:t>
            </a:r>
            <a:r>
              <a:rPr lang="en-US" sz="2400" dirty="0"/>
              <a:t> </a:t>
            </a:r>
            <a:r>
              <a:rPr lang="en-US" sz="2400" dirty="0" err="1"/>
              <a:t>bệnh</a:t>
            </a:r>
            <a:r>
              <a:rPr lang="en-US" sz="2400" dirty="0"/>
              <a:t> </a:t>
            </a:r>
            <a:r>
              <a:rPr lang="en-US" sz="2400" dirty="0" err="1"/>
              <a:t>nhân</a:t>
            </a:r>
            <a:r>
              <a:rPr lang="en-US" sz="2400" dirty="0"/>
              <a:t>.</a:t>
            </a:r>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5</a:t>
            </a:r>
          </a:p>
        </p:txBody>
      </p:sp>
    </p:spTree>
    <p:extLst>
      <p:ext uri="{BB962C8B-B14F-4D97-AF65-F5344CB8AC3E}">
        <p14:creationId xmlns="" xmlns:p14="http://schemas.microsoft.com/office/powerpoint/2010/main" val="371515345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r>
              <a:rPr lang="en-US" sz="2800" b="1" dirty="0" err="1"/>
              <a:t>Câu</a:t>
            </a:r>
            <a:r>
              <a:rPr lang="en-US" sz="2800" b="1" dirty="0"/>
              <a:t> </a:t>
            </a:r>
            <a:r>
              <a:rPr lang="en-US" sz="2800" b="1" dirty="0" err="1"/>
              <a:t>hỏi</a:t>
            </a:r>
            <a:r>
              <a:rPr lang="en-US" sz="2800" b="1" dirty="0"/>
              <a:t> 6: </a:t>
            </a:r>
            <a:r>
              <a:rPr lang="en-US" sz="2800" b="1" dirty="0" err="1"/>
              <a:t>Nhóm</a:t>
            </a:r>
            <a:r>
              <a:rPr lang="en-US" sz="2800" b="1" dirty="0"/>
              <a:t> </a:t>
            </a:r>
            <a:r>
              <a:rPr lang="en-US" sz="2800" b="1" dirty="0" err="1"/>
              <a:t>độ</a:t>
            </a:r>
            <a:r>
              <a:rPr lang="en-US" sz="2800" b="1" dirty="0"/>
              <a:t> </a:t>
            </a:r>
            <a:r>
              <a:rPr lang="en-US" sz="2800" b="1" dirty="0" err="1"/>
              <a:t>tuổi</a:t>
            </a:r>
            <a:r>
              <a:rPr lang="en-US" sz="2800" b="1" dirty="0"/>
              <a:t> </a:t>
            </a:r>
            <a:r>
              <a:rPr lang="en-US" sz="2800" b="1" dirty="0" err="1"/>
              <a:t>nào</a:t>
            </a:r>
            <a:r>
              <a:rPr lang="en-US" sz="2800" b="1" dirty="0"/>
              <a:t> </a:t>
            </a:r>
            <a:r>
              <a:rPr lang="en-US" sz="2800" b="1" dirty="0" err="1"/>
              <a:t>dễ</a:t>
            </a:r>
            <a:r>
              <a:rPr lang="en-US" sz="2800" b="1" dirty="0"/>
              <a:t> </a:t>
            </a:r>
            <a:r>
              <a:rPr lang="en-US" sz="2800" b="1" dirty="0" err="1"/>
              <a:t>bị</a:t>
            </a:r>
            <a:r>
              <a:rPr lang="en-US" sz="2800" b="1" dirty="0"/>
              <a:t> </a:t>
            </a:r>
            <a:r>
              <a:rPr lang="en-US" sz="2800" b="1" dirty="0" err="1"/>
              <a:t>mắc</a:t>
            </a:r>
            <a:r>
              <a:rPr lang="en-US" sz="2800" b="1" dirty="0"/>
              <a:t> </a:t>
            </a:r>
            <a:r>
              <a:rPr lang="en-US" sz="2800" b="1" dirty="0" err="1"/>
              <a:t>chủng</a:t>
            </a:r>
            <a:r>
              <a:rPr lang="en-US" sz="2800" b="1" dirty="0"/>
              <a:t> </a:t>
            </a:r>
            <a:r>
              <a:rPr lang="en-US" sz="2800" b="1" dirty="0" err="1"/>
              <a:t>mới</a:t>
            </a:r>
            <a:r>
              <a:rPr lang="en-US" sz="2800" b="1" dirty="0"/>
              <a:t> </a:t>
            </a:r>
            <a:r>
              <a:rPr lang="en-US" sz="2800" b="1" dirty="0" err="1"/>
              <a:t>của</a:t>
            </a:r>
            <a:r>
              <a:rPr lang="en-US" sz="2800" b="1" dirty="0"/>
              <a:t> vi </a:t>
            </a:r>
            <a:r>
              <a:rPr lang="en-US" sz="2800" b="1" dirty="0" err="1"/>
              <a:t>rút</a:t>
            </a:r>
            <a:r>
              <a:rPr lang="en-US" sz="2800" b="1" dirty="0"/>
              <a:t> Corona?</a:t>
            </a:r>
            <a:endParaRPr lang="en-US" sz="2800" dirty="0"/>
          </a:p>
          <a:p>
            <a:r>
              <a:rPr lang="en-US" sz="2800" b="1" dirty="0" err="1"/>
              <a:t>Trả</a:t>
            </a:r>
            <a:r>
              <a:rPr lang="en-US" sz="2800" b="1" dirty="0"/>
              <a:t> </a:t>
            </a:r>
            <a:r>
              <a:rPr lang="en-US" sz="2800" b="1" dirty="0" err="1"/>
              <a:t>lời</a:t>
            </a:r>
            <a:r>
              <a:rPr lang="en-US" sz="2800" b="1" dirty="0"/>
              <a:t>:</a:t>
            </a:r>
            <a:r>
              <a:rPr lang="en-US" sz="2800" dirty="0"/>
              <a:t> </a:t>
            </a:r>
            <a:r>
              <a:rPr lang="en-US" sz="2800" dirty="0" err="1"/>
              <a:t>Người</a:t>
            </a:r>
            <a:r>
              <a:rPr lang="en-US" sz="2800" dirty="0"/>
              <a:t> </a:t>
            </a:r>
            <a:r>
              <a:rPr lang="en-US" sz="2800" dirty="0" err="1"/>
              <a:t>dân</a:t>
            </a:r>
            <a:r>
              <a:rPr lang="en-US" sz="2800" dirty="0"/>
              <a:t> ở </a:t>
            </a:r>
            <a:r>
              <a:rPr lang="en-US" sz="2800" dirty="0" err="1"/>
              <a:t>mọi</a:t>
            </a:r>
            <a:r>
              <a:rPr lang="en-US" sz="2800" dirty="0"/>
              <a:t> </a:t>
            </a:r>
            <a:r>
              <a:rPr lang="en-US" sz="2800" dirty="0" err="1"/>
              <a:t>lứa</a:t>
            </a:r>
            <a:r>
              <a:rPr lang="en-US" sz="2800" dirty="0"/>
              <a:t> </a:t>
            </a:r>
            <a:r>
              <a:rPr lang="en-US" sz="2800" dirty="0" err="1"/>
              <a:t>tuổi</a:t>
            </a:r>
            <a:r>
              <a:rPr lang="en-US" sz="2800" dirty="0"/>
              <a:t> </a:t>
            </a:r>
            <a:r>
              <a:rPr lang="en-US" sz="2800" dirty="0" err="1"/>
              <a:t>đều</a:t>
            </a:r>
            <a:r>
              <a:rPr lang="en-US" sz="2800" dirty="0"/>
              <a:t> </a:t>
            </a:r>
            <a:r>
              <a:rPr lang="en-US" sz="2800" dirty="0" err="1"/>
              <a:t>có</a:t>
            </a:r>
            <a:r>
              <a:rPr lang="en-US" sz="2800" dirty="0"/>
              <a:t> </a:t>
            </a:r>
            <a:r>
              <a:rPr lang="en-US" sz="2800" dirty="0" err="1"/>
              <a:t>thể</a:t>
            </a:r>
            <a:r>
              <a:rPr lang="en-US" sz="2800" dirty="0"/>
              <a:t> </a:t>
            </a:r>
            <a:r>
              <a:rPr lang="en-US" sz="2800" dirty="0" err="1"/>
              <a:t>bị</a:t>
            </a:r>
            <a:r>
              <a:rPr lang="en-US" sz="2800" dirty="0"/>
              <a:t> </a:t>
            </a:r>
            <a:r>
              <a:rPr lang="en-US" sz="2800" dirty="0" err="1"/>
              <a:t>mắc</a:t>
            </a:r>
            <a:r>
              <a:rPr lang="en-US" sz="2800" dirty="0"/>
              <a:t> </a:t>
            </a:r>
            <a:r>
              <a:rPr lang="en-US" sz="2800" dirty="0" err="1"/>
              <a:t>chủng</a:t>
            </a:r>
            <a:r>
              <a:rPr lang="en-US" sz="2800" dirty="0"/>
              <a:t> </a:t>
            </a:r>
            <a:r>
              <a:rPr lang="en-US" sz="2800" dirty="0" err="1"/>
              <a:t>mới</a:t>
            </a:r>
            <a:r>
              <a:rPr lang="en-US" sz="2800" dirty="0"/>
              <a:t> </a:t>
            </a:r>
            <a:r>
              <a:rPr lang="en-US" sz="2800" dirty="0" err="1"/>
              <a:t>của</a:t>
            </a:r>
            <a:r>
              <a:rPr lang="en-US" sz="2800" dirty="0"/>
              <a:t> vi </a:t>
            </a:r>
            <a:r>
              <a:rPr lang="en-US" sz="2800" dirty="0" err="1"/>
              <a:t>rút</a:t>
            </a:r>
            <a:r>
              <a:rPr lang="en-US" sz="2800" dirty="0"/>
              <a:t> Corona. </a:t>
            </a:r>
            <a:r>
              <a:rPr lang="en-US" sz="2800" dirty="0" err="1"/>
              <a:t>Tuy</a:t>
            </a:r>
            <a:r>
              <a:rPr lang="en-US" sz="2800" dirty="0"/>
              <a:t> </a:t>
            </a:r>
            <a:r>
              <a:rPr lang="en-US" sz="2800" dirty="0" err="1"/>
              <a:t>nhiên</a:t>
            </a:r>
            <a:r>
              <a:rPr lang="en-US" sz="2800" dirty="0"/>
              <a:t>, </a:t>
            </a:r>
            <a:r>
              <a:rPr lang="en-US" sz="2800" dirty="0" err="1"/>
              <a:t>người</a:t>
            </a:r>
            <a:r>
              <a:rPr lang="en-US" sz="2800" dirty="0"/>
              <a:t> </a:t>
            </a:r>
            <a:r>
              <a:rPr lang="en-US" sz="2800" dirty="0" err="1"/>
              <a:t>cao</a:t>
            </a:r>
            <a:r>
              <a:rPr lang="en-US" sz="2800" dirty="0"/>
              <a:t> </a:t>
            </a:r>
            <a:r>
              <a:rPr lang="en-US" sz="2800" dirty="0" err="1"/>
              <a:t>tuổi</a:t>
            </a:r>
            <a:r>
              <a:rPr lang="en-US" sz="2800" dirty="0"/>
              <a:t>, </a:t>
            </a:r>
            <a:r>
              <a:rPr lang="en-US" sz="2800" dirty="0" err="1"/>
              <a:t>người</a:t>
            </a:r>
            <a:r>
              <a:rPr lang="en-US" sz="2800" dirty="0"/>
              <a:t> </a:t>
            </a:r>
            <a:r>
              <a:rPr lang="en-US" sz="2800" dirty="0" err="1"/>
              <a:t>có</a:t>
            </a:r>
            <a:r>
              <a:rPr lang="en-US" sz="2800" dirty="0"/>
              <a:t> </a:t>
            </a:r>
            <a:r>
              <a:rPr lang="en-US" sz="2800" dirty="0" err="1"/>
              <a:t>bệnh</a:t>
            </a:r>
            <a:r>
              <a:rPr lang="en-US" sz="2800" dirty="0"/>
              <a:t> </a:t>
            </a:r>
            <a:r>
              <a:rPr lang="en-US" sz="2800" dirty="0" err="1"/>
              <a:t>mãn</a:t>
            </a:r>
            <a:r>
              <a:rPr lang="en-US" sz="2800" dirty="0"/>
              <a:t> </a:t>
            </a:r>
            <a:r>
              <a:rPr lang="en-US" sz="2800" dirty="0" err="1"/>
              <a:t>tính</a:t>
            </a:r>
            <a:r>
              <a:rPr lang="en-US" sz="2800" dirty="0"/>
              <a:t> (</a:t>
            </a:r>
            <a:r>
              <a:rPr lang="en-US" sz="2800" dirty="0" err="1"/>
              <a:t>như</a:t>
            </a:r>
            <a:r>
              <a:rPr lang="en-US" sz="2800" dirty="0"/>
              <a:t> hen </a:t>
            </a:r>
            <a:r>
              <a:rPr lang="en-US" sz="2800" dirty="0" err="1"/>
              <a:t>phế</a:t>
            </a:r>
            <a:r>
              <a:rPr lang="en-US" sz="2800" dirty="0"/>
              <a:t> </a:t>
            </a:r>
            <a:r>
              <a:rPr lang="en-US" sz="2800" dirty="0" err="1"/>
              <a:t>quản</a:t>
            </a:r>
            <a:r>
              <a:rPr lang="en-US" sz="2800" dirty="0"/>
              <a:t>, </a:t>
            </a:r>
            <a:r>
              <a:rPr lang="en-US" sz="2800" dirty="0" err="1"/>
              <a:t>tiểu</a:t>
            </a:r>
            <a:r>
              <a:rPr lang="en-US" sz="2800" dirty="0"/>
              <a:t> </a:t>
            </a:r>
            <a:r>
              <a:rPr lang="en-US" sz="2800" dirty="0" err="1"/>
              <a:t>đường</a:t>
            </a:r>
            <a:r>
              <a:rPr lang="en-US" sz="2800" dirty="0"/>
              <a:t>, </a:t>
            </a:r>
            <a:r>
              <a:rPr lang="en-US" sz="2800" dirty="0" err="1"/>
              <a:t>bệnh</a:t>
            </a:r>
            <a:r>
              <a:rPr lang="en-US" sz="2800" dirty="0"/>
              <a:t> </a:t>
            </a:r>
            <a:r>
              <a:rPr lang="en-US" sz="2800" dirty="0" err="1"/>
              <a:t>tim</a:t>
            </a:r>
            <a:r>
              <a:rPr lang="en-US" sz="2800" dirty="0"/>
              <a:t> </a:t>
            </a:r>
            <a:r>
              <a:rPr lang="en-US" sz="2800" dirty="0" err="1"/>
              <a:t>mạch</a:t>
            </a:r>
            <a:r>
              <a:rPr lang="en-US" sz="2800" dirty="0"/>
              <a:t>,…) </a:t>
            </a:r>
            <a:r>
              <a:rPr lang="en-US" sz="2800" dirty="0" err="1"/>
              <a:t>sẽ</a:t>
            </a:r>
            <a:r>
              <a:rPr lang="en-US" sz="2800" dirty="0"/>
              <a:t> </a:t>
            </a:r>
            <a:r>
              <a:rPr lang="en-US" sz="2800" dirty="0" err="1"/>
              <a:t>dễ</a:t>
            </a:r>
            <a:r>
              <a:rPr lang="en-US" sz="2800" dirty="0"/>
              <a:t> </a:t>
            </a:r>
            <a:r>
              <a:rPr lang="en-US" sz="2800" dirty="0" err="1"/>
              <a:t>bị</a:t>
            </a:r>
            <a:r>
              <a:rPr lang="en-US" sz="2800" dirty="0"/>
              <a:t> </a:t>
            </a:r>
            <a:r>
              <a:rPr lang="en-US" sz="2800" dirty="0" err="1"/>
              <a:t>mắc</a:t>
            </a:r>
            <a:r>
              <a:rPr lang="en-US" sz="2800" dirty="0"/>
              <a:t> </a:t>
            </a:r>
            <a:r>
              <a:rPr lang="en-US" sz="2800" dirty="0" err="1"/>
              <a:t>và</a:t>
            </a:r>
            <a:r>
              <a:rPr lang="en-US" sz="2800" dirty="0"/>
              <a:t> </a:t>
            </a:r>
            <a:r>
              <a:rPr lang="en-US" sz="2800" dirty="0" err="1"/>
              <a:t>bệnh</a:t>
            </a:r>
            <a:r>
              <a:rPr lang="en-US" sz="2800" dirty="0"/>
              <a:t> </a:t>
            </a:r>
            <a:r>
              <a:rPr lang="en-US" sz="2800" dirty="0" err="1"/>
              <a:t>thường</a:t>
            </a:r>
            <a:r>
              <a:rPr lang="en-US" sz="2800" dirty="0"/>
              <a:t> </a:t>
            </a:r>
            <a:r>
              <a:rPr lang="en-US" sz="2800" dirty="0" err="1"/>
              <a:t>nặng</a:t>
            </a:r>
            <a:r>
              <a:rPr lang="en-US" sz="2800" dirty="0"/>
              <a:t> </a:t>
            </a:r>
            <a:r>
              <a:rPr lang="en-US" sz="2800" dirty="0" err="1"/>
              <a:t>hơn</a:t>
            </a:r>
            <a:r>
              <a:rPr lang="en-US" sz="2800" dirty="0"/>
              <a:t>.</a:t>
            </a:r>
          </a:p>
          <a:p>
            <a:endParaRPr lang="en-US" sz="2800" dirty="0"/>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6</a:t>
            </a:r>
          </a:p>
        </p:txBody>
      </p:sp>
    </p:spTree>
    <p:extLst>
      <p:ext uri="{BB962C8B-B14F-4D97-AF65-F5344CB8AC3E}">
        <p14:creationId xmlns="" xmlns:p14="http://schemas.microsoft.com/office/powerpoint/2010/main" val="250700329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pPr marL="0" indent="0">
              <a:buNone/>
            </a:pPr>
            <a:r>
              <a:rPr lang="en-US" sz="2400" b="1" dirty="0"/>
              <a:t> </a:t>
            </a:r>
            <a:r>
              <a:rPr lang="en-US" sz="2400" b="1" dirty="0" err="1" smtClean="0"/>
              <a:t>Câu</a:t>
            </a:r>
            <a:r>
              <a:rPr lang="en-US" sz="2400" b="1" dirty="0" smtClean="0"/>
              <a:t> 7: </a:t>
            </a:r>
            <a:r>
              <a:rPr lang="en-US" sz="2400" b="1" dirty="0" err="1" smtClean="0"/>
              <a:t>Sử</a:t>
            </a:r>
            <a:r>
              <a:rPr lang="en-US" sz="2400" b="1" dirty="0" smtClean="0"/>
              <a:t> </a:t>
            </a:r>
            <a:r>
              <a:rPr lang="en-US" sz="2400" b="1" dirty="0" err="1"/>
              <a:t>dụng</a:t>
            </a:r>
            <a:r>
              <a:rPr lang="en-US" sz="2400" b="1" dirty="0"/>
              <a:t> </a:t>
            </a:r>
            <a:r>
              <a:rPr lang="en-US" sz="2400" b="1" dirty="0" err="1"/>
              <a:t>khẩu</a:t>
            </a:r>
            <a:r>
              <a:rPr lang="en-US" sz="2400" b="1" dirty="0"/>
              <a:t> </a:t>
            </a:r>
            <a:r>
              <a:rPr lang="en-US" sz="2400" b="1" dirty="0" err="1"/>
              <a:t>trang</a:t>
            </a:r>
            <a:r>
              <a:rPr lang="en-US" sz="2400" b="1" dirty="0"/>
              <a:t> </a:t>
            </a:r>
            <a:r>
              <a:rPr lang="en-US" sz="2400" b="1" dirty="0" err="1" smtClean="0"/>
              <a:t>nh</a:t>
            </a:r>
            <a:r>
              <a:rPr lang="vi-VN" sz="2400" b="1" dirty="0" smtClean="0"/>
              <a:t>ư</a:t>
            </a:r>
            <a:r>
              <a:rPr lang="en-US" sz="2400" b="1" dirty="0"/>
              <a:t> </a:t>
            </a:r>
            <a:r>
              <a:rPr lang="en-US" sz="2400" b="1" dirty="0" err="1" smtClean="0"/>
              <a:t>thế</a:t>
            </a:r>
            <a:r>
              <a:rPr lang="en-US" sz="2400" b="1" dirty="0"/>
              <a:t> </a:t>
            </a:r>
            <a:r>
              <a:rPr lang="en-US" sz="2400" b="1" dirty="0" err="1" smtClean="0"/>
              <a:t>nào</a:t>
            </a:r>
            <a:r>
              <a:rPr lang="en-US" sz="2400" b="1" dirty="0" smtClean="0"/>
              <a:t> </a:t>
            </a:r>
            <a:r>
              <a:rPr lang="en-US" sz="2400" b="1" dirty="0" err="1" smtClean="0"/>
              <a:t>đúng</a:t>
            </a:r>
            <a:r>
              <a:rPr lang="en-US" sz="2400" b="1" dirty="0" smtClean="0"/>
              <a:t> </a:t>
            </a:r>
            <a:r>
              <a:rPr lang="en-US" sz="2400" b="1" dirty="0" err="1" smtClean="0"/>
              <a:t>cách</a:t>
            </a:r>
            <a:r>
              <a:rPr lang="en-US" sz="2400" b="1" dirty="0" smtClean="0"/>
              <a:t>?</a:t>
            </a:r>
            <a:endParaRPr lang="en-US" sz="2400" dirty="0"/>
          </a:p>
          <a:p>
            <a:pPr marL="0" indent="0">
              <a:buNone/>
            </a:pPr>
            <a:r>
              <a:rPr lang="en-US" sz="2400" dirty="0"/>
              <a:t>- </a:t>
            </a:r>
            <a:r>
              <a:rPr lang="en-US" sz="2400" dirty="0" err="1"/>
              <a:t>Khi</a:t>
            </a:r>
            <a:r>
              <a:rPr lang="en-US" sz="2400" dirty="0"/>
              <a:t> ho hay </a:t>
            </a:r>
            <a:r>
              <a:rPr lang="en-US" sz="2400" dirty="0" err="1"/>
              <a:t>hắt</a:t>
            </a:r>
            <a:r>
              <a:rPr lang="en-US" sz="2400" dirty="0"/>
              <a:t> </a:t>
            </a:r>
            <a:r>
              <a:rPr lang="en-US" sz="2400" dirty="0" err="1"/>
              <a:t>hơi</a:t>
            </a:r>
            <a:r>
              <a:rPr lang="en-US" sz="2400" dirty="0"/>
              <a:t>, </a:t>
            </a:r>
            <a:r>
              <a:rPr lang="en-US" sz="2400" dirty="0" err="1"/>
              <a:t>hãy</a:t>
            </a:r>
            <a:r>
              <a:rPr lang="en-US" sz="2400" dirty="0"/>
              <a:t> </a:t>
            </a:r>
            <a:r>
              <a:rPr lang="en-US" sz="2400" dirty="0" err="1"/>
              <a:t>che</a:t>
            </a:r>
            <a:r>
              <a:rPr lang="en-US" sz="2400" dirty="0"/>
              <a:t> </a:t>
            </a:r>
            <a:r>
              <a:rPr lang="en-US" sz="2400" dirty="0" err="1"/>
              <a:t>kín</a:t>
            </a:r>
            <a:r>
              <a:rPr lang="en-US" sz="2400" dirty="0"/>
              <a:t> </a:t>
            </a:r>
            <a:r>
              <a:rPr lang="en-US" sz="2400" dirty="0" err="1"/>
              <a:t>miệng</a:t>
            </a:r>
            <a:r>
              <a:rPr lang="en-US" sz="2400" dirty="0"/>
              <a:t> </a:t>
            </a:r>
            <a:r>
              <a:rPr lang="en-US" sz="2400" dirty="0" err="1"/>
              <a:t>và</a:t>
            </a:r>
            <a:r>
              <a:rPr lang="en-US" sz="2400" dirty="0"/>
              <a:t> </a:t>
            </a:r>
            <a:r>
              <a:rPr lang="en-US" sz="2400" dirty="0" err="1"/>
              <a:t>mũi</a:t>
            </a:r>
            <a:r>
              <a:rPr lang="en-US" sz="2400" dirty="0"/>
              <a:t> </a:t>
            </a:r>
            <a:r>
              <a:rPr lang="en-US" sz="2400" dirty="0" err="1"/>
              <a:t>bằng</a:t>
            </a:r>
            <a:r>
              <a:rPr lang="en-US" sz="2400" dirty="0"/>
              <a:t> </a:t>
            </a:r>
            <a:r>
              <a:rPr lang="en-US" sz="2400" dirty="0" err="1"/>
              <a:t>khăn</a:t>
            </a:r>
            <a:r>
              <a:rPr lang="en-US" sz="2400" dirty="0"/>
              <a:t> </a:t>
            </a:r>
            <a:r>
              <a:rPr lang="en-US" sz="2400" dirty="0" err="1"/>
              <a:t>giấy</a:t>
            </a:r>
            <a:r>
              <a:rPr lang="en-US" sz="2400" dirty="0"/>
              <a:t> </a:t>
            </a:r>
            <a:r>
              <a:rPr lang="en-US" sz="2400" dirty="0" err="1"/>
              <a:t>hoặc</a:t>
            </a:r>
            <a:r>
              <a:rPr lang="en-US" sz="2400" dirty="0"/>
              <a:t> </a:t>
            </a:r>
            <a:r>
              <a:rPr lang="en-US" sz="2400" dirty="0" err="1"/>
              <a:t>tay</a:t>
            </a:r>
            <a:r>
              <a:rPr lang="en-US" sz="2400" dirty="0"/>
              <a:t> </a:t>
            </a:r>
            <a:r>
              <a:rPr lang="en-US" sz="2400" dirty="0" err="1"/>
              <a:t>áo</a:t>
            </a:r>
            <a:r>
              <a:rPr lang="en-US" sz="2400" dirty="0"/>
              <a:t>. </a:t>
            </a:r>
            <a:r>
              <a:rPr lang="en-US" sz="2400" dirty="0" err="1"/>
              <a:t>Sau</a:t>
            </a:r>
            <a:r>
              <a:rPr lang="en-US" sz="2400" dirty="0"/>
              <a:t> </a:t>
            </a:r>
            <a:r>
              <a:rPr lang="en-US" sz="2400" dirty="0" err="1"/>
              <a:t>khi</a:t>
            </a:r>
            <a:r>
              <a:rPr lang="en-US" sz="2400" dirty="0"/>
              <a:t> </a:t>
            </a:r>
            <a:r>
              <a:rPr lang="en-US" sz="2400" dirty="0" err="1"/>
              <a:t>sử</a:t>
            </a:r>
            <a:r>
              <a:rPr lang="en-US" sz="2400" dirty="0"/>
              <a:t> </a:t>
            </a:r>
            <a:r>
              <a:rPr lang="en-US" sz="2400" dirty="0" err="1"/>
              <a:t>dụng</a:t>
            </a:r>
            <a:r>
              <a:rPr lang="en-US" sz="2400" dirty="0"/>
              <a:t> </a:t>
            </a:r>
            <a:r>
              <a:rPr lang="en-US" sz="2400" dirty="0" err="1"/>
              <a:t>khăn</a:t>
            </a:r>
            <a:r>
              <a:rPr lang="en-US" sz="2400" dirty="0"/>
              <a:t> </a:t>
            </a:r>
            <a:r>
              <a:rPr lang="en-US" sz="2400" dirty="0" err="1"/>
              <a:t>giấy</a:t>
            </a:r>
            <a:r>
              <a:rPr lang="en-US" sz="2400" dirty="0"/>
              <a:t>, </a:t>
            </a:r>
            <a:r>
              <a:rPr lang="en-US" sz="2400" dirty="0" err="1"/>
              <a:t>vứt</a:t>
            </a:r>
            <a:r>
              <a:rPr lang="en-US" sz="2400" dirty="0"/>
              <a:t> </a:t>
            </a:r>
            <a:r>
              <a:rPr lang="en-US" sz="2400" dirty="0" err="1"/>
              <a:t>khăn</a:t>
            </a:r>
            <a:r>
              <a:rPr lang="en-US" sz="2400" dirty="0"/>
              <a:t> </a:t>
            </a:r>
            <a:r>
              <a:rPr lang="en-US" sz="2400" dirty="0" err="1"/>
              <a:t>giấy</a:t>
            </a:r>
            <a:r>
              <a:rPr lang="en-US" sz="2400" dirty="0"/>
              <a:t> </a:t>
            </a:r>
            <a:r>
              <a:rPr lang="en-US" sz="2400" dirty="0" err="1"/>
              <a:t>vào</a:t>
            </a:r>
            <a:r>
              <a:rPr lang="en-US" sz="2400" dirty="0"/>
              <a:t> </a:t>
            </a:r>
            <a:r>
              <a:rPr lang="en-US" sz="2400" dirty="0" err="1"/>
              <a:t>thùng</a:t>
            </a:r>
            <a:r>
              <a:rPr lang="en-US" sz="2400" dirty="0"/>
              <a:t> </a:t>
            </a:r>
            <a:r>
              <a:rPr lang="en-US" sz="2400" dirty="0" err="1"/>
              <a:t>rác</a:t>
            </a:r>
            <a:r>
              <a:rPr lang="en-US" sz="2400" dirty="0"/>
              <a:t>. </a:t>
            </a:r>
            <a:r>
              <a:rPr lang="en-US" sz="2400" dirty="0" err="1"/>
              <a:t>Rửa</a:t>
            </a:r>
            <a:r>
              <a:rPr lang="en-US" sz="2400" dirty="0"/>
              <a:t> </a:t>
            </a:r>
            <a:r>
              <a:rPr lang="en-US" sz="2400" dirty="0" err="1"/>
              <a:t>sạch</a:t>
            </a:r>
            <a:r>
              <a:rPr lang="en-US" sz="2400" dirty="0"/>
              <a:t> </a:t>
            </a:r>
            <a:r>
              <a:rPr lang="en-US" sz="2400" dirty="0" err="1"/>
              <a:t>tay</a:t>
            </a:r>
            <a:r>
              <a:rPr lang="en-US" sz="2400" dirty="0"/>
              <a:t> </a:t>
            </a:r>
            <a:r>
              <a:rPr lang="en-US" sz="2400" dirty="0" err="1"/>
              <a:t>ngay</a:t>
            </a:r>
            <a:r>
              <a:rPr lang="en-US" sz="2400" dirty="0"/>
              <a:t> </a:t>
            </a:r>
            <a:r>
              <a:rPr lang="en-US" sz="2400" dirty="0" err="1"/>
              <a:t>lập</a:t>
            </a:r>
            <a:r>
              <a:rPr lang="en-US" sz="2400" dirty="0"/>
              <a:t> </a:t>
            </a:r>
            <a:r>
              <a:rPr lang="en-US" sz="2400" dirty="0" err="1"/>
              <a:t>tức</a:t>
            </a:r>
            <a:r>
              <a:rPr lang="en-US" sz="2400" dirty="0"/>
              <a:t>.</a:t>
            </a:r>
          </a:p>
          <a:p>
            <a:pPr marL="0" indent="0">
              <a:buNone/>
            </a:pPr>
            <a:r>
              <a:rPr lang="en-US" sz="2400" dirty="0"/>
              <a:t>- </a:t>
            </a:r>
            <a:r>
              <a:rPr lang="en-US" sz="2400" dirty="0" err="1"/>
              <a:t>Khi</a:t>
            </a:r>
            <a:r>
              <a:rPr lang="en-US" sz="2400" dirty="0"/>
              <a:t> </a:t>
            </a:r>
            <a:r>
              <a:rPr lang="en-US" sz="2400" dirty="0" err="1"/>
              <a:t>sử</a:t>
            </a:r>
            <a:r>
              <a:rPr lang="en-US" sz="2400" dirty="0"/>
              <a:t> </a:t>
            </a:r>
            <a:r>
              <a:rPr lang="en-US" sz="2400" dirty="0" err="1"/>
              <a:t>dụng</a:t>
            </a:r>
            <a:r>
              <a:rPr lang="en-US" sz="2400" dirty="0"/>
              <a:t> </a:t>
            </a:r>
            <a:r>
              <a:rPr lang="en-US" sz="2400" dirty="0" err="1"/>
              <a:t>khẩu</a:t>
            </a:r>
            <a:r>
              <a:rPr lang="en-US" sz="2400" dirty="0"/>
              <a:t> </a:t>
            </a:r>
            <a:r>
              <a:rPr lang="en-US" sz="2400" dirty="0" err="1"/>
              <a:t>trang</a:t>
            </a:r>
            <a:r>
              <a:rPr lang="en-US" sz="2400" dirty="0"/>
              <a:t>, </a:t>
            </a:r>
            <a:r>
              <a:rPr lang="en-US" sz="2400" dirty="0" err="1"/>
              <a:t>hãy</a:t>
            </a:r>
            <a:r>
              <a:rPr lang="en-US" sz="2400" dirty="0"/>
              <a:t> </a:t>
            </a:r>
            <a:r>
              <a:rPr lang="en-US" sz="2400" dirty="0" err="1"/>
              <a:t>chắc</a:t>
            </a:r>
            <a:r>
              <a:rPr lang="en-US" sz="2400" dirty="0"/>
              <a:t> </a:t>
            </a:r>
            <a:r>
              <a:rPr lang="en-US" sz="2400" dirty="0" err="1"/>
              <a:t>chắn</a:t>
            </a:r>
            <a:r>
              <a:rPr lang="en-US" sz="2400" dirty="0"/>
              <a:t> </a:t>
            </a:r>
            <a:r>
              <a:rPr lang="en-US" sz="2400" dirty="0" err="1"/>
              <a:t>rằng</a:t>
            </a:r>
            <a:r>
              <a:rPr lang="en-US" sz="2400" dirty="0"/>
              <a:t> </a:t>
            </a:r>
            <a:r>
              <a:rPr lang="en-US" sz="2400" dirty="0" err="1"/>
              <a:t>khẩu</a:t>
            </a:r>
            <a:r>
              <a:rPr lang="en-US" sz="2400" dirty="0"/>
              <a:t> </a:t>
            </a:r>
            <a:r>
              <a:rPr lang="en-US" sz="2400" dirty="0" err="1"/>
              <a:t>trang</a:t>
            </a:r>
            <a:r>
              <a:rPr lang="en-US" sz="2400" dirty="0"/>
              <a:t> </a:t>
            </a:r>
            <a:r>
              <a:rPr lang="en-US" sz="2400" dirty="0" err="1"/>
              <a:t>che</a:t>
            </a:r>
            <a:r>
              <a:rPr lang="en-US" sz="2400" dirty="0"/>
              <a:t> </a:t>
            </a:r>
            <a:r>
              <a:rPr lang="en-US" sz="2400" dirty="0" err="1"/>
              <a:t>kín</a:t>
            </a:r>
            <a:r>
              <a:rPr lang="en-US" sz="2400" dirty="0"/>
              <a:t> </a:t>
            </a:r>
            <a:r>
              <a:rPr lang="en-US" sz="2400" dirty="0" err="1"/>
              <a:t>miệng</a:t>
            </a:r>
            <a:r>
              <a:rPr lang="en-US" sz="2400" dirty="0"/>
              <a:t> </a:t>
            </a:r>
            <a:r>
              <a:rPr lang="en-US" sz="2400" dirty="0" err="1"/>
              <a:t>và</a:t>
            </a:r>
            <a:r>
              <a:rPr lang="en-US" sz="2400" dirty="0"/>
              <a:t> </a:t>
            </a:r>
            <a:r>
              <a:rPr lang="en-US" sz="2400" dirty="0" err="1"/>
              <a:t>mũi</a:t>
            </a:r>
            <a:r>
              <a:rPr lang="en-US" sz="2400" dirty="0"/>
              <a:t> </a:t>
            </a:r>
            <a:r>
              <a:rPr lang="en-US" sz="2400" dirty="0" err="1"/>
              <a:t>và</a:t>
            </a:r>
            <a:r>
              <a:rPr lang="en-US" sz="2400" dirty="0"/>
              <a:t> </a:t>
            </a:r>
            <a:r>
              <a:rPr lang="en-US" sz="2400" dirty="0" err="1"/>
              <a:t>tránh</a:t>
            </a:r>
            <a:r>
              <a:rPr lang="en-US" sz="2400" dirty="0"/>
              <a:t> </a:t>
            </a:r>
            <a:r>
              <a:rPr lang="en-US" sz="2400" dirty="0" err="1"/>
              <a:t>chạm</a:t>
            </a:r>
            <a:r>
              <a:rPr lang="en-US" sz="2400" dirty="0"/>
              <a:t> </a:t>
            </a:r>
            <a:r>
              <a:rPr lang="en-US" sz="2400" dirty="0" err="1"/>
              <a:t>vào</a:t>
            </a:r>
            <a:r>
              <a:rPr lang="en-US" sz="2400" dirty="0"/>
              <a:t> </a:t>
            </a:r>
            <a:r>
              <a:rPr lang="en-US" sz="2400" dirty="0" err="1"/>
              <a:t>khẩu</a:t>
            </a:r>
            <a:r>
              <a:rPr lang="en-US" sz="2400" dirty="0"/>
              <a:t> </a:t>
            </a:r>
            <a:r>
              <a:rPr lang="en-US" sz="2400" dirty="0" err="1"/>
              <a:t>trang</a:t>
            </a:r>
            <a:r>
              <a:rPr lang="en-US" sz="2400" dirty="0"/>
              <a:t> </a:t>
            </a:r>
            <a:r>
              <a:rPr lang="en-US" sz="2400" dirty="0" err="1"/>
              <a:t>khi</a:t>
            </a:r>
            <a:r>
              <a:rPr lang="en-US" sz="2400" dirty="0"/>
              <a:t> </a:t>
            </a:r>
            <a:r>
              <a:rPr lang="en-US" sz="2400" dirty="0" err="1"/>
              <a:t>đang</a:t>
            </a:r>
            <a:r>
              <a:rPr lang="en-US" sz="2400" dirty="0"/>
              <a:t> </a:t>
            </a:r>
            <a:r>
              <a:rPr lang="en-US" sz="2400" dirty="0" err="1"/>
              <a:t>sử</a:t>
            </a:r>
            <a:r>
              <a:rPr lang="en-US" sz="2400" dirty="0"/>
              <a:t> </a:t>
            </a:r>
            <a:r>
              <a:rPr lang="en-US" sz="2400" dirty="0" err="1"/>
              <a:t>dụng</a:t>
            </a:r>
            <a:r>
              <a:rPr lang="en-US" sz="2400" dirty="0"/>
              <a:t>.</a:t>
            </a:r>
          </a:p>
          <a:p>
            <a:pPr marL="0" indent="0">
              <a:buNone/>
            </a:pPr>
            <a:r>
              <a:rPr lang="en-US" sz="2400" dirty="0"/>
              <a:t>- </a:t>
            </a:r>
            <a:r>
              <a:rPr lang="en-US" sz="2400" dirty="0" err="1"/>
              <a:t>Nếu</a:t>
            </a:r>
            <a:r>
              <a:rPr lang="en-US" sz="2400" dirty="0"/>
              <a:t> </a:t>
            </a:r>
            <a:r>
              <a:rPr lang="en-US" sz="2400" dirty="0" err="1"/>
              <a:t>sử</a:t>
            </a:r>
            <a:r>
              <a:rPr lang="en-US" sz="2400" dirty="0"/>
              <a:t> </a:t>
            </a:r>
            <a:r>
              <a:rPr lang="en-US" sz="2400" dirty="0" err="1"/>
              <a:t>dụng</a:t>
            </a:r>
            <a:r>
              <a:rPr lang="en-US" sz="2400" dirty="0"/>
              <a:t> </a:t>
            </a:r>
            <a:r>
              <a:rPr lang="en-US" sz="2400" dirty="0" err="1"/>
              <a:t>các</a:t>
            </a:r>
            <a:r>
              <a:rPr lang="en-US" sz="2400" dirty="0"/>
              <a:t> </a:t>
            </a:r>
            <a:r>
              <a:rPr lang="en-US" sz="2400" dirty="0" err="1"/>
              <a:t>loại</a:t>
            </a:r>
            <a:r>
              <a:rPr lang="en-US" sz="2400" dirty="0"/>
              <a:t> </a:t>
            </a:r>
            <a:r>
              <a:rPr lang="en-US" sz="2400" dirty="0" err="1"/>
              <a:t>khẩu</a:t>
            </a:r>
            <a:r>
              <a:rPr lang="en-US" sz="2400" dirty="0"/>
              <a:t> </a:t>
            </a:r>
            <a:r>
              <a:rPr lang="en-US" sz="2400" dirty="0" err="1"/>
              <a:t>trang</a:t>
            </a:r>
            <a:r>
              <a:rPr lang="en-US" sz="2400" dirty="0"/>
              <a:t> </a:t>
            </a:r>
            <a:r>
              <a:rPr lang="en-US" sz="2400" dirty="0" err="1"/>
              <a:t>dùng</a:t>
            </a:r>
            <a:r>
              <a:rPr lang="en-US" sz="2400" dirty="0"/>
              <a:t> 01 </a:t>
            </a:r>
            <a:r>
              <a:rPr lang="en-US" sz="2400" dirty="0" err="1"/>
              <a:t>lần</a:t>
            </a:r>
            <a:r>
              <a:rPr lang="en-US" sz="2400" dirty="0"/>
              <a:t>, </a:t>
            </a:r>
            <a:r>
              <a:rPr lang="en-US" sz="2400" dirty="0" err="1"/>
              <a:t>sau</a:t>
            </a:r>
            <a:r>
              <a:rPr lang="en-US" sz="2400" dirty="0"/>
              <a:t> </a:t>
            </a:r>
            <a:r>
              <a:rPr lang="en-US" sz="2400" dirty="0" err="1"/>
              <a:t>khi</a:t>
            </a:r>
            <a:r>
              <a:rPr lang="en-US" sz="2400" dirty="0"/>
              <a:t> </a:t>
            </a:r>
            <a:r>
              <a:rPr lang="en-US" sz="2400" dirty="0" err="1"/>
              <a:t>sử</a:t>
            </a:r>
            <a:r>
              <a:rPr lang="en-US" sz="2400" dirty="0"/>
              <a:t> </a:t>
            </a:r>
            <a:r>
              <a:rPr lang="en-US" sz="2400" dirty="0" err="1"/>
              <a:t>dụng</a:t>
            </a:r>
            <a:r>
              <a:rPr lang="en-US" sz="2400" dirty="0"/>
              <a:t> </a:t>
            </a:r>
            <a:r>
              <a:rPr lang="en-US" sz="2400" dirty="0" err="1"/>
              <a:t>cần</a:t>
            </a:r>
            <a:r>
              <a:rPr lang="en-US" sz="2400" dirty="0"/>
              <a:t> </a:t>
            </a:r>
            <a:r>
              <a:rPr lang="en-US" sz="2400" dirty="0" err="1"/>
              <a:t>loại</a:t>
            </a:r>
            <a:r>
              <a:rPr lang="en-US" sz="2400" dirty="0"/>
              <a:t> </a:t>
            </a:r>
            <a:r>
              <a:rPr lang="en-US" sz="2400" dirty="0" err="1"/>
              <a:t>bỏ</a:t>
            </a:r>
            <a:r>
              <a:rPr lang="en-US" sz="2400" dirty="0"/>
              <a:t> </a:t>
            </a:r>
            <a:r>
              <a:rPr lang="en-US" sz="2400" dirty="0" err="1"/>
              <a:t>ngay</a:t>
            </a:r>
            <a:r>
              <a:rPr lang="en-US" sz="2400" dirty="0"/>
              <a:t> </a:t>
            </a:r>
            <a:r>
              <a:rPr lang="en-US" sz="2400" dirty="0" err="1"/>
              <a:t>lập</a:t>
            </a:r>
            <a:r>
              <a:rPr lang="en-US" sz="2400" dirty="0"/>
              <a:t> </a:t>
            </a:r>
            <a:r>
              <a:rPr lang="en-US" sz="2400" dirty="0" err="1"/>
              <a:t>tức</a:t>
            </a:r>
            <a:r>
              <a:rPr lang="en-US" sz="2400" dirty="0"/>
              <a:t> </a:t>
            </a:r>
            <a:r>
              <a:rPr lang="en-US" sz="2400" dirty="0" err="1"/>
              <a:t>vào</a:t>
            </a:r>
            <a:r>
              <a:rPr lang="en-US" sz="2400" dirty="0"/>
              <a:t> </a:t>
            </a:r>
            <a:r>
              <a:rPr lang="en-US" sz="2400" dirty="0" err="1"/>
              <a:t>thùng</a:t>
            </a:r>
            <a:r>
              <a:rPr lang="en-US" sz="2400" dirty="0"/>
              <a:t> </a:t>
            </a:r>
            <a:r>
              <a:rPr lang="en-US" sz="2400" dirty="0" err="1"/>
              <a:t>rác</a:t>
            </a:r>
            <a:r>
              <a:rPr lang="en-US" sz="2400" dirty="0"/>
              <a:t> </a:t>
            </a:r>
            <a:r>
              <a:rPr lang="en-US" sz="2400" dirty="0" err="1"/>
              <a:t>và</a:t>
            </a:r>
            <a:r>
              <a:rPr lang="en-US" sz="2400" dirty="0"/>
              <a:t> </a:t>
            </a:r>
            <a:r>
              <a:rPr lang="en-US" sz="2400" dirty="0" err="1"/>
              <a:t>rửa</a:t>
            </a:r>
            <a:r>
              <a:rPr lang="en-US" sz="2400" dirty="0"/>
              <a:t> </a:t>
            </a:r>
            <a:r>
              <a:rPr lang="en-US" sz="2400" dirty="0" err="1"/>
              <a:t>sạch</a:t>
            </a:r>
            <a:r>
              <a:rPr lang="en-US" sz="2400" dirty="0"/>
              <a:t> </a:t>
            </a:r>
            <a:r>
              <a:rPr lang="en-US" sz="2400" dirty="0" err="1"/>
              <a:t>tay</a:t>
            </a:r>
            <a:r>
              <a:rPr lang="en-US" sz="2400" dirty="0"/>
              <a:t> </a:t>
            </a:r>
            <a:r>
              <a:rPr lang="en-US" sz="2400" dirty="0" err="1"/>
              <a:t>sau</a:t>
            </a:r>
            <a:r>
              <a:rPr lang="en-US" sz="2400" dirty="0"/>
              <a:t> </a:t>
            </a:r>
            <a:r>
              <a:rPr lang="en-US" sz="2400" dirty="0" err="1"/>
              <a:t>khi</a:t>
            </a:r>
            <a:r>
              <a:rPr lang="en-US" sz="2400" dirty="0"/>
              <a:t> </a:t>
            </a:r>
            <a:r>
              <a:rPr lang="en-US" sz="2400" dirty="0" err="1"/>
              <a:t>bỏ</a:t>
            </a:r>
            <a:r>
              <a:rPr lang="en-US" sz="2400" dirty="0"/>
              <a:t> </a:t>
            </a:r>
            <a:r>
              <a:rPr lang="en-US" sz="2400" dirty="0" err="1"/>
              <a:t>khẩu</a:t>
            </a:r>
            <a:r>
              <a:rPr lang="en-US" sz="2400" dirty="0"/>
              <a:t> </a:t>
            </a:r>
            <a:r>
              <a:rPr lang="en-US" sz="2400" dirty="0" err="1"/>
              <a:t>trang</a:t>
            </a:r>
            <a:r>
              <a:rPr lang="en-US" sz="2400" dirty="0"/>
              <a:t>.</a:t>
            </a:r>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7</a:t>
            </a:r>
          </a:p>
        </p:txBody>
      </p:sp>
    </p:spTree>
    <p:extLst>
      <p:ext uri="{BB962C8B-B14F-4D97-AF65-F5344CB8AC3E}">
        <p14:creationId xmlns="" xmlns:p14="http://schemas.microsoft.com/office/powerpoint/2010/main" val="338246639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pPr marL="0" indent="0">
              <a:buNone/>
            </a:pPr>
            <a:r>
              <a:rPr lang="en-US" sz="2800" b="1" dirty="0" err="1" smtClean="0"/>
              <a:t>Câu</a:t>
            </a:r>
            <a:r>
              <a:rPr lang="en-US" sz="2800" b="1" dirty="0"/>
              <a:t> </a:t>
            </a:r>
            <a:r>
              <a:rPr lang="en-US" sz="2800" b="1" dirty="0" err="1" smtClean="0"/>
              <a:t>hỏi</a:t>
            </a:r>
            <a:r>
              <a:rPr lang="en-US" sz="2800" b="1" dirty="0" smtClean="0"/>
              <a:t> 8. </a:t>
            </a:r>
            <a:r>
              <a:rPr lang="en-US" sz="2800" b="1" dirty="0" err="1"/>
              <a:t>Những</a:t>
            </a:r>
            <a:r>
              <a:rPr lang="en-US" sz="2800" b="1" dirty="0"/>
              <a:t> </a:t>
            </a:r>
            <a:r>
              <a:rPr lang="en-US" sz="2800" b="1" dirty="0" err="1"/>
              <a:t>người</a:t>
            </a:r>
            <a:r>
              <a:rPr lang="en-US" sz="2800" b="1" dirty="0"/>
              <a:t> </a:t>
            </a:r>
            <a:r>
              <a:rPr lang="en-US" sz="2800" b="1" dirty="0" err="1"/>
              <a:t>từ</a:t>
            </a:r>
            <a:r>
              <a:rPr lang="en-US" sz="2800" b="1" dirty="0"/>
              <a:t> </a:t>
            </a:r>
            <a:r>
              <a:rPr lang="en-US" sz="2800" b="1" dirty="0" err="1"/>
              <a:t>Trung</a:t>
            </a:r>
            <a:r>
              <a:rPr lang="en-US" sz="2800" b="1" dirty="0"/>
              <a:t> </a:t>
            </a:r>
            <a:r>
              <a:rPr lang="en-US" sz="2800" b="1" dirty="0" err="1"/>
              <a:t>Quốc</a:t>
            </a:r>
            <a:r>
              <a:rPr lang="en-US" sz="2800" b="1" dirty="0"/>
              <a:t> </a:t>
            </a:r>
            <a:r>
              <a:rPr lang="en-US" sz="2800" b="1" dirty="0" err="1"/>
              <a:t>trở</a:t>
            </a:r>
            <a:r>
              <a:rPr lang="en-US" sz="2800" b="1" dirty="0"/>
              <a:t> </a:t>
            </a:r>
            <a:r>
              <a:rPr lang="en-US" sz="2800" b="1" dirty="0" err="1"/>
              <a:t>về</a:t>
            </a:r>
            <a:endParaRPr lang="en-US" sz="2800" dirty="0"/>
          </a:p>
          <a:p>
            <a:pPr marL="0" indent="0">
              <a:buNone/>
            </a:pPr>
            <a:r>
              <a:rPr lang="en-US" sz="2800" dirty="0"/>
              <a:t>- </a:t>
            </a:r>
            <a:r>
              <a:rPr lang="en-US" sz="2800" dirty="0" err="1"/>
              <a:t>Những</a:t>
            </a:r>
            <a:r>
              <a:rPr lang="en-US" sz="2800" dirty="0"/>
              <a:t> </a:t>
            </a:r>
            <a:r>
              <a:rPr lang="en-US" sz="2800" dirty="0" err="1"/>
              <a:t>người</a:t>
            </a:r>
            <a:r>
              <a:rPr lang="en-US" sz="2800" dirty="0"/>
              <a:t> </a:t>
            </a:r>
            <a:r>
              <a:rPr lang="en-US" sz="2800" dirty="0" err="1"/>
              <a:t>từ</a:t>
            </a:r>
            <a:r>
              <a:rPr lang="en-US" sz="2800" dirty="0"/>
              <a:t> </a:t>
            </a:r>
            <a:r>
              <a:rPr lang="en-US" sz="2800" dirty="0" err="1"/>
              <a:t>Trung</a:t>
            </a:r>
            <a:r>
              <a:rPr lang="en-US" sz="2800" dirty="0"/>
              <a:t> </a:t>
            </a:r>
            <a:r>
              <a:rPr lang="en-US" sz="2800" dirty="0" err="1"/>
              <a:t>Quốc</a:t>
            </a:r>
            <a:r>
              <a:rPr lang="en-US" sz="2800" dirty="0"/>
              <a:t> </a:t>
            </a:r>
            <a:r>
              <a:rPr lang="en-US" sz="2800" dirty="0" err="1"/>
              <a:t>trở</a:t>
            </a:r>
            <a:r>
              <a:rPr lang="en-US" sz="2800" dirty="0"/>
              <a:t> </a:t>
            </a:r>
            <a:r>
              <a:rPr lang="en-US" sz="2800" dirty="0" err="1"/>
              <a:t>về</a:t>
            </a:r>
            <a:r>
              <a:rPr lang="en-US" sz="2800" dirty="0"/>
              <a:t> </a:t>
            </a:r>
            <a:r>
              <a:rPr lang="en-US" sz="2800" dirty="0" err="1"/>
              <a:t>Việt</a:t>
            </a:r>
            <a:r>
              <a:rPr lang="en-US" sz="2800" dirty="0"/>
              <a:t> Nam </a:t>
            </a:r>
            <a:r>
              <a:rPr lang="en-US" sz="2800" dirty="0" err="1"/>
              <a:t>cần</a:t>
            </a:r>
            <a:r>
              <a:rPr lang="en-US" sz="2800" dirty="0"/>
              <a:t> </a:t>
            </a:r>
            <a:r>
              <a:rPr lang="en-US" sz="2800" dirty="0" err="1"/>
              <a:t>tự</a:t>
            </a:r>
            <a:r>
              <a:rPr lang="en-US" sz="2800" dirty="0"/>
              <a:t> </a:t>
            </a:r>
            <a:r>
              <a:rPr lang="en-US" sz="2800" dirty="0" err="1"/>
              <a:t>cách</a:t>
            </a:r>
            <a:r>
              <a:rPr lang="en-US" sz="2800" dirty="0"/>
              <a:t> </a:t>
            </a:r>
            <a:r>
              <a:rPr lang="en-US" sz="2800" dirty="0" err="1"/>
              <a:t>ly</a:t>
            </a:r>
            <a:r>
              <a:rPr lang="en-US" sz="2800" dirty="0"/>
              <a:t> </a:t>
            </a:r>
            <a:r>
              <a:rPr lang="en-US" sz="2800" dirty="0" err="1"/>
              <a:t>tại</a:t>
            </a:r>
            <a:r>
              <a:rPr lang="en-US" sz="2800" dirty="0"/>
              <a:t> </a:t>
            </a:r>
            <a:r>
              <a:rPr lang="en-US" sz="2800" dirty="0" err="1"/>
              <a:t>nhà</a:t>
            </a:r>
            <a:r>
              <a:rPr lang="en-US" sz="2800" dirty="0"/>
              <a:t> </a:t>
            </a:r>
            <a:r>
              <a:rPr lang="en-US" sz="2800" dirty="0" err="1"/>
              <a:t>và</a:t>
            </a:r>
            <a:r>
              <a:rPr lang="en-US" sz="2800" dirty="0"/>
              <a:t> </a:t>
            </a:r>
            <a:r>
              <a:rPr lang="en-US" sz="2800" dirty="0" err="1"/>
              <a:t>theo</a:t>
            </a:r>
            <a:r>
              <a:rPr lang="en-US" sz="2800" dirty="0"/>
              <a:t> </a:t>
            </a:r>
            <a:r>
              <a:rPr lang="en-US" sz="2800" dirty="0" err="1"/>
              <a:t>dõi</a:t>
            </a:r>
            <a:r>
              <a:rPr lang="en-US" sz="2800" dirty="0"/>
              <a:t> </a:t>
            </a:r>
            <a:r>
              <a:rPr lang="en-US" sz="2800" dirty="0" err="1"/>
              <a:t>sức</a:t>
            </a:r>
            <a:r>
              <a:rPr lang="en-US" sz="2800" dirty="0"/>
              <a:t> </a:t>
            </a:r>
            <a:r>
              <a:rPr lang="en-US" sz="2800" dirty="0" err="1"/>
              <a:t>khỏe</a:t>
            </a:r>
            <a:r>
              <a:rPr lang="en-US" sz="2800" dirty="0"/>
              <a:t> </a:t>
            </a:r>
            <a:r>
              <a:rPr lang="en-US" sz="2800" dirty="0" err="1"/>
              <a:t>trong</a:t>
            </a:r>
            <a:r>
              <a:rPr lang="en-US" sz="2800" dirty="0"/>
              <a:t> </a:t>
            </a:r>
            <a:r>
              <a:rPr lang="en-US" sz="2800" dirty="0" err="1"/>
              <a:t>vòng</a:t>
            </a:r>
            <a:r>
              <a:rPr lang="en-US" sz="2800" dirty="0"/>
              <a:t> 14 </a:t>
            </a:r>
            <a:r>
              <a:rPr lang="en-US" sz="2800" dirty="0" err="1"/>
              <a:t>ngày</a:t>
            </a:r>
            <a:r>
              <a:rPr lang="en-US" sz="2800" dirty="0"/>
              <a:t>. </a:t>
            </a:r>
            <a:r>
              <a:rPr lang="en-US" sz="2800" dirty="0" err="1"/>
              <a:t>Cần</a:t>
            </a:r>
            <a:r>
              <a:rPr lang="en-US" sz="2800" dirty="0"/>
              <a:t> </a:t>
            </a:r>
            <a:r>
              <a:rPr lang="en-US" sz="2800" dirty="0" err="1"/>
              <a:t>khai</a:t>
            </a:r>
            <a:r>
              <a:rPr lang="en-US" sz="2800" dirty="0"/>
              <a:t> </a:t>
            </a:r>
            <a:r>
              <a:rPr lang="en-US" sz="2800" dirty="0" err="1"/>
              <a:t>báo</a:t>
            </a:r>
            <a:r>
              <a:rPr lang="en-US" sz="2800" dirty="0"/>
              <a:t> </a:t>
            </a:r>
            <a:r>
              <a:rPr lang="en-US" sz="2800" dirty="0" err="1"/>
              <a:t>với</a:t>
            </a:r>
            <a:r>
              <a:rPr lang="en-US" sz="2800" dirty="0"/>
              <a:t> </a:t>
            </a:r>
            <a:r>
              <a:rPr lang="en-US" sz="2800" dirty="0" err="1"/>
              <a:t>cơ</a:t>
            </a:r>
            <a:r>
              <a:rPr lang="en-US" sz="2800" dirty="0"/>
              <a:t> </a:t>
            </a:r>
            <a:r>
              <a:rPr lang="en-US" sz="2800" dirty="0" err="1"/>
              <a:t>quan</a:t>
            </a:r>
            <a:r>
              <a:rPr lang="en-US" sz="2800" dirty="0"/>
              <a:t> y </a:t>
            </a:r>
            <a:r>
              <a:rPr lang="en-US" sz="2800" dirty="0" err="1"/>
              <a:t>tế</a:t>
            </a:r>
            <a:r>
              <a:rPr lang="en-US" sz="2800" dirty="0"/>
              <a:t> </a:t>
            </a:r>
            <a:r>
              <a:rPr lang="en-US" sz="2800" dirty="0" err="1"/>
              <a:t>sở</a:t>
            </a:r>
            <a:r>
              <a:rPr lang="en-US" sz="2800" dirty="0"/>
              <a:t> </a:t>
            </a:r>
            <a:r>
              <a:rPr lang="en-US" sz="2800" dirty="0" err="1"/>
              <a:t>tại</a:t>
            </a:r>
            <a:r>
              <a:rPr lang="en-US" sz="2800" dirty="0"/>
              <a:t> </a:t>
            </a:r>
            <a:r>
              <a:rPr lang="en-US" sz="2800" dirty="0" err="1"/>
              <a:t>nơi</a:t>
            </a:r>
            <a:r>
              <a:rPr lang="en-US" sz="2800" dirty="0"/>
              <a:t> </a:t>
            </a:r>
            <a:r>
              <a:rPr lang="en-US" sz="2800" dirty="0" err="1"/>
              <a:t>gần</a:t>
            </a:r>
            <a:r>
              <a:rPr lang="en-US" sz="2800" dirty="0"/>
              <a:t> </a:t>
            </a:r>
            <a:r>
              <a:rPr lang="en-US" sz="2800" dirty="0" err="1"/>
              <a:t>nhất</a:t>
            </a:r>
            <a:r>
              <a:rPr lang="en-US" sz="2800" dirty="0"/>
              <a:t> </a:t>
            </a:r>
            <a:r>
              <a:rPr lang="en-US" sz="2800" dirty="0" err="1"/>
              <a:t>để</a:t>
            </a:r>
            <a:r>
              <a:rPr lang="en-US" sz="2800" dirty="0"/>
              <a:t> </a:t>
            </a:r>
            <a:r>
              <a:rPr lang="en-US" sz="2800" dirty="0" err="1"/>
              <a:t>được</a:t>
            </a:r>
            <a:r>
              <a:rPr lang="en-US" sz="2800" dirty="0"/>
              <a:t> </a:t>
            </a:r>
            <a:r>
              <a:rPr lang="en-US" sz="2800" dirty="0" err="1"/>
              <a:t>hỗ</a:t>
            </a:r>
            <a:r>
              <a:rPr lang="en-US" sz="2800" dirty="0"/>
              <a:t> </a:t>
            </a:r>
            <a:r>
              <a:rPr lang="en-US" sz="2800" dirty="0" err="1"/>
              <a:t>trợ</a:t>
            </a:r>
            <a:r>
              <a:rPr lang="en-US" sz="2800" dirty="0"/>
              <a:t> </a:t>
            </a:r>
            <a:r>
              <a:rPr lang="en-US" sz="2800" dirty="0" err="1"/>
              <a:t>khi</a:t>
            </a:r>
            <a:r>
              <a:rPr lang="en-US" sz="2800" dirty="0"/>
              <a:t> </a:t>
            </a:r>
            <a:r>
              <a:rPr lang="en-US" sz="2800" dirty="0" err="1"/>
              <a:t>cần</a:t>
            </a:r>
            <a:r>
              <a:rPr lang="en-US" sz="2800" dirty="0"/>
              <a:t> </a:t>
            </a:r>
            <a:r>
              <a:rPr lang="en-US" sz="2800" dirty="0" err="1"/>
              <a:t>thiết</a:t>
            </a:r>
            <a:r>
              <a:rPr lang="en-US" sz="2800" dirty="0"/>
              <a:t>.</a:t>
            </a:r>
          </a:p>
          <a:p>
            <a:pPr marL="0" indent="0">
              <a:buNone/>
            </a:pPr>
            <a:r>
              <a:rPr lang="en-US" sz="2800" dirty="0"/>
              <a:t>- </a:t>
            </a:r>
            <a:r>
              <a:rPr lang="en-US" sz="2800" dirty="0" err="1"/>
              <a:t>Nếu</a:t>
            </a:r>
            <a:r>
              <a:rPr lang="en-US" sz="2800" dirty="0"/>
              <a:t> </a:t>
            </a:r>
            <a:r>
              <a:rPr lang="en-US" sz="2800" dirty="0" err="1"/>
              <a:t>có</a:t>
            </a:r>
            <a:r>
              <a:rPr lang="en-US" sz="2800" dirty="0"/>
              <a:t> </a:t>
            </a:r>
            <a:r>
              <a:rPr lang="en-US" sz="2800" dirty="0" err="1"/>
              <a:t>dấu</a:t>
            </a:r>
            <a:r>
              <a:rPr lang="en-US" sz="2800" dirty="0"/>
              <a:t> </a:t>
            </a:r>
            <a:r>
              <a:rPr lang="en-US" sz="2800" dirty="0" err="1"/>
              <a:t>hiệu</a:t>
            </a:r>
            <a:r>
              <a:rPr lang="en-US" sz="2800" dirty="0"/>
              <a:t> </a:t>
            </a:r>
            <a:r>
              <a:rPr lang="en-US" sz="2800" dirty="0" err="1"/>
              <a:t>sốt</a:t>
            </a:r>
            <a:r>
              <a:rPr lang="en-US" sz="2800" dirty="0"/>
              <a:t>, ho, </a:t>
            </a:r>
            <a:r>
              <a:rPr lang="en-US" sz="2800" dirty="0" err="1"/>
              <a:t>khó</a:t>
            </a:r>
            <a:r>
              <a:rPr lang="en-US" sz="2800" dirty="0"/>
              <a:t> </a:t>
            </a:r>
            <a:r>
              <a:rPr lang="en-US" sz="2800" dirty="0" err="1"/>
              <a:t>thở</a:t>
            </a:r>
            <a:r>
              <a:rPr lang="en-US" sz="2800" dirty="0"/>
              <a:t> </a:t>
            </a:r>
            <a:r>
              <a:rPr lang="en-US" sz="2800" dirty="0" err="1"/>
              <a:t>phải</a:t>
            </a:r>
            <a:r>
              <a:rPr lang="en-US" sz="2800" dirty="0"/>
              <a:t> </a:t>
            </a:r>
            <a:r>
              <a:rPr lang="en-US" sz="2800" dirty="0" err="1"/>
              <a:t>đeo</a:t>
            </a:r>
            <a:r>
              <a:rPr lang="en-US" sz="2800" dirty="0"/>
              <a:t> </a:t>
            </a:r>
            <a:r>
              <a:rPr lang="en-US" sz="2800" dirty="0" err="1"/>
              <a:t>khẩu</a:t>
            </a:r>
            <a:r>
              <a:rPr lang="en-US" sz="2800" dirty="0"/>
              <a:t> </a:t>
            </a:r>
            <a:r>
              <a:rPr lang="en-US" sz="2800" dirty="0" err="1"/>
              <a:t>trang</a:t>
            </a:r>
            <a:r>
              <a:rPr lang="en-US" sz="2800" dirty="0"/>
              <a:t> </a:t>
            </a:r>
            <a:r>
              <a:rPr lang="en-US" sz="2800" dirty="0" err="1"/>
              <a:t>bảo</a:t>
            </a:r>
            <a:r>
              <a:rPr lang="en-US" sz="2800" dirty="0"/>
              <a:t> </a:t>
            </a:r>
            <a:r>
              <a:rPr lang="en-US" sz="2800" dirty="0" err="1"/>
              <a:t>vệ</a:t>
            </a:r>
            <a:r>
              <a:rPr lang="en-US" sz="2800" dirty="0"/>
              <a:t>, </a:t>
            </a:r>
            <a:r>
              <a:rPr lang="en-US" sz="2800" dirty="0" err="1"/>
              <a:t>thông</a:t>
            </a:r>
            <a:r>
              <a:rPr lang="en-US" sz="2800" dirty="0"/>
              <a:t> </a:t>
            </a:r>
            <a:r>
              <a:rPr lang="en-US" sz="2800" dirty="0" err="1"/>
              <a:t>báo</a:t>
            </a:r>
            <a:r>
              <a:rPr lang="en-US" sz="2800" dirty="0"/>
              <a:t> </a:t>
            </a:r>
            <a:r>
              <a:rPr lang="en-US" sz="2800" dirty="0" err="1"/>
              <a:t>ngay</a:t>
            </a:r>
            <a:r>
              <a:rPr lang="en-US" sz="2800" dirty="0"/>
              <a:t> </a:t>
            </a:r>
            <a:r>
              <a:rPr lang="en-US" sz="2800" dirty="0" err="1"/>
              <a:t>đến</a:t>
            </a:r>
            <a:r>
              <a:rPr lang="en-US" sz="2800" dirty="0"/>
              <a:t> </a:t>
            </a:r>
            <a:r>
              <a:rPr lang="en-US" sz="2800" dirty="0" err="1"/>
              <a:t>cơ</a:t>
            </a:r>
            <a:r>
              <a:rPr lang="en-US" sz="2800" dirty="0"/>
              <a:t> </a:t>
            </a:r>
            <a:r>
              <a:rPr lang="en-US" sz="2800" dirty="0" err="1"/>
              <a:t>sở</a:t>
            </a:r>
            <a:r>
              <a:rPr lang="en-US" sz="2800" dirty="0"/>
              <a:t> y </a:t>
            </a:r>
            <a:r>
              <a:rPr lang="en-US" sz="2800" dirty="0" err="1"/>
              <a:t>tế</a:t>
            </a:r>
            <a:r>
              <a:rPr lang="en-US" sz="2800" dirty="0"/>
              <a:t> </a:t>
            </a:r>
            <a:r>
              <a:rPr lang="en-US" sz="2800" dirty="0" err="1"/>
              <a:t>gần</a:t>
            </a:r>
            <a:r>
              <a:rPr lang="en-US" sz="2800" dirty="0"/>
              <a:t> </a:t>
            </a:r>
            <a:r>
              <a:rPr lang="en-US" sz="2800" dirty="0" err="1"/>
              <a:t>nhất</a:t>
            </a:r>
            <a:r>
              <a:rPr lang="en-US" sz="2800" dirty="0"/>
              <a:t> </a:t>
            </a:r>
            <a:r>
              <a:rPr lang="en-US" sz="2800" dirty="0" err="1"/>
              <a:t>để</a:t>
            </a:r>
            <a:r>
              <a:rPr lang="en-US" sz="2800" dirty="0"/>
              <a:t> </a:t>
            </a:r>
            <a:r>
              <a:rPr lang="en-US" sz="2800" dirty="0" err="1"/>
              <a:t>được</a:t>
            </a:r>
            <a:r>
              <a:rPr lang="en-US" sz="2800" dirty="0"/>
              <a:t> </a:t>
            </a:r>
            <a:r>
              <a:rPr lang="en-US" sz="2800" dirty="0" err="1"/>
              <a:t>tư</a:t>
            </a:r>
            <a:r>
              <a:rPr lang="en-US" sz="2800" dirty="0"/>
              <a:t> </a:t>
            </a:r>
            <a:r>
              <a:rPr lang="en-US" sz="2800" dirty="0" err="1"/>
              <a:t>vấn</a:t>
            </a:r>
            <a:r>
              <a:rPr lang="en-US" sz="2800" dirty="0"/>
              <a:t>, </a:t>
            </a:r>
            <a:r>
              <a:rPr lang="en-US" sz="2800" dirty="0" err="1"/>
              <a:t>khám</a:t>
            </a:r>
            <a:r>
              <a:rPr lang="en-US" sz="2800" dirty="0"/>
              <a:t>, </a:t>
            </a:r>
            <a:r>
              <a:rPr lang="en-US" sz="2800" dirty="0" err="1"/>
              <a:t>điều</a:t>
            </a:r>
            <a:r>
              <a:rPr lang="en-US" sz="2800" dirty="0"/>
              <a:t> </a:t>
            </a:r>
            <a:r>
              <a:rPr lang="en-US" sz="2800" dirty="0" err="1"/>
              <a:t>trị</a:t>
            </a:r>
            <a:r>
              <a:rPr lang="en-US" sz="2800" dirty="0"/>
              <a:t> </a:t>
            </a:r>
            <a:r>
              <a:rPr lang="en-US" sz="2800" dirty="0" err="1"/>
              <a:t>kịp</a:t>
            </a:r>
            <a:r>
              <a:rPr lang="en-US" sz="2800" dirty="0"/>
              <a:t> </a:t>
            </a:r>
            <a:r>
              <a:rPr lang="en-US" sz="2800" dirty="0" err="1"/>
              <a:t>thời</a:t>
            </a:r>
            <a:r>
              <a:rPr lang="en-US" sz="2800" dirty="0"/>
              <a:t>. </a:t>
            </a:r>
            <a:r>
              <a:rPr lang="en-US" sz="2800" dirty="0" err="1"/>
              <a:t>Gọi</a:t>
            </a:r>
            <a:r>
              <a:rPr lang="en-US" sz="2800" dirty="0"/>
              <a:t> </a:t>
            </a:r>
            <a:r>
              <a:rPr lang="en-US" sz="2800" dirty="0" err="1"/>
              <a:t>điện</a:t>
            </a:r>
            <a:r>
              <a:rPr lang="en-US" sz="2800" dirty="0"/>
              <a:t> </a:t>
            </a:r>
            <a:r>
              <a:rPr lang="en-US" sz="2800" dirty="0" err="1"/>
              <a:t>cho</a:t>
            </a:r>
            <a:r>
              <a:rPr lang="en-US" sz="2800" dirty="0"/>
              <a:t> </a:t>
            </a:r>
            <a:r>
              <a:rPr lang="en-US" sz="2800" dirty="0" err="1"/>
              <a:t>cơ</a:t>
            </a:r>
            <a:r>
              <a:rPr lang="en-US" sz="2800" dirty="0"/>
              <a:t> </a:t>
            </a:r>
            <a:r>
              <a:rPr lang="en-US" sz="2800" dirty="0" err="1"/>
              <a:t>sở</a:t>
            </a:r>
            <a:r>
              <a:rPr lang="en-US" sz="2800" dirty="0"/>
              <a:t> y </a:t>
            </a:r>
            <a:r>
              <a:rPr lang="en-US" sz="2800" dirty="0" err="1"/>
              <a:t>tế</a:t>
            </a:r>
            <a:r>
              <a:rPr lang="en-US" sz="2800" dirty="0"/>
              <a:t> </a:t>
            </a:r>
            <a:r>
              <a:rPr lang="en-US" sz="2800" dirty="0" err="1"/>
              <a:t>trước</a:t>
            </a:r>
            <a:r>
              <a:rPr lang="en-US" sz="2800" dirty="0"/>
              <a:t> </a:t>
            </a:r>
            <a:r>
              <a:rPr lang="en-US" sz="2800" dirty="0" err="1"/>
              <a:t>khi</a:t>
            </a:r>
            <a:r>
              <a:rPr lang="en-US" sz="2800" dirty="0"/>
              <a:t> </a:t>
            </a:r>
            <a:r>
              <a:rPr lang="en-US" sz="2800" dirty="0" err="1"/>
              <a:t>đến</a:t>
            </a:r>
            <a:r>
              <a:rPr lang="en-US" sz="2800" dirty="0"/>
              <a:t> </a:t>
            </a:r>
            <a:r>
              <a:rPr lang="en-US" sz="2800" dirty="0" err="1"/>
              <a:t>để</a:t>
            </a:r>
            <a:r>
              <a:rPr lang="en-US" sz="2800" dirty="0"/>
              <a:t> </a:t>
            </a:r>
            <a:r>
              <a:rPr lang="en-US" sz="2800" dirty="0" err="1"/>
              <a:t>thông</a:t>
            </a:r>
            <a:r>
              <a:rPr lang="en-US" sz="2800" dirty="0"/>
              <a:t> tin </a:t>
            </a:r>
            <a:r>
              <a:rPr lang="en-US" sz="2800" dirty="0" err="1"/>
              <a:t>về</a:t>
            </a:r>
            <a:r>
              <a:rPr lang="en-US" sz="2800" dirty="0"/>
              <a:t> </a:t>
            </a:r>
            <a:r>
              <a:rPr lang="en-US" sz="2800" dirty="0" err="1"/>
              <a:t>các</a:t>
            </a:r>
            <a:r>
              <a:rPr lang="en-US" sz="2800" dirty="0"/>
              <a:t> </a:t>
            </a:r>
            <a:r>
              <a:rPr lang="en-US" sz="2800" dirty="0" err="1"/>
              <a:t>triệu</a:t>
            </a:r>
            <a:r>
              <a:rPr lang="en-US" sz="2800" dirty="0"/>
              <a:t> </a:t>
            </a:r>
            <a:r>
              <a:rPr lang="en-US" sz="2800" dirty="0" err="1"/>
              <a:t>chứng</a:t>
            </a:r>
            <a:r>
              <a:rPr lang="en-US" sz="2800" dirty="0"/>
              <a:t> </a:t>
            </a:r>
            <a:r>
              <a:rPr lang="en-US" sz="2800" dirty="0" err="1"/>
              <a:t>và</a:t>
            </a:r>
            <a:r>
              <a:rPr lang="en-US" sz="2800" dirty="0"/>
              <a:t> </a:t>
            </a:r>
            <a:r>
              <a:rPr lang="en-US" sz="2800" dirty="0" err="1"/>
              <a:t>lịch</a:t>
            </a:r>
            <a:r>
              <a:rPr lang="en-US" sz="2800" dirty="0"/>
              <a:t> </a:t>
            </a:r>
            <a:r>
              <a:rPr lang="en-US" sz="2800" dirty="0" err="1"/>
              <a:t>trình</a:t>
            </a:r>
            <a:r>
              <a:rPr lang="en-US" sz="2800" dirty="0"/>
              <a:t> </a:t>
            </a:r>
            <a:r>
              <a:rPr lang="en-US" sz="2800" dirty="0" err="1"/>
              <a:t>đã</a:t>
            </a:r>
            <a:r>
              <a:rPr lang="en-US" sz="2800" dirty="0"/>
              <a:t> di </a:t>
            </a:r>
            <a:r>
              <a:rPr lang="en-US" sz="2800" dirty="0" err="1"/>
              <a:t>chuyển</a:t>
            </a:r>
            <a:r>
              <a:rPr lang="en-US" sz="2800" dirty="0"/>
              <a:t> </a:t>
            </a:r>
            <a:r>
              <a:rPr lang="en-US" sz="2800" dirty="0" err="1"/>
              <a:t>trong</a:t>
            </a:r>
            <a:r>
              <a:rPr lang="en-US" sz="2800" dirty="0"/>
              <a:t> </a:t>
            </a:r>
            <a:r>
              <a:rPr lang="en-US" sz="2800" dirty="0" err="1"/>
              <a:t>thời</a:t>
            </a:r>
            <a:r>
              <a:rPr lang="en-US" sz="2800" dirty="0"/>
              <a:t> </a:t>
            </a:r>
            <a:r>
              <a:rPr lang="en-US" sz="2800" dirty="0" err="1"/>
              <a:t>gian</a:t>
            </a:r>
            <a:r>
              <a:rPr lang="en-US" sz="2800" dirty="0"/>
              <a:t> </a:t>
            </a:r>
            <a:r>
              <a:rPr lang="en-US" sz="2800" dirty="0" err="1"/>
              <a:t>gần</a:t>
            </a:r>
            <a:r>
              <a:rPr lang="en-US" sz="2800" dirty="0"/>
              <a:t> </a:t>
            </a:r>
            <a:r>
              <a:rPr lang="en-US" sz="2800" dirty="0" err="1"/>
              <a:t>đây</a:t>
            </a:r>
            <a:r>
              <a:rPr lang="en-US" sz="2800" dirty="0"/>
              <a:t> </a:t>
            </a:r>
            <a:r>
              <a:rPr lang="en-US" sz="2800" dirty="0" err="1"/>
              <a:t>để</a:t>
            </a:r>
            <a:r>
              <a:rPr lang="en-US" sz="2800" dirty="0"/>
              <a:t> </a:t>
            </a:r>
            <a:r>
              <a:rPr lang="en-US" sz="2800" dirty="0" err="1"/>
              <a:t>có</a:t>
            </a:r>
            <a:r>
              <a:rPr lang="en-US" sz="2800" dirty="0"/>
              <a:t> </a:t>
            </a:r>
            <a:r>
              <a:rPr lang="en-US" sz="2800" dirty="0" err="1"/>
              <a:t>biện</a:t>
            </a:r>
            <a:r>
              <a:rPr lang="en-US" sz="2800" dirty="0"/>
              <a:t> </a:t>
            </a:r>
            <a:r>
              <a:rPr lang="en-US" sz="2800" dirty="0" err="1"/>
              <a:t>pháp</a:t>
            </a:r>
            <a:r>
              <a:rPr lang="en-US" sz="2800" dirty="0"/>
              <a:t> </a:t>
            </a:r>
            <a:r>
              <a:rPr lang="en-US" sz="2800" dirty="0" err="1"/>
              <a:t>hỗ</a:t>
            </a:r>
            <a:r>
              <a:rPr lang="en-US" sz="2800" dirty="0"/>
              <a:t> </a:t>
            </a:r>
            <a:r>
              <a:rPr lang="en-US" sz="2800" dirty="0" err="1"/>
              <a:t>trợ</a:t>
            </a:r>
            <a:r>
              <a:rPr lang="en-US" sz="2800" dirty="0"/>
              <a:t> </a:t>
            </a:r>
            <a:r>
              <a:rPr lang="en-US" sz="2800" dirty="0" err="1"/>
              <a:t>đúng</a:t>
            </a:r>
            <a:r>
              <a:rPr lang="en-US" sz="2800" dirty="0"/>
              <a:t>.</a:t>
            </a:r>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8</a:t>
            </a:r>
          </a:p>
        </p:txBody>
      </p:sp>
    </p:spTree>
    <p:extLst>
      <p:ext uri="{BB962C8B-B14F-4D97-AF65-F5344CB8AC3E}">
        <p14:creationId xmlns="" xmlns:p14="http://schemas.microsoft.com/office/powerpoint/2010/main" val="80784907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r>
              <a:rPr lang="en-US" sz="2400" b="1" dirty="0" err="1"/>
              <a:t>Câu</a:t>
            </a:r>
            <a:r>
              <a:rPr lang="en-US" sz="2400" b="1" dirty="0"/>
              <a:t> </a:t>
            </a:r>
            <a:r>
              <a:rPr lang="en-US" sz="2400" b="1" dirty="0" err="1"/>
              <a:t>hỏi</a:t>
            </a:r>
            <a:r>
              <a:rPr lang="en-US" sz="2400" b="1" dirty="0"/>
              <a:t> </a:t>
            </a:r>
            <a:r>
              <a:rPr lang="en-US" sz="2400" b="1" dirty="0" smtClean="0"/>
              <a:t>9:</a:t>
            </a:r>
            <a:r>
              <a:rPr lang="en-US" sz="2400" b="1" dirty="0"/>
              <a:t>  </a:t>
            </a:r>
            <a:r>
              <a:rPr lang="en-US" sz="2400" b="1" dirty="0" smtClean="0"/>
              <a:t>Vi </a:t>
            </a:r>
            <a:r>
              <a:rPr lang="en-US" sz="2400" b="1" dirty="0" err="1" smtClean="0"/>
              <a:t>rút</a:t>
            </a:r>
            <a:r>
              <a:rPr lang="en-US" sz="2400" b="1" dirty="0" smtClean="0"/>
              <a:t> Corona </a:t>
            </a:r>
            <a:r>
              <a:rPr lang="en-US" sz="2400" b="1" dirty="0" err="1" smtClean="0"/>
              <a:t>nCoV</a:t>
            </a:r>
            <a:r>
              <a:rPr lang="en-US" sz="2400" b="1" dirty="0"/>
              <a:t> </a:t>
            </a:r>
            <a:r>
              <a:rPr lang="en-US" sz="2400" b="1" dirty="0" err="1" smtClean="0"/>
              <a:t>có</a:t>
            </a:r>
            <a:r>
              <a:rPr lang="en-US" sz="2400" b="1" dirty="0"/>
              <a:t> </a:t>
            </a:r>
            <a:r>
              <a:rPr lang="en-US" sz="2400" b="1" dirty="0" err="1" smtClean="0"/>
              <a:t>gì</a:t>
            </a:r>
            <a:r>
              <a:rPr lang="en-US" sz="2400" b="1" dirty="0"/>
              <a:t> </a:t>
            </a:r>
            <a:r>
              <a:rPr lang="en-US" sz="2400" b="1" dirty="0" err="1" smtClean="0"/>
              <a:t>khám</a:t>
            </a:r>
            <a:r>
              <a:rPr lang="en-US" sz="2400" b="1" dirty="0"/>
              <a:t> </a:t>
            </a:r>
            <a:r>
              <a:rPr lang="en-US" sz="2400" b="1" dirty="0" err="1" smtClean="0"/>
              <a:t>cảm</a:t>
            </a:r>
            <a:r>
              <a:rPr lang="en-US" sz="2400" b="1" dirty="0"/>
              <a:t> </a:t>
            </a:r>
            <a:r>
              <a:rPr lang="en-US" sz="2400" b="1" dirty="0" err="1" smtClean="0"/>
              <a:t>lạnh</a:t>
            </a:r>
            <a:r>
              <a:rPr lang="en-US" sz="2400" b="1" dirty="0"/>
              <a:t> </a:t>
            </a:r>
            <a:r>
              <a:rPr lang="en-US" sz="2400" b="1" dirty="0" err="1" smtClean="0"/>
              <a:t>thông</a:t>
            </a:r>
            <a:r>
              <a:rPr lang="en-US" sz="2400" b="1" dirty="0" smtClean="0"/>
              <a:t> </a:t>
            </a:r>
            <a:r>
              <a:rPr lang="en-US" sz="2400" b="1" dirty="0" err="1" smtClean="0"/>
              <a:t>th</a:t>
            </a:r>
            <a:r>
              <a:rPr lang="vi-VN" sz="2400" b="1" dirty="0" smtClean="0"/>
              <a:t>ường</a:t>
            </a:r>
            <a:r>
              <a:rPr lang="en-US" sz="2400" b="1" dirty="0" smtClean="0"/>
              <a:t>?</a:t>
            </a:r>
            <a:endParaRPr lang="en-US" sz="2400" dirty="0" smtClean="0"/>
          </a:p>
          <a:p>
            <a:r>
              <a:rPr lang="en-US" sz="2400" b="1" dirty="0" err="1" smtClean="0"/>
              <a:t>Trả</a:t>
            </a:r>
            <a:r>
              <a:rPr lang="en-US" sz="2400" b="1" dirty="0" smtClean="0"/>
              <a:t> </a:t>
            </a:r>
            <a:r>
              <a:rPr lang="en-US" sz="2400" b="1" dirty="0" err="1" smtClean="0"/>
              <a:t>lời</a:t>
            </a:r>
            <a:r>
              <a:rPr lang="en-US" sz="2400" b="1" dirty="0" smtClean="0"/>
              <a:t>:</a:t>
            </a:r>
            <a:r>
              <a:rPr lang="en-US" sz="2400" dirty="0" smtClean="0"/>
              <a:t> </a:t>
            </a:r>
            <a:r>
              <a:rPr lang="vi-VN" sz="2400" dirty="0" smtClean="0"/>
              <a:t>Bản chất của nhiễm trùng đường hô hấp như nhau dù tác nhân khác nhau. Những triệu chứng ho hắt hơi, sổ mũi, cúm hay cảm lạnh thông thường có thể vài ngày là khỏi. </a:t>
            </a:r>
            <a:endParaRPr lang="en-US" sz="2400" dirty="0" smtClean="0"/>
          </a:p>
          <a:p>
            <a:pPr marL="0" indent="0">
              <a:buNone/>
            </a:pPr>
            <a:r>
              <a:rPr lang="en-US" sz="2400" dirty="0" smtClean="0"/>
              <a:t>- </a:t>
            </a:r>
            <a:r>
              <a:rPr lang="vi-VN" sz="2400" dirty="0" smtClean="0"/>
              <a:t>Cúm có các chủng: A, B, C. Cúm A, B lây cho người</a:t>
            </a:r>
            <a:r>
              <a:rPr lang="en-US" sz="2400" dirty="0"/>
              <a:t>, </a:t>
            </a:r>
            <a:r>
              <a:rPr lang="en-US" sz="2400" dirty="0" err="1" smtClean="0"/>
              <a:t>Cúm</a:t>
            </a:r>
            <a:r>
              <a:rPr lang="en-US" sz="2400" dirty="0"/>
              <a:t> C </a:t>
            </a:r>
            <a:r>
              <a:rPr lang="en-US" sz="2400" dirty="0" err="1" smtClean="0"/>
              <a:t>gây</a:t>
            </a:r>
            <a:r>
              <a:rPr lang="en-US" sz="2400" dirty="0"/>
              <a:t> </a:t>
            </a:r>
            <a:r>
              <a:rPr lang="en-US" sz="2400" dirty="0" err="1" smtClean="0"/>
              <a:t>bệnh</a:t>
            </a:r>
            <a:r>
              <a:rPr lang="en-US" sz="2400" dirty="0"/>
              <a:t> </a:t>
            </a:r>
            <a:r>
              <a:rPr lang="en-US" sz="2400" dirty="0" err="1" smtClean="0"/>
              <a:t>động</a:t>
            </a:r>
            <a:r>
              <a:rPr lang="en-US" sz="2400" dirty="0"/>
              <a:t> </a:t>
            </a:r>
            <a:r>
              <a:rPr lang="en-US" sz="2400" dirty="0" err="1" smtClean="0"/>
              <a:t>vật</a:t>
            </a:r>
            <a:r>
              <a:rPr lang="en-US" sz="2400" dirty="0" smtClean="0"/>
              <a:t>.</a:t>
            </a:r>
          </a:p>
          <a:p>
            <a:pPr marL="0" indent="0">
              <a:buNone/>
            </a:pPr>
            <a:r>
              <a:rPr lang="en-US" sz="2400" dirty="0" smtClean="0"/>
              <a:t>- </a:t>
            </a:r>
            <a:r>
              <a:rPr lang="vi-VN" sz="2400" dirty="0" smtClean="0"/>
              <a:t>Kháng nguyên H và N đối với cúm A, có 1</a:t>
            </a:r>
            <a:r>
              <a:rPr lang="en-US" sz="2400" dirty="0" smtClean="0"/>
              <a:t>6</a:t>
            </a:r>
            <a:r>
              <a:rPr lang="vi-VN" sz="2400" dirty="0" smtClean="0"/>
              <a:t> cái H và 9 cái N, tạo ra biến</a:t>
            </a:r>
            <a:endParaRPr lang="en-US" sz="2400" dirty="0"/>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9</a:t>
            </a:r>
          </a:p>
        </p:txBody>
      </p:sp>
    </p:spTree>
    <p:extLst>
      <p:ext uri="{BB962C8B-B14F-4D97-AF65-F5344CB8AC3E}">
        <p14:creationId xmlns="" xmlns:p14="http://schemas.microsoft.com/office/powerpoint/2010/main" val="84882490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subTitle" idx="1"/>
          </p:nvPr>
        </p:nvSpPr>
        <p:spPr>
          <a:xfrm>
            <a:off x="4179887" y="6226175"/>
            <a:ext cx="4811713" cy="403225"/>
          </a:xfrm>
        </p:spPr>
        <p:txBody>
          <a:bodyPr/>
          <a:lstStyle/>
          <a:p>
            <a:r>
              <a:rPr lang="en-US" dirty="0"/>
              <a:t>www.benhvienducgiang.com</a:t>
            </a:r>
          </a:p>
        </p:txBody>
      </p:sp>
      <p:sp>
        <p:nvSpPr>
          <p:cNvPr id="38916" name="Rectangle 4"/>
          <p:cNvSpPr>
            <a:spLocks noGrp="1" noChangeArrowheads="1"/>
          </p:cNvSpPr>
          <p:nvPr>
            <p:ph type="ctrTitle"/>
          </p:nvPr>
        </p:nvSpPr>
        <p:spPr>
          <a:xfrm>
            <a:off x="304800" y="1600200"/>
            <a:ext cx="7239000" cy="1470025"/>
          </a:xfrm>
        </p:spPr>
        <p:txBody>
          <a:bodyPr/>
          <a:lstStyle/>
          <a:p>
            <a:r>
              <a:rPr lang="en-US" dirty="0" err="1"/>
              <a:t>Trân</a:t>
            </a:r>
            <a:r>
              <a:rPr lang="en-US" dirty="0"/>
              <a:t> </a:t>
            </a:r>
            <a:r>
              <a:rPr lang="en-US" dirty="0" err="1"/>
              <a:t>trọng</a:t>
            </a:r>
            <a:r>
              <a:rPr lang="en-US" dirty="0"/>
              <a:t> </a:t>
            </a:r>
            <a:r>
              <a:rPr lang="en-US" dirty="0" err="1"/>
              <a:t>cảm</a:t>
            </a:r>
            <a:r>
              <a:rPr lang="en-US" dirty="0"/>
              <a:t> </a:t>
            </a:r>
            <a:r>
              <a:rPr lang="en-US" dirty="0" err="1"/>
              <a:t>ơn</a:t>
            </a:r>
            <a:r>
              <a:rPr lang="en-US" dirty="0"/>
              <a:t>!</a:t>
            </a:r>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0" y="2819400"/>
            <a:ext cx="4114800" cy="33355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2195701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6200" y="238125"/>
            <a:ext cx="6858000" cy="752475"/>
          </a:xfrm>
          <a:solidFill>
            <a:schemeClr val="bg1">
              <a:lumMod val="75000"/>
            </a:schemeClr>
          </a:solidFill>
        </p:spPr>
        <p:txBody>
          <a:bodyPr/>
          <a:lstStyle/>
          <a:p>
            <a:r>
              <a:rPr lang="en-US" altLang="en-US" sz="3600" dirty="0" smtClean="0">
                <a:ea typeface="ＭＳ Ｐゴシック" panose="020B0600070205080204" pitchFamily="34" charset="-128"/>
              </a:rPr>
              <a:t>SỨC ĐỀ </a:t>
            </a:r>
            <a:r>
              <a:rPr lang="en-US" altLang="en-US" sz="3600" dirty="0">
                <a:ea typeface="ＭＳ Ｐゴシック" panose="020B0600070205080204" pitchFamily="34" charset="-128"/>
              </a:rPr>
              <a:t>KHÁNG </a:t>
            </a:r>
            <a:r>
              <a:rPr lang="en-US" altLang="en-US" sz="3600" dirty="0" smtClean="0">
                <a:ea typeface="ＭＳ Ｐゴシック" panose="020B0600070205080204" pitchFamily="34" charset="-128"/>
              </a:rPr>
              <a:t>CỦA </a:t>
            </a:r>
            <a:r>
              <a:rPr lang="en-US" altLang="en-US" sz="3600" dirty="0" err="1" smtClean="0">
                <a:ea typeface="ＭＳ Ｐゴシック" panose="020B0600070205080204" pitchFamily="34" charset="-128"/>
              </a:rPr>
              <a:t>nCoV</a:t>
            </a:r>
            <a:endParaRPr lang="en-US" altLang="en-US" sz="3600" dirty="0" smtClean="0">
              <a:ea typeface="ＭＳ Ｐゴシック" panose="020B0600070205080204" pitchFamily="34" charset="-128"/>
            </a:endParaRPr>
          </a:p>
        </p:txBody>
      </p:sp>
      <p:sp>
        <p:nvSpPr>
          <p:cNvPr id="7171" name="Rectangle 3"/>
          <p:cNvSpPr>
            <a:spLocks noGrp="1" noChangeArrowheads="1"/>
          </p:cNvSpPr>
          <p:nvPr>
            <p:ph type="body" idx="1"/>
          </p:nvPr>
        </p:nvSpPr>
        <p:spPr>
          <a:xfrm>
            <a:off x="457200" y="1219200"/>
            <a:ext cx="8229600" cy="4733925"/>
          </a:xfrm>
        </p:spPr>
        <p:txBody>
          <a:bodyPr/>
          <a:lstStyle/>
          <a:p>
            <a:pPr eaLnBrk="1" hangingPunct="1">
              <a:lnSpc>
                <a:spcPct val="150000"/>
              </a:lnSpc>
            </a:pPr>
            <a:r>
              <a:rPr lang="en-US" altLang="en-US" sz="2400" dirty="0" err="1" smtClean="0">
                <a:ea typeface="ＭＳ Ｐゴシック" panose="020B0600070205080204" pitchFamily="34" charset="-128"/>
              </a:rPr>
              <a:t>nCoV</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tồn</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tại</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trong</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cơ</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thể</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khoảng</a:t>
            </a:r>
            <a:r>
              <a:rPr lang="en-US" altLang="en-US" sz="2400" dirty="0" smtClean="0">
                <a:ea typeface="ＭＳ Ｐゴシック" panose="020B0600070205080204" pitchFamily="34" charset="-128"/>
              </a:rPr>
              <a:t> 4 </a:t>
            </a:r>
            <a:r>
              <a:rPr lang="en-US" altLang="en-US" sz="2400" dirty="0" err="1" smtClean="0">
                <a:ea typeface="ＭＳ Ｐゴシック" panose="020B0600070205080204" pitchFamily="34" charset="-128"/>
              </a:rPr>
              <a:t>tuần</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kể</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từ</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khi</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xâm</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nhập</a:t>
            </a:r>
            <a:r>
              <a:rPr lang="en-US" altLang="en-US" sz="2400" dirty="0" smtClean="0">
                <a:ea typeface="ＭＳ Ｐゴシック" panose="020B0600070205080204" pitchFamily="34" charset="-128"/>
              </a:rPr>
              <a:t>.</a:t>
            </a:r>
          </a:p>
          <a:p>
            <a:pPr eaLnBrk="1" hangingPunct="1">
              <a:lnSpc>
                <a:spcPct val="150000"/>
              </a:lnSpc>
            </a:pPr>
            <a:r>
              <a:rPr lang="en-US" altLang="en-US" sz="2400" dirty="0" err="1" smtClean="0">
                <a:ea typeface="ＭＳ Ｐゴシック" panose="020B0600070205080204" pitchFamily="34" charset="-128"/>
              </a:rPr>
              <a:t>Ngoài</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môi</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trường</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nCoV</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rất</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dễ</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bị</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chết</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bởi</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ánh</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sáng</a:t>
            </a:r>
            <a:r>
              <a:rPr lang="en-US" altLang="en-US" sz="2400" dirty="0" smtClean="0">
                <a:ea typeface="ＭＳ Ｐゴシック" panose="020B0600070205080204" pitchFamily="34" charset="-128"/>
              </a:rPr>
              <a:t> , </a:t>
            </a:r>
            <a:r>
              <a:rPr lang="en-US" altLang="en-US" sz="2400" dirty="0" err="1" smtClean="0">
                <a:ea typeface="ＭＳ Ｐゴシック" panose="020B0600070205080204" pitchFamily="34" charset="-128"/>
              </a:rPr>
              <a:t>tia</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cực</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tím</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và</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nhiệt</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độ</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cao</a:t>
            </a:r>
            <a:r>
              <a:rPr lang="en-US" altLang="en-US" sz="2400" dirty="0" smtClean="0">
                <a:ea typeface="ＭＳ Ｐゴシック" panose="020B0600070205080204" pitchFamily="34" charset="-128"/>
              </a:rPr>
              <a:t>.</a:t>
            </a:r>
          </a:p>
          <a:p>
            <a:pPr eaLnBrk="1" hangingPunct="1">
              <a:lnSpc>
                <a:spcPct val="150000"/>
              </a:lnSpc>
            </a:pPr>
            <a:r>
              <a:rPr lang="en-US" altLang="en-US" sz="2400" dirty="0" smtClean="0">
                <a:ea typeface="ＭＳ Ｐゴシック" panose="020B0600070205080204" pitchFamily="34" charset="-128"/>
              </a:rPr>
              <a:t>Ở </a:t>
            </a:r>
            <a:r>
              <a:rPr lang="en-US" altLang="en-US" sz="2400" dirty="0" err="1" smtClean="0">
                <a:ea typeface="ＭＳ Ｐゴシック" panose="020B0600070205080204" pitchFamily="34" charset="-128"/>
              </a:rPr>
              <a:t>môi</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trường</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lạnh</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ẩm</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nCoV</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có</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thể</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tồn</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tại</a:t>
            </a:r>
            <a:r>
              <a:rPr lang="en-US" altLang="en-US" sz="2400" dirty="0" smtClean="0">
                <a:ea typeface="ＭＳ Ｐゴシック" panose="020B0600070205080204" pitchFamily="34" charset="-128"/>
              </a:rPr>
              <a:t> 3-7 </a:t>
            </a:r>
            <a:r>
              <a:rPr lang="en-US" altLang="en-US" sz="2400" dirty="0" err="1" smtClean="0">
                <a:ea typeface="ＭＳ Ｐゴシック" panose="020B0600070205080204" pitchFamily="34" charset="-128"/>
              </a:rPr>
              <a:t>ngày</a:t>
            </a:r>
            <a:r>
              <a:rPr lang="en-US" altLang="en-US" sz="2400" dirty="0" smtClean="0">
                <a:ea typeface="ＭＳ Ｐゴシック" panose="020B0600070205080204" pitchFamily="34" charset="-128"/>
              </a:rPr>
              <a:t>. </a:t>
            </a:r>
          </a:p>
          <a:p>
            <a:pPr eaLnBrk="1" hangingPunct="1">
              <a:lnSpc>
                <a:spcPct val="150000"/>
              </a:lnSpc>
            </a:pPr>
            <a:r>
              <a:rPr lang="en-US" altLang="en-US" sz="2400" dirty="0" err="1" smtClean="0">
                <a:ea typeface="ＭＳ Ｐゴシック" panose="020B0600070205080204" pitchFamily="34" charset="-128"/>
              </a:rPr>
              <a:t>Các</a:t>
            </a:r>
            <a:r>
              <a:rPr lang="en-US" altLang="en-US" sz="2400" dirty="0" smtClean="0">
                <a:ea typeface="ＭＳ Ｐゴシック" panose="020B0600070205080204" pitchFamily="34" charset="-128"/>
              </a:rPr>
              <a:t> dung </a:t>
            </a:r>
            <a:r>
              <a:rPr lang="en-US" altLang="en-US" sz="2400" dirty="0" err="1" smtClean="0">
                <a:ea typeface="ＭＳ Ｐゴシック" panose="020B0600070205080204" pitchFamily="34" charset="-128"/>
              </a:rPr>
              <a:t>như</a:t>
            </a:r>
            <a:r>
              <a:rPr lang="en-US" altLang="en-US" sz="2400" dirty="0" smtClean="0">
                <a:ea typeface="ＭＳ Ｐゴシック" panose="020B0600070205080204" pitchFamily="34" charset="-128"/>
              </a:rPr>
              <a:t> Ether, </a:t>
            </a:r>
            <a:r>
              <a:rPr lang="en-US" altLang="en-US" sz="2400" dirty="0" err="1" smtClean="0">
                <a:ea typeface="ＭＳ Ｐゴシック" panose="020B0600070205080204" pitchFamily="34" charset="-128"/>
              </a:rPr>
              <a:t>Cồn</a:t>
            </a:r>
            <a:r>
              <a:rPr lang="en-US" altLang="en-US" sz="2400" dirty="0" smtClean="0">
                <a:ea typeface="ＭＳ Ｐゴシック" panose="020B0600070205080204" pitchFamily="34" charset="-128"/>
              </a:rPr>
              <a:t> 70 </a:t>
            </a:r>
            <a:r>
              <a:rPr lang="en-US" altLang="en-US" sz="2400" dirty="0" err="1" smtClean="0">
                <a:ea typeface="ＭＳ Ｐゴシック" panose="020B0600070205080204" pitchFamily="34" charset="-128"/>
              </a:rPr>
              <a:t>độ</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chất</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khử</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trùng</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chứa</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Chlor</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xà</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phòng,và</a:t>
            </a:r>
            <a:r>
              <a:rPr lang="en-US" altLang="en-US" sz="2400" dirty="0" smtClean="0">
                <a:ea typeface="ＭＳ Ｐゴシック" panose="020B0600070205080204" pitchFamily="34" charset="-128"/>
              </a:rPr>
              <a:t> Chlorhexidine </a:t>
            </a:r>
            <a:r>
              <a:rPr lang="en-US" altLang="en-US" sz="2400" dirty="0" err="1" smtClean="0">
                <a:ea typeface="ＭＳ Ｐゴシック" panose="020B0600070205080204" pitchFamily="34" charset="-128"/>
              </a:rPr>
              <a:t>từ</a:t>
            </a:r>
            <a:r>
              <a:rPr lang="en-US" altLang="en-US" sz="2400" dirty="0" smtClean="0">
                <a:ea typeface="ＭＳ Ｐゴシック" panose="020B0600070205080204" pitchFamily="34" charset="-128"/>
              </a:rPr>
              <a:t> 2-30 </a:t>
            </a:r>
            <a:r>
              <a:rPr lang="en-US" altLang="en-US" sz="2400" dirty="0" err="1" smtClean="0">
                <a:ea typeface="ＭＳ Ｐゴシック" panose="020B0600070205080204" pitchFamily="34" charset="-128"/>
              </a:rPr>
              <a:t>phút</a:t>
            </a:r>
            <a:endParaRPr lang="en-US" altLang="en-US" sz="2400" dirty="0" smtClean="0">
              <a:ea typeface="ＭＳ Ｐゴシック" panose="020B0600070205080204" pitchFamily="34" charset="-128"/>
            </a:endParaRPr>
          </a:p>
        </p:txBody>
      </p:sp>
    </p:spTree>
    <p:extLst>
      <p:ext uri="{BB962C8B-B14F-4D97-AF65-F5344CB8AC3E}">
        <p14:creationId xmlns="" xmlns:p14="http://schemas.microsoft.com/office/powerpoint/2010/main" val="89984116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152400" y="304800"/>
            <a:ext cx="6778625" cy="646331"/>
          </a:xfrm>
          <a:prstGeom prst="rect">
            <a:avLst/>
          </a:prstGeom>
          <a:solidFill>
            <a:schemeClr val="bg1">
              <a:lumMod val="75000"/>
            </a:schemeClr>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dirty="0">
                <a:solidFill>
                  <a:schemeClr val="tx1">
                    <a:lumMod val="20000"/>
                    <a:lumOff val="80000"/>
                  </a:schemeClr>
                </a:solidFill>
                <a:latin typeface="+mj-lt"/>
                <a:cs typeface="Arial" panose="020B0604020202020204" pitchFamily="34" charset="0"/>
              </a:rPr>
              <a:t>NGUỒN VÀ ĐƯỜNG LÂY</a:t>
            </a:r>
          </a:p>
        </p:txBody>
      </p:sp>
      <p:sp>
        <p:nvSpPr>
          <p:cNvPr id="27650" name="Rectangle 1"/>
          <p:cNvSpPr>
            <a:spLocks noChangeArrowheads="1"/>
          </p:cNvSpPr>
          <p:nvPr/>
        </p:nvSpPr>
        <p:spPr bwMode="auto">
          <a:xfrm>
            <a:off x="381000" y="1143000"/>
            <a:ext cx="8229600" cy="5563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50000"/>
              </a:lnSpc>
              <a:buFontTx/>
              <a:buAutoNum type="arabicPeriod"/>
            </a:pPr>
            <a:r>
              <a:rPr lang="en-GB" altLang="en-US" b="1" i="1" dirty="0" err="1" smtClean="0">
                <a:solidFill>
                  <a:srgbClr val="000000"/>
                </a:solidFill>
                <a:cs typeface="Arial" panose="020B0604020202020204" pitchFamily="34" charset="0"/>
              </a:rPr>
              <a:t>Nguồn</a:t>
            </a:r>
            <a:r>
              <a:rPr lang="en-GB" altLang="en-US" b="1" i="1" dirty="0" smtClean="0">
                <a:solidFill>
                  <a:srgbClr val="000000"/>
                </a:solidFill>
                <a:cs typeface="Arial" panose="020B0604020202020204" pitchFamily="34" charset="0"/>
              </a:rPr>
              <a:t> </a:t>
            </a:r>
            <a:r>
              <a:rPr lang="en-GB" altLang="en-US" b="1" i="1" dirty="0" err="1">
                <a:solidFill>
                  <a:srgbClr val="000000"/>
                </a:solidFill>
                <a:cs typeface="Arial" panose="020B0604020202020204" pitchFamily="34" charset="0"/>
              </a:rPr>
              <a:t>và</a:t>
            </a:r>
            <a:r>
              <a:rPr lang="en-GB" altLang="en-US" b="1" i="1" dirty="0">
                <a:solidFill>
                  <a:srgbClr val="000000"/>
                </a:solidFill>
                <a:cs typeface="Arial" panose="020B0604020202020204" pitchFamily="34" charset="0"/>
              </a:rPr>
              <a:t> ổ </a:t>
            </a:r>
            <a:r>
              <a:rPr lang="en-GB" altLang="en-US" b="1" i="1" dirty="0" err="1">
                <a:solidFill>
                  <a:srgbClr val="000000"/>
                </a:solidFill>
                <a:cs typeface="Arial" panose="020B0604020202020204" pitchFamily="34" charset="0"/>
              </a:rPr>
              <a:t>chứa</a:t>
            </a:r>
            <a:r>
              <a:rPr lang="en-GB" altLang="en-US" b="1" i="1" dirty="0">
                <a:solidFill>
                  <a:srgbClr val="000000"/>
                </a:solidFill>
                <a:cs typeface="Arial" panose="020B0604020202020204" pitchFamily="34" charset="0"/>
              </a:rPr>
              <a:t>: </a:t>
            </a:r>
          </a:p>
          <a:p>
            <a:pPr eaLnBrk="1" hangingPunct="1">
              <a:lnSpc>
                <a:spcPct val="150000"/>
              </a:lnSpc>
            </a:pPr>
            <a:r>
              <a:rPr lang="en-GB" altLang="en-US" b="1" i="1"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Chưa</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có</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hiểu</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biết</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đầy</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đủ</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nhưng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theo</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phân</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tích</a:t>
            </a:r>
            <a:r>
              <a:rPr lang="en-US" altLang="en-US" dirty="0">
                <a:solidFill>
                  <a:srgbClr val="000000"/>
                </a:solidFill>
                <a:cs typeface="Arial" panose="020B0604020202020204" pitchFamily="34" charset="0"/>
              </a:rPr>
              <a:t> Gen, </a:t>
            </a:r>
            <a:r>
              <a:rPr lang="en-US" altLang="en-US" dirty="0" err="1">
                <a:solidFill>
                  <a:srgbClr val="000000"/>
                </a:solidFill>
                <a:cs typeface="Arial" panose="020B0604020202020204" pitchFamily="34" charset="0"/>
              </a:rPr>
              <a:t>có</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nguồn</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gốc</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từ</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dơi</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và</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động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vật</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hoang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dã</a:t>
            </a:r>
            <a:r>
              <a:rPr lang="en-US" altLang="en-US" dirty="0">
                <a:solidFill>
                  <a:srgbClr val="000000"/>
                </a:solidFill>
                <a:cs typeface="Arial" panose="020B0604020202020204" pitchFamily="34" charset="0"/>
              </a:rPr>
              <a:t>. </a:t>
            </a:r>
          </a:p>
          <a:p>
            <a:pPr eaLnBrk="1" hangingPunct="1">
              <a:lnSpc>
                <a:spcPct val="150000"/>
              </a:lnSpc>
              <a:buFontTx/>
              <a:buChar char="-"/>
            </a:pPr>
            <a:r>
              <a:rPr lang="en-US" altLang="en-US" dirty="0">
                <a:solidFill>
                  <a:srgbClr val="000000"/>
                </a:solidFill>
                <a:cs typeface="Arial" panose="020B0604020202020204" pitchFamily="34" charset="0"/>
              </a:rPr>
              <a:t>Ổ </a:t>
            </a:r>
            <a:r>
              <a:rPr lang="en-US" altLang="en-US" dirty="0" err="1">
                <a:solidFill>
                  <a:srgbClr val="000000"/>
                </a:solidFill>
                <a:cs typeface="Arial" panose="020B0604020202020204" pitchFamily="34" charset="0"/>
              </a:rPr>
              <a:t>chứa</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đến</a:t>
            </a:r>
            <a:r>
              <a:rPr lang="en-US" altLang="en-US" dirty="0">
                <a:solidFill>
                  <a:srgbClr val="000000"/>
                </a:solidFill>
                <a:cs typeface="Arial" panose="020B0604020202020204" pitchFamily="34" charset="0"/>
              </a:rPr>
              <a:t> nay, </a:t>
            </a:r>
            <a:r>
              <a:rPr lang="en-US" altLang="en-US" dirty="0" err="1">
                <a:solidFill>
                  <a:srgbClr val="000000"/>
                </a:solidFill>
                <a:cs typeface="Arial" panose="020B0604020202020204" pitchFamily="34" charset="0"/>
              </a:rPr>
              <a:t>chưa</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xác</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định</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rõ</a:t>
            </a:r>
            <a:r>
              <a:rPr lang="en-US" altLang="en-US" dirty="0">
                <a:solidFill>
                  <a:srgbClr val="000000"/>
                </a:solidFill>
                <a:cs typeface="Arial" panose="020B0604020202020204" pitchFamily="34" charset="0"/>
              </a:rPr>
              <a:t>  ổ </a:t>
            </a:r>
            <a:r>
              <a:rPr lang="en-US" altLang="en-US" dirty="0" err="1">
                <a:solidFill>
                  <a:srgbClr val="000000"/>
                </a:solidFill>
                <a:cs typeface="Arial" panose="020B0604020202020204" pitchFamily="34" charset="0"/>
              </a:rPr>
              <a:t>chứa</a:t>
            </a:r>
            <a:r>
              <a:rPr lang="en-US" altLang="en-US" dirty="0">
                <a:solidFill>
                  <a:srgbClr val="000000"/>
                </a:solidFill>
                <a:cs typeface="Arial" panose="020B0604020202020204" pitchFamily="34" charset="0"/>
              </a:rPr>
              <a:t> </a:t>
            </a:r>
          </a:p>
          <a:p>
            <a:pPr eaLnBrk="1" hangingPunct="1">
              <a:lnSpc>
                <a:spcPct val="150000"/>
              </a:lnSpc>
            </a:pPr>
            <a:r>
              <a:rPr lang="en-GB" altLang="en-US" b="1" i="1" dirty="0">
                <a:solidFill>
                  <a:srgbClr val="000000"/>
                </a:solidFill>
                <a:cs typeface="Arial" panose="020B0604020202020204" pitchFamily="34" charset="0"/>
              </a:rPr>
              <a:t>2. </a:t>
            </a:r>
            <a:r>
              <a:rPr lang="en-GB" altLang="en-US" b="1" i="1" dirty="0" err="1">
                <a:solidFill>
                  <a:srgbClr val="000000"/>
                </a:solidFill>
                <a:cs typeface="Arial" panose="020B0604020202020204" pitchFamily="34" charset="0"/>
              </a:rPr>
              <a:t>Đường</a:t>
            </a:r>
            <a:r>
              <a:rPr lang="en-GB" altLang="en-US" b="1" i="1" dirty="0">
                <a:solidFill>
                  <a:srgbClr val="000000"/>
                </a:solidFill>
                <a:cs typeface="Arial" panose="020B0604020202020204" pitchFamily="34" charset="0"/>
              </a:rPr>
              <a:t> </a:t>
            </a:r>
            <a:r>
              <a:rPr lang="en-GB" altLang="en-US" b="1" i="1" dirty="0" err="1">
                <a:solidFill>
                  <a:srgbClr val="000000"/>
                </a:solidFill>
                <a:cs typeface="Arial" panose="020B0604020202020204" pitchFamily="34" charset="0"/>
              </a:rPr>
              <a:t>lây</a:t>
            </a:r>
            <a:r>
              <a:rPr lang="en-GB" altLang="en-US" b="1" i="1" dirty="0">
                <a:solidFill>
                  <a:srgbClr val="000000"/>
                </a:solidFill>
                <a:cs typeface="Arial" panose="020B0604020202020204" pitchFamily="34" charset="0"/>
              </a:rPr>
              <a:t> </a:t>
            </a:r>
            <a:r>
              <a:rPr lang="en-GB" altLang="en-US" b="1" i="1" dirty="0" err="1">
                <a:solidFill>
                  <a:srgbClr val="000000"/>
                </a:solidFill>
                <a:cs typeface="Arial" panose="020B0604020202020204" pitchFamily="34" charset="0"/>
              </a:rPr>
              <a:t>truyền</a:t>
            </a:r>
            <a:r>
              <a:rPr lang="en-GB" altLang="en-US" b="1" i="1" dirty="0">
                <a:solidFill>
                  <a:srgbClr val="000000"/>
                </a:solidFill>
                <a:cs typeface="Arial" panose="020B0604020202020204" pitchFamily="34" charset="0"/>
              </a:rPr>
              <a:t> :</a:t>
            </a:r>
          </a:p>
          <a:p>
            <a:pPr eaLnBrk="1" hangingPunct="1">
              <a:lnSpc>
                <a:spcPct val="150000"/>
              </a:lnSpc>
            </a:pPr>
            <a:r>
              <a:rPr lang="en-GB" altLang="en-US" b="1" i="1" dirty="0" smtClean="0">
                <a:solidFill>
                  <a:srgbClr val="000000"/>
                </a:solidFill>
                <a:cs typeface="Arial" panose="020B0604020202020204" pitchFamily="34" charset="0"/>
              </a:rPr>
              <a:t>-</a:t>
            </a:r>
            <a:r>
              <a:rPr lang="en-GB" altLang="en-US" b="1" i="1" dirty="0" err="1" smtClean="0">
                <a:solidFill>
                  <a:srgbClr val="000000"/>
                </a:solidFill>
                <a:cs typeface="Arial" panose="020B0604020202020204" pitchFamily="34" charset="0"/>
              </a:rPr>
              <a:t>Từ</a:t>
            </a:r>
            <a:r>
              <a:rPr lang="en-GB" altLang="en-US" b="1" i="1" dirty="0" smtClean="0">
                <a:solidFill>
                  <a:srgbClr val="000000"/>
                </a:solidFill>
                <a:cs typeface="Arial" panose="020B0604020202020204" pitchFamily="34" charset="0"/>
              </a:rPr>
              <a:t> </a:t>
            </a:r>
            <a:r>
              <a:rPr lang="en-GB" altLang="en-US" b="1" i="1" dirty="0" err="1">
                <a:solidFill>
                  <a:srgbClr val="000000"/>
                </a:solidFill>
                <a:cs typeface="Arial" panose="020B0604020202020204" pitchFamily="34" charset="0"/>
              </a:rPr>
              <a:t>động</a:t>
            </a:r>
            <a:r>
              <a:rPr lang="en-GB" altLang="en-US" b="1" i="1" dirty="0">
                <a:solidFill>
                  <a:srgbClr val="000000"/>
                </a:solidFill>
                <a:cs typeface="Arial" panose="020B0604020202020204" pitchFamily="34" charset="0"/>
              </a:rPr>
              <a:t> </a:t>
            </a:r>
            <a:r>
              <a:rPr lang="en-GB" altLang="en-US" b="1" i="1" dirty="0" err="1">
                <a:solidFill>
                  <a:srgbClr val="000000"/>
                </a:solidFill>
                <a:cs typeface="Arial" panose="020B0604020202020204" pitchFamily="34" charset="0"/>
              </a:rPr>
              <a:t>vật</a:t>
            </a:r>
            <a:r>
              <a:rPr lang="en-GB" altLang="en-US" b="1" i="1" dirty="0">
                <a:solidFill>
                  <a:srgbClr val="000000"/>
                </a:solidFill>
                <a:cs typeface="Arial" panose="020B0604020202020204" pitchFamily="34" charset="0"/>
              </a:rPr>
              <a:t> </a:t>
            </a:r>
            <a:r>
              <a:rPr lang="en-GB" altLang="en-US" b="1" i="1" dirty="0" err="1">
                <a:solidFill>
                  <a:srgbClr val="000000"/>
                </a:solidFill>
                <a:cs typeface="Arial" panose="020B0604020202020204" pitchFamily="34" charset="0"/>
              </a:rPr>
              <a:t>hoang</a:t>
            </a:r>
            <a:r>
              <a:rPr lang="en-GB" altLang="en-US" b="1" i="1" dirty="0">
                <a:solidFill>
                  <a:srgbClr val="000000"/>
                </a:solidFill>
                <a:cs typeface="Arial" panose="020B0604020202020204" pitchFamily="34" charset="0"/>
              </a:rPr>
              <a:t> </a:t>
            </a:r>
            <a:r>
              <a:rPr lang="en-GB" altLang="en-US" b="1" i="1" dirty="0" err="1" smtClean="0">
                <a:solidFill>
                  <a:srgbClr val="000000"/>
                </a:solidFill>
                <a:cs typeface="Arial" panose="020B0604020202020204" pitchFamily="34" charset="0"/>
              </a:rPr>
              <a:t>dã</a:t>
            </a:r>
            <a:r>
              <a:rPr lang="en-GB" altLang="en-US" b="1" i="1" dirty="0" smtClean="0">
                <a:solidFill>
                  <a:srgbClr val="000000"/>
                </a:solidFill>
                <a:cs typeface="Arial" panose="020B0604020202020204" pitchFamily="34" charset="0"/>
              </a:rPr>
              <a:t>: </a:t>
            </a:r>
            <a:r>
              <a:rPr lang="en-GB" altLang="en-US" dirty="0" err="1" smtClean="0">
                <a:solidFill>
                  <a:srgbClr val="000000"/>
                </a:solidFill>
                <a:cs typeface="Arial" panose="020B0604020202020204" pitchFamily="34" charset="0"/>
              </a:rPr>
              <a:t>Dơi</a:t>
            </a:r>
            <a:r>
              <a:rPr lang="en-GB" altLang="en-US" dirty="0" smtClean="0">
                <a:solidFill>
                  <a:srgbClr val="000000"/>
                </a:solidFill>
                <a:cs typeface="Arial" panose="020B0604020202020204" pitchFamily="34" charset="0"/>
              </a:rPr>
              <a:t> </a:t>
            </a:r>
            <a:r>
              <a:rPr lang="en-GB" altLang="en-US" dirty="0">
                <a:solidFill>
                  <a:srgbClr val="000000"/>
                </a:solidFill>
                <a:cs typeface="Arial" panose="020B0604020202020204" pitchFamily="34" charset="0"/>
              </a:rPr>
              <a:t>, </a:t>
            </a:r>
            <a:r>
              <a:rPr lang="en-GB" altLang="en-US" dirty="0" err="1">
                <a:solidFill>
                  <a:srgbClr val="000000"/>
                </a:solidFill>
                <a:cs typeface="Arial" panose="020B0604020202020204" pitchFamily="34" charset="0"/>
              </a:rPr>
              <a:t>hải</a:t>
            </a:r>
            <a:r>
              <a:rPr lang="en-GB" altLang="en-US" dirty="0">
                <a:solidFill>
                  <a:srgbClr val="000000"/>
                </a:solidFill>
                <a:cs typeface="Arial" panose="020B0604020202020204" pitchFamily="34" charset="0"/>
              </a:rPr>
              <a:t> </a:t>
            </a:r>
            <a:r>
              <a:rPr lang="en-GB" altLang="en-US" dirty="0" err="1" smtClean="0">
                <a:solidFill>
                  <a:srgbClr val="000000"/>
                </a:solidFill>
                <a:cs typeface="Arial" panose="020B0604020202020204" pitchFamily="34" charset="0"/>
              </a:rPr>
              <a:t>sản</a:t>
            </a:r>
            <a:r>
              <a:rPr lang="en-GB" altLang="en-US" dirty="0" smtClean="0">
                <a:solidFill>
                  <a:srgbClr val="000000"/>
                </a:solidFill>
                <a:cs typeface="Arial" panose="020B0604020202020204" pitchFamily="34" charset="0"/>
              </a:rPr>
              <a:t>, </a:t>
            </a:r>
            <a:r>
              <a:rPr lang="en-GB" altLang="en-US" dirty="0" err="1" smtClean="0">
                <a:solidFill>
                  <a:srgbClr val="000000"/>
                </a:solidFill>
                <a:cs typeface="Arial" panose="020B0604020202020204" pitchFamily="34" charset="0"/>
              </a:rPr>
              <a:t>Động</a:t>
            </a:r>
            <a:r>
              <a:rPr lang="en-GB" altLang="en-US" dirty="0" smtClean="0">
                <a:solidFill>
                  <a:srgbClr val="000000"/>
                </a:solidFill>
                <a:cs typeface="Arial" panose="020B0604020202020204" pitchFamily="34" charset="0"/>
              </a:rPr>
              <a:t> </a:t>
            </a:r>
            <a:r>
              <a:rPr lang="en-GB" altLang="en-US" dirty="0" err="1">
                <a:solidFill>
                  <a:srgbClr val="000000"/>
                </a:solidFill>
                <a:cs typeface="Arial" panose="020B0604020202020204" pitchFamily="34" charset="0"/>
              </a:rPr>
              <a:t>vật</a:t>
            </a:r>
            <a:r>
              <a:rPr lang="en-GB" altLang="en-US" dirty="0">
                <a:solidFill>
                  <a:srgbClr val="000000"/>
                </a:solidFill>
                <a:cs typeface="Arial" panose="020B0604020202020204" pitchFamily="34" charset="0"/>
              </a:rPr>
              <a:t> </a:t>
            </a:r>
            <a:r>
              <a:rPr lang="en-GB" altLang="en-US" dirty="0" err="1">
                <a:solidFill>
                  <a:srgbClr val="000000"/>
                </a:solidFill>
                <a:cs typeface="Arial" panose="020B0604020202020204" pitchFamily="34" charset="0"/>
              </a:rPr>
              <a:t>hoang</a:t>
            </a:r>
            <a:r>
              <a:rPr lang="en-GB" altLang="en-US" dirty="0">
                <a:solidFill>
                  <a:srgbClr val="000000"/>
                </a:solidFill>
                <a:cs typeface="Arial" panose="020B0604020202020204" pitchFamily="34" charset="0"/>
              </a:rPr>
              <a:t> </a:t>
            </a:r>
            <a:r>
              <a:rPr lang="en-GB" altLang="en-US" dirty="0" err="1">
                <a:solidFill>
                  <a:srgbClr val="000000"/>
                </a:solidFill>
                <a:cs typeface="Arial" panose="020B0604020202020204" pitchFamily="34" charset="0"/>
              </a:rPr>
              <a:t>dã</a:t>
            </a:r>
            <a:r>
              <a:rPr lang="en-GB" altLang="en-US" dirty="0">
                <a:solidFill>
                  <a:srgbClr val="000000"/>
                </a:solidFill>
                <a:cs typeface="Arial" panose="020B0604020202020204" pitchFamily="34" charset="0"/>
              </a:rPr>
              <a:t> </a:t>
            </a:r>
            <a:r>
              <a:rPr lang="en-GB" altLang="en-US" dirty="0" smtClean="0">
                <a:solidFill>
                  <a:srgbClr val="000000"/>
                </a:solidFill>
                <a:cs typeface="Arial" panose="020B0604020202020204" pitchFamily="34" charset="0"/>
              </a:rPr>
              <a:t> </a:t>
            </a:r>
            <a:endParaRPr lang="en-GB" altLang="en-US" dirty="0">
              <a:solidFill>
                <a:srgbClr val="000000"/>
              </a:solidFill>
              <a:cs typeface="Arial" panose="020B0604020202020204" pitchFamily="34" charset="0"/>
            </a:endParaRPr>
          </a:p>
          <a:p>
            <a:pPr eaLnBrk="1" hangingPunct="1">
              <a:lnSpc>
                <a:spcPct val="150000"/>
              </a:lnSpc>
            </a:pPr>
            <a:r>
              <a:rPr lang="en-GB" altLang="en-US" b="1" i="1" dirty="0" smtClean="0">
                <a:solidFill>
                  <a:srgbClr val="000000"/>
                </a:solidFill>
                <a:cs typeface="Arial" panose="020B0604020202020204" pitchFamily="34" charset="0"/>
              </a:rPr>
              <a:t>-</a:t>
            </a:r>
            <a:r>
              <a:rPr lang="en-GB" altLang="en-US" b="1" i="1" dirty="0" err="1" smtClean="0">
                <a:solidFill>
                  <a:srgbClr val="000000"/>
                </a:solidFill>
                <a:cs typeface="Arial" panose="020B0604020202020204" pitchFamily="34" charset="0"/>
              </a:rPr>
              <a:t>Từ</a:t>
            </a:r>
            <a:r>
              <a:rPr lang="en-GB" altLang="en-US" b="1" i="1" dirty="0" smtClean="0">
                <a:solidFill>
                  <a:srgbClr val="000000"/>
                </a:solidFill>
                <a:cs typeface="Arial" panose="020B0604020202020204" pitchFamily="34" charset="0"/>
              </a:rPr>
              <a:t> </a:t>
            </a:r>
            <a:r>
              <a:rPr lang="en-GB" altLang="en-US" b="1" i="1" dirty="0" err="1">
                <a:solidFill>
                  <a:srgbClr val="000000"/>
                </a:solidFill>
                <a:cs typeface="Arial" panose="020B0604020202020204" pitchFamily="34" charset="0"/>
              </a:rPr>
              <a:t>người</a:t>
            </a:r>
            <a:r>
              <a:rPr lang="en-GB" altLang="en-US" b="1" i="1" dirty="0">
                <a:solidFill>
                  <a:srgbClr val="000000"/>
                </a:solidFill>
                <a:cs typeface="Arial" panose="020B0604020202020204" pitchFamily="34" charset="0"/>
              </a:rPr>
              <a:t> sang </a:t>
            </a:r>
            <a:r>
              <a:rPr lang="en-GB" altLang="en-US" b="1" i="1" dirty="0" err="1">
                <a:solidFill>
                  <a:srgbClr val="000000"/>
                </a:solidFill>
                <a:cs typeface="Arial" panose="020B0604020202020204" pitchFamily="34" charset="0"/>
              </a:rPr>
              <a:t>người</a:t>
            </a:r>
            <a:r>
              <a:rPr lang="en-GB" altLang="en-US" b="1" i="1" dirty="0">
                <a:solidFill>
                  <a:srgbClr val="000000"/>
                </a:solidFill>
                <a:cs typeface="Arial" panose="020B0604020202020204" pitchFamily="34" charset="0"/>
              </a:rPr>
              <a:t> </a:t>
            </a:r>
            <a:endParaRPr lang="en-GB" altLang="en-US" dirty="0">
              <a:solidFill>
                <a:srgbClr val="000000"/>
              </a:solidFill>
              <a:cs typeface="Arial" panose="020B0604020202020204" pitchFamily="34" charset="0"/>
            </a:endParaRPr>
          </a:p>
          <a:p>
            <a:pPr algn="just" eaLnBrk="1" hangingPunct="1">
              <a:lnSpc>
                <a:spcPct val="150000"/>
              </a:lnSpc>
            </a:pPr>
            <a:r>
              <a:rPr lang="en-US" altLang="en-US" b="1" i="1" dirty="0">
                <a:solidFill>
                  <a:srgbClr val="000000"/>
                </a:solidFill>
                <a:cs typeface="Arial" panose="020B0604020202020204" pitchFamily="34" charset="0"/>
              </a:rPr>
              <a:t>3. </a:t>
            </a:r>
            <a:r>
              <a:rPr lang="en-US" altLang="en-US" b="1" i="1" dirty="0" err="1">
                <a:solidFill>
                  <a:srgbClr val="000000"/>
                </a:solidFill>
                <a:cs typeface="Arial" panose="020B0604020202020204" pitchFamily="34" charset="0"/>
              </a:rPr>
              <a:t>Khối</a:t>
            </a:r>
            <a:r>
              <a:rPr lang="en-US" altLang="en-US" b="1" i="1" dirty="0">
                <a:solidFill>
                  <a:srgbClr val="000000"/>
                </a:solidFill>
                <a:cs typeface="Arial" panose="020B0604020202020204" pitchFamily="34" charset="0"/>
              </a:rPr>
              <a:t> </a:t>
            </a:r>
            <a:r>
              <a:rPr lang="en-US" altLang="en-US" b="1" i="1" dirty="0" err="1">
                <a:solidFill>
                  <a:srgbClr val="000000"/>
                </a:solidFill>
                <a:cs typeface="Arial" panose="020B0604020202020204" pitchFamily="34" charset="0"/>
              </a:rPr>
              <a:t>cảm</a:t>
            </a:r>
            <a:r>
              <a:rPr lang="en-US" altLang="en-US" b="1" i="1" dirty="0">
                <a:solidFill>
                  <a:srgbClr val="000000"/>
                </a:solidFill>
                <a:cs typeface="Arial" panose="020B0604020202020204" pitchFamily="34" charset="0"/>
              </a:rPr>
              <a:t> </a:t>
            </a:r>
            <a:r>
              <a:rPr lang="en-US" altLang="en-US" b="1" i="1" dirty="0" err="1">
                <a:solidFill>
                  <a:srgbClr val="000000"/>
                </a:solidFill>
                <a:cs typeface="Arial" panose="020B0604020202020204" pitchFamily="34" charset="0"/>
              </a:rPr>
              <a:t>thụ</a:t>
            </a:r>
            <a:r>
              <a:rPr lang="en-US" altLang="en-US" b="1" i="1"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tất</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cả</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mọi</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người</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nguy</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cơ</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cao</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là</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những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người</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già</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có</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bệnh</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mãn</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tính</a:t>
            </a:r>
            <a:r>
              <a:rPr lang="en-US" altLang="en-US" dirty="0">
                <a:solidFill>
                  <a:srgbClr val="000000"/>
                </a:solidFill>
                <a:cs typeface="Arial" panose="020B0604020202020204" pitchFamily="34" charset="0"/>
              </a:rPr>
              <a:t>…</a:t>
            </a:r>
          </a:p>
          <a:p>
            <a:pPr algn="just" eaLnBrk="1" hangingPunct="1">
              <a:lnSpc>
                <a:spcPct val="150000"/>
              </a:lnSpc>
            </a:pPr>
            <a:endParaRPr lang="en-US" altLang="en-US" b="1" dirty="0">
              <a:solidFill>
                <a:srgbClr val="000000"/>
              </a:solidFill>
              <a:cs typeface="Arial" panose="020B0604020202020204" pitchFamily="34" charset="0"/>
            </a:endParaRPr>
          </a:p>
        </p:txBody>
      </p:sp>
    </p:spTree>
    <p:extLst>
      <p:ext uri="{BB962C8B-B14F-4D97-AF65-F5344CB8AC3E}">
        <p14:creationId xmlns="" xmlns:p14="http://schemas.microsoft.com/office/powerpoint/2010/main" val="220415395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object 2"/>
          <p:cNvSpPr>
            <a:spLocks noChangeArrowheads="1"/>
          </p:cNvSpPr>
          <p:nvPr/>
        </p:nvSpPr>
        <p:spPr bwMode="auto">
          <a:xfrm>
            <a:off x="152400" y="1411289"/>
            <a:ext cx="8763000" cy="5255417"/>
          </a:xfrm>
          <a:prstGeom prst="rect">
            <a:avLst/>
          </a:prstGeom>
          <a:blipFill dpi="0" rotWithShape="1">
            <a:blip r:embed="rId2"/>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29698" name="object 5"/>
          <p:cNvSpPr>
            <a:spLocks noChangeArrowheads="1"/>
          </p:cNvSpPr>
          <p:nvPr/>
        </p:nvSpPr>
        <p:spPr bwMode="auto">
          <a:xfrm>
            <a:off x="458788" y="1830388"/>
            <a:ext cx="2743200" cy="3581400"/>
          </a:xfrm>
          <a:prstGeom prst="rect">
            <a:avLst/>
          </a:prstGeom>
          <a:blipFill dpi="0" rotWithShape="1">
            <a:blip r:embed="rId3"/>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29699" name="object 7"/>
          <p:cNvSpPr>
            <a:spLocks/>
          </p:cNvSpPr>
          <p:nvPr/>
        </p:nvSpPr>
        <p:spPr bwMode="auto">
          <a:xfrm>
            <a:off x="3505200" y="2286000"/>
            <a:ext cx="1016000" cy="0"/>
          </a:xfrm>
          <a:custGeom>
            <a:avLst/>
            <a:gdLst>
              <a:gd name="T0" fmla="*/ 0 w 1016000"/>
              <a:gd name="T1" fmla="*/ 1016000 w 1016000"/>
              <a:gd name="T2" fmla="*/ 0 60000 65536"/>
              <a:gd name="T3" fmla="*/ 0 60000 65536"/>
            </a:gdLst>
            <a:ahLst/>
            <a:cxnLst>
              <a:cxn ang="T2">
                <a:pos x="T0" y="0"/>
              </a:cxn>
              <a:cxn ang="T3">
                <a:pos x="T1" y="0"/>
              </a:cxn>
            </a:cxnLst>
            <a:rect l="0" t="0" r="r" b="b"/>
            <a:pathLst>
              <a:path w="1016000">
                <a:moveTo>
                  <a:pt x="0" y="0"/>
                </a:moveTo>
                <a:lnTo>
                  <a:pt x="1016000" y="0"/>
                </a:lnTo>
              </a:path>
            </a:pathLst>
          </a:custGeom>
          <a:noFill/>
          <a:ln w="508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9700" name="object 8"/>
          <p:cNvSpPr>
            <a:spLocks/>
          </p:cNvSpPr>
          <p:nvPr/>
        </p:nvSpPr>
        <p:spPr bwMode="auto">
          <a:xfrm>
            <a:off x="4495800" y="2209800"/>
            <a:ext cx="152400" cy="152400"/>
          </a:xfrm>
          <a:custGeom>
            <a:avLst/>
            <a:gdLst>
              <a:gd name="T0" fmla="*/ 12 w 152412"/>
              <a:gd name="T1" fmla="*/ 0 h 152400"/>
              <a:gd name="T2" fmla="*/ 0 w 152412"/>
              <a:gd name="T3" fmla="*/ 152400 h 152400"/>
              <a:gd name="T4" fmla="*/ 152340 w 152412"/>
              <a:gd name="T5" fmla="*/ 76212 h 152400"/>
              <a:gd name="T6" fmla="*/ 12 w 152412"/>
              <a:gd name="T7" fmla="*/ 0 h 152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412" h="152400">
                <a:moveTo>
                  <a:pt x="12" y="0"/>
                </a:moveTo>
                <a:lnTo>
                  <a:pt x="0" y="152400"/>
                </a:lnTo>
                <a:lnTo>
                  <a:pt x="152412" y="76212"/>
                </a:lnTo>
                <a:lnTo>
                  <a:pt x="12"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29701" name="object 12"/>
          <p:cNvSpPr>
            <a:spLocks/>
          </p:cNvSpPr>
          <p:nvPr/>
        </p:nvSpPr>
        <p:spPr bwMode="auto">
          <a:xfrm>
            <a:off x="3581400" y="4876800"/>
            <a:ext cx="939800" cy="0"/>
          </a:xfrm>
          <a:custGeom>
            <a:avLst/>
            <a:gdLst>
              <a:gd name="T0" fmla="*/ 0 w 939800"/>
              <a:gd name="T1" fmla="*/ 939800 w 939800"/>
              <a:gd name="T2" fmla="*/ 0 60000 65536"/>
              <a:gd name="T3" fmla="*/ 0 60000 65536"/>
            </a:gdLst>
            <a:ahLst/>
            <a:cxnLst>
              <a:cxn ang="T2">
                <a:pos x="T0" y="0"/>
              </a:cxn>
              <a:cxn ang="T3">
                <a:pos x="T1" y="0"/>
              </a:cxn>
            </a:cxnLst>
            <a:rect l="0" t="0" r="r" b="b"/>
            <a:pathLst>
              <a:path w="939800">
                <a:moveTo>
                  <a:pt x="0" y="0"/>
                </a:moveTo>
                <a:lnTo>
                  <a:pt x="939800" y="0"/>
                </a:lnTo>
              </a:path>
            </a:pathLst>
          </a:custGeom>
          <a:noFill/>
          <a:ln w="508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9702" name="object 13"/>
          <p:cNvSpPr>
            <a:spLocks/>
          </p:cNvSpPr>
          <p:nvPr/>
        </p:nvSpPr>
        <p:spPr bwMode="auto">
          <a:xfrm>
            <a:off x="4495800" y="4800600"/>
            <a:ext cx="152400" cy="152400"/>
          </a:xfrm>
          <a:custGeom>
            <a:avLst/>
            <a:gdLst>
              <a:gd name="T0" fmla="*/ 12 w 152412"/>
              <a:gd name="T1" fmla="*/ 0 h 152400"/>
              <a:gd name="T2" fmla="*/ 0 w 152412"/>
              <a:gd name="T3" fmla="*/ 152400 h 152400"/>
              <a:gd name="T4" fmla="*/ 152340 w 152412"/>
              <a:gd name="T5" fmla="*/ 76212 h 152400"/>
              <a:gd name="T6" fmla="*/ 12 w 152412"/>
              <a:gd name="T7" fmla="*/ 0 h 152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412" h="152400">
                <a:moveTo>
                  <a:pt x="12" y="0"/>
                </a:moveTo>
                <a:lnTo>
                  <a:pt x="0" y="152400"/>
                </a:lnTo>
                <a:lnTo>
                  <a:pt x="152412" y="76212"/>
                </a:lnTo>
                <a:lnTo>
                  <a:pt x="12"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29703" name="object 14"/>
          <p:cNvSpPr>
            <a:spLocks/>
          </p:cNvSpPr>
          <p:nvPr/>
        </p:nvSpPr>
        <p:spPr bwMode="auto">
          <a:xfrm>
            <a:off x="3581400" y="3352800"/>
            <a:ext cx="1016000" cy="0"/>
          </a:xfrm>
          <a:custGeom>
            <a:avLst/>
            <a:gdLst>
              <a:gd name="T0" fmla="*/ 0 w 1016000"/>
              <a:gd name="T1" fmla="*/ 1016000 w 1016000"/>
              <a:gd name="T2" fmla="*/ 0 60000 65536"/>
              <a:gd name="T3" fmla="*/ 0 60000 65536"/>
            </a:gdLst>
            <a:ahLst/>
            <a:cxnLst>
              <a:cxn ang="T2">
                <a:pos x="T0" y="0"/>
              </a:cxn>
              <a:cxn ang="T3">
                <a:pos x="T1" y="0"/>
              </a:cxn>
            </a:cxnLst>
            <a:rect l="0" t="0" r="r" b="b"/>
            <a:pathLst>
              <a:path w="1016000">
                <a:moveTo>
                  <a:pt x="0" y="0"/>
                </a:moveTo>
                <a:lnTo>
                  <a:pt x="1016000" y="0"/>
                </a:lnTo>
              </a:path>
            </a:pathLst>
          </a:custGeom>
          <a:noFill/>
          <a:ln w="508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9704" name="object 15"/>
          <p:cNvSpPr>
            <a:spLocks/>
          </p:cNvSpPr>
          <p:nvPr/>
        </p:nvSpPr>
        <p:spPr bwMode="auto">
          <a:xfrm>
            <a:off x="4572000" y="3276600"/>
            <a:ext cx="152400" cy="152400"/>
          </a:xfrm>
          <a:custGeom>
            <a:avLst/>
            <a:gdLst>
              <a:gd name="T0" fmla="*/ 12 w 152412"/>
              <a:gd name="T1" fmla="*/ 0 h 152400"/>
              <a:gd name="T2" fmla="*/ 0 w 152412"/>
              <a:gd name="T3" fmla="*/ 152400 h 152400"/>
              <a:gd name="T4" fmla="*/ 152340 w 152412"/>
              <a:gd name="T5" fmla="*/ 76212 h 152400"/>
              <a:gd name="T6" fmla="*/ 12 w 152412"/>
              <a:gd name="T7" fmla="*/ 0 h 152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412" h="152400">
                <a:moveTo>
                  <a:pt x="12" y="0"/>
                </a:moveTo>
                <a:lnTo>
                  <a:pt x="0" y="152400"/>
                </a:lnTo>
                <a:lnTo>
                  <a:pt x="152412" y="76212"/>
                </a:lnTo>
                <a:lnTo>
                  <a:pt x="12"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29705" name="object 21"/>
          <p:cNvSpPr txBox="1">
            <a:spLocks noChangeArrowheads="1"/>
          </p:cNvSpPr>
          <p:nvPr/>
        </p:nvSpPr>
        <p:spPr bwMode="auto">
          <a:xfrm>
            <a:off x="4792329" y="2020094"/>
            <a:ext cx="2599072" cy="531812"/>
          </a:xfrm>
          <a:prstGeom prst="rect">
            <a:avLst/>
          </a:prstGeom>
          <a:solidFill>
            <a:srgbClr val="FF0000"/>
          </a:solidFill>
          <a:ln>
            <a:noFill/>
          </a:ln>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375"/>
              </a:lnSpc>
            </a:pPr>
            <a:r>
              <a:rPr lang="en-US" altLang="en-US" dirty="0">
                <a:solidFill>
                  <a:schemeClr val="tx1">
                    <a:lumMod val="20000"/>
                    <a:lumOff val="80000"/>
                  </a:schemeClr>
                </a:solidFill>
                <a:latin typeface="+mn-lt"/>
              </a:rPr>
              <a:t> Qua  </a:t>
            </a:r>
            <a:r>
              <a:rPr lang="en-US" altLang="en-US" dirty="0" err="1">
                <a:solidFill>
                  <a:schemeClr val="tx1">
                    <a:lumMod val="20000"/>
                    <a:lumOff val="80000"/>
                  </a:schemeClr>
                </a:solidFill>
                <a:latin typeface="+mn-lt"/>
              </a:rPr>
              <a:t>tiếp</a:t>
            </a:r>
            <a:r>
              <a:rPr lang="en-US" altLang="en-US" dirty="0">
                <a:solidFill>
                  <a:schemeClr val="tx1">
                    <a:lumMod val="20000"/>
                    <a:lumOff val="80000"/>
                  </a:schemeClr>
                </a:solidFill>
                <a:latin typeface="+mn-lt"/>
              </a:rPr>
              <a:t> </a:t>
            </a:r>
            <a:r>
              <a:rPr lang="en-US" altLang="en-US" dirty="0" err="1">
                <a:solidFill>
                  <a:schemeClr val="tx1">
                    <a:lumMod val="20000"/>
                    <a:lumOff val="80000"/>
                  </a:schemeClr>
                </a:solidFill>
                <a:latin typeface="+mn-lt"/>
              </a:rPr>
              <a:t>xúc</a:t>
            </a:r>
            <a:r>
              <a:rPr lang="en-US" altLang="en-US" dirty="0">
                <a:solidFill>
                  <a:schemeClr val="tx1">
                    <a:lumMod val="20000"/>
                    <a:lumOff val="80000"/>
                  </a:schemeClr>
                </a:solidFill>
                <a:latin typeface="+mn-lt"/>
              </a:rPr>
              <a:t> </a:t>
            </a:r>
            <a:r>
              <a:rPr lang="en-US" altLang="en-US" dirty="0" err="1">
                <a:solidFill>
                  <a:schemeClr val="tx1">
                    <a:lumMod val="20000"/>
                    <a:lumOff val="80000"/>
                  </a:schemeClr>
                </a:solidFill>
                <a:latin typeface="+mn-lt"/>
              </a:rPr>
              <a:t>gần</a:t>
            </a:r>
            <a:endParaRPr lang="en-US" altLang="en-US" dirty="0">
              <a:solidFill>
                <a:schemeClr val="tx1">
                  <a:lumMod val="20000"/>
                  <a:lumOff val="80000"/>
                </a:schemeClr>
              </a:solidFill>
              <a:latin typeface="+mn-lt"/>
              <a:cs typeface="Arial" panose="020B0604020202020204" pitchFamily="34" charset="0"/>
            </a:endParaRPr>
          </a:p>
        </p:txBody>
      </p:sp>
      <p:sp>
        <p:nvSpPr>
          <p:cNvPr id="29706" name="object 21"/>
          <p:cNvSpPr txBox="1">
            <a:spLocks noChangeArrowheads="1"/>
          </p:cNvSpPr>
          <p:nvPr/>
        </p:nvSpPr>
        <p:spPr bwMode="auto">
          <a:xfrm>
            <a:off x="4792329" y="3094247"/>
            <a:ext cx="2599072" cy="581242"/>
          </a:xfrm>
          <a:prstGeom prst="rect">
            <a:avLst/>
          </a:prstGeom>
          <a:solidFill>
            <a:srgbClr val="FF0000"/>
          </a:solidFill>
          <a:ln>
            <a:noFill/>
          </a:ln>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375"/>
              </a:lnSpc>
            </a:pPr>
            <a:r>
              <a:rPr lang="en-US" altLang="en-US">
                <a:solidFill>
                  <a:schemeClr val="tx1">
                    <a:lumMod val="20000"/>
                    <a:lumOff val="80000"/>
                  </a:schemeClr>
                </a:solidFill>
                <a:latin typeface="+mn-lt"/>
              </a:rPr>
              <a:t>Qua giọt bắn</a:t>
            </a:r>
            <a:endParaRPr lang="en-US" altLang="en-US">
              <a:solidFill>
                <a:schemeClr val="tx1">
                  <a:lumMod val="20000"/>
                  <a:lumOff val="80000"/>
                </a:schemeClr>
              </a:solidFill>
              <a:latin typeface="+mn-lt"/>
              <a:cs typeface="Arial" panose="020B0604020202020204" pitchFamily="34" charset="0"/>
            </a:endParaRPr>
          </a:p>
        </p:txBody>
      </p:sp>
      <p:sp>
        <p:nvSpPr>
          <p:cNvPr id="29707" name="object 21"/>
          <p:cNvSpPr txBox="1">
            <a:spLocks noChangeArrowheads="1"/>
          </p:cNvSpPr>
          <p:nvPr/>
        </p:nvSpPr>
        <p:spPr bwMode="auto">
          <a:xfrm>
            <a:off x="4792328" y="4408487"/>
            <a:ext cx="3971925" cy="1089025"/>
          </a:xfrm>
          <a:prstGeom prst="rect">
            <a:avLst/>
          </a:prstGeom>
          <a:solidFill>
            <a:srgbClr val="FF0000"/>
          </a:solidFill>
          <a:ln>
            <a:noFill/>
          </a:ln>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375"/>
              </a:lnSpc>
            </a:pPr>
            <a:r>
              <a:rPr lang="en-US" altLang="en-US" dirty="0" err="1">
                <a:solidFill>
                  <a:schemeClr val="tx1">
                    <a:lumMod val="20000"/>
                    <a:lumOff val="80000"/>
                  </a:schemeClr>
                </a:solidFill>
                <a:latin typeface="Times New Roman" panose="02020603050405020304" pitchFamily="18" charset="0"/>
              </a:rPr>
              <a:t>Tiếp</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xúc</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với</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dịch</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cơ</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thể</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đờm</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khi</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chăm</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sóc</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bệnh</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nhân</a:t>
            </a:r>
            <a:endParaRPr lang="en-US" altLang="en-US" dirty="0">
              <a:solidFill>
                <a:schemeClr val="tx1">
                  <a:lumMod val="20000"/>
                  <a:lumOff val="80000"/>
                </a:schemeClr>
              </a:solidFill>
              <a:latin typeface="Times New Roman" panose="02020603050405020304" pitchFamily="18" charset="0"/>
              <a:cs typeface="Arial" panose="020B0604020202020204" pitchFamily="34" charset="0"/>
            </a:endParaRPr>
          </a:p>
        </p:txBody>
      </p:sp>
      <p:sp>
        <p:nvSpPr>
          <p:cNvPr id="14" name="Rectangle 1"/>
          <p:cNvSpPr>
            <a:spLocks noChangeArrowheads="1"/>
          </p:cNvSpPr>
          <p:nvPr/>
        </p:nvSpPr>
        <p:spPr bwMode="auto">
          <a:xfrm>
            <a:off x="152400" y="304800"/>
            <a:ext cx="6778625" cy="646331"/>
          </a:xfrm>
          <a:prstGeom prst="rect">
            <a:avLst/>
          </a:prstGeom>
          <a:solidFill>
            <a:schemeClr val="bg1">
              <a:lumMod val="75000"/>
            </a:schemeClr>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dirty="0">
                <a:solidFill>
                  <a:schemeClr val="tx1">
                    <a:lumMod val="20000"/>
                    <a:lumOff val="80000"/>
                  </a:schemeClr>
                </a:solidFill>
                <a:latin typeface="+mj-lt"/>
                <a:cs typeface="Arial" panose="020B0604020202020204" pitchFamily="34" charset="0"/>
              </a:rPr>
              <a:t>NGUỒN VÀ ĐƯỜNG LÂY</a:t>
            </a:r>
          </a:p>
        </p:txBody>
      </p:sp>
    </p:spTree>
    <p:extLst>
      <p:ext uri="{BB962C8B-B14F-4D97-AF65-F5344CB8AC3E}">
        <p14:creationId xmlns="" xmlns:p14="http://schemas.microsoft.com/office/powerpoint/2010/main" val="69140477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152400" y="304800"/>
            <a:ext cx="6778625" cy="646331"/>
          </a:xfrm>
          <a:prstGeom prst="rect">
            <a:avLst/>
          </a:prstGeom>
          <a:solidFill>
            <a:schemeClr val="bg1">
              <a:lumMod val="75000"/>
            </a:schemeClr>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dirty="0">
                <a:solidFill>
                  <a:schemeClr val="tx1">
                    <a:lumMod val="20000"/>
                    <a:lumOff val="80000"/>
                  </a:schemeClr>
                </a:solidFill>
                <a:latin typeface="+mj-lt"/>
                <a:cs typeface="Arial" panose="020B0604020202020204" pitchFamily="34" charset="0"/>
              </a:rPr>
              <a:t>TRIỆU CHỨNGLÂM SÀNG</a:t>
            </a:r>
          </a:p>
        </p:txBody>
      </p:sp>
      <p:sp>
        <p:nvSpPr>
          <p:cNvPr id="4" name="Content Placeholder 2"/>
          <p:cNvSpPr txBox="1">
            <a:spLocks/>
          </p:cNvSpPr>
          <p:nvPr/>
        </p:nvSpPr>
        <p:spPr bwMode="gray">
          <a:xfrm>
            <a:off x="304800" y="1219200"/>
            <a:ext cx="8229600" cy="47593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a:lstStyle>
          <a:p>
            <a:pPr>
              <a:buFont typeface="Wingdings" panose="05000000000000000000" pitchFamily="2" charset="2"/>
              <a:buChar char="§"/>
            </a:pPr>
            <a:r>
              <a:rPr lang="en-US" altLang="en-US" sz="2400" kern="0" dirty="0" smtClean="0">
                <a:ea typeface="ＭＳ Ｐゴシック" panose="020B0600070205080204" pitchFamily="34" charset="-128"/>
              </a:rPr>
              <a:t>Ủ </a:t>
            </a:r>
            <a:r>
              <a:rPr lang="en-US" altLang="en-US" sz="2400" kern="0" dirty="0" err="1" smtClean="0">
                <a:ea typeface="ＭＳ Ｐゴシック" panose="020B0600070205080204" pitchFamily="34" charset="-128"/>
              </a:rPr>
              <a:t>bệnh</a:t>
            </a:r>
            <a:r>
              <a:rPr lang="en-US" altLang="en-US" sz="2400" kern="0" dirty="0" smtClean="0">
                <a:ea typeface="ＭＳ Ｐゴシック" panose="020B0600070205080204" pitchFamily="34" charset="-128"/>
              </a:rPr>
              <a:t> :3 – 7 </a:t>
            </a:r>
            <a:r>
              <a:rPr lang="en-US" altLang="en-US" sz="2400" kern="0" dirty="0" err="1" smtClean="0">
                <a:ea typeface="ＭＳ Ｐゴシック" panose="020B0600070205080204" pitchFamily="34" charset="-128"/>
              </a:rPr>
              <a:t>ngày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tối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đa</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là</a:t>
            </a:r>
            <a:r>
              <a:rPr lang="en-US" altLang="en-US" sz="2400" kern="0" dirty="0" smtClean="0">
                <a:ea typeface="ＭＳ Ｐゴシック" panose="020B0600070205080204" pitchFamily="34" charset="-128"/>
              </a:rPr>
              <a:t> 14 </a:t>
            </a:r>
            <a:r>
              <a:rPr lang="en-US" altLang="en-US" sz="2400" kern="0" dirty="0" err="1" smtClean="0">
                <a:ea typeface="ＭＳ Ｐゴシック" panose="020B0600070205080204" pitchFamily="34" charset="-128"/>
              </a:rPr>
              <a:t>ngày</a:t>
            </a:r>
            <a:endParaRPr lang="vi-VN" altLang="en-US" sz="2400" kern="0" dirty="0" smtClean="0">
              <a:ea typeface="ＭＳ Ｐゴシック" panose="020B0600070205080204" pitchFamily="34" charset="-128"/>
            </a:endParaRPr>
          </a:p>
          <a:p>
            <a:pPr>
              <a:buFont typeface="Wingdings" panose="05000000000000000000" pitchFamily="2" charset="2"/>
              <a:buChar char="§"/>
            </a:pPr>
            <a:r>
              <a:rPr lang="en-US" altLang="en-US" sz="2400" kern="0" dirty="0" err="1" smtClean="0">
                <a:ea typeface="ＭＳ Ｐゴシック" panose="020B0600070205080204" pitchFamily="34" charset="-128"/>
              </a:rPr>
              <a:t>Khởi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phát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sốt</a:t>
            </a:r>
            <a:r>
              <a:rPr lang="en-US" altLang="en-US" sz="2400" kern="0" dirty="0" smtClean="0">
                <a:ea typeface="ＭＳ Ｐゴシック" panose="020B0600070205080204" pitchFamily="34" charset="-128"/>
              </a:rPr>
              <a:t>, ho khan, </a:t>
            </a:r>
            <a:r>
              <a:rPr lang="en-US" altLang="en-US" sz="2400" kern="0" dirty="0" err="1" smtClean="0">
                <a:ea typeface="ＭＳ Ｐゴシック" panose="020B0600070205080204" pitchFamily="34" charset="-128"/>
              </a:rPr>
              <a:t>mệt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mỏi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đau</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họng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chảy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nước</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mũi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tiêu</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chảy</a:t>
            </a:r>
            <a:r>
              <a:rPr lang="en-US" altLang="en-US" sz="2400" kern="0" dirty="0" smtClean="0">
                <a:ea typeface="ＭＳ Ｐゴシック" panose="020B0600070205080204" pitchFamily="34" charset="-128"/>
              </a:rPr>
              <a:t>. </a:t>
            </a:r>
            <a:endParaRPr lang="vi-VN" altLang="en-US" sz="2400" kern="0" dirty="0" smtClean="0">
              <a:ea typeface="ＭＳ Ｐゴシック" panose="020B0600070205080204" pitchFamily="34" charset="-128"/>
            </a:endParaRPr>
          </a:p>
          <a:p>
            <a:pPr>
              <a:buFont typeface="Wingdings" panose="05000000000000000000" pitchFamily="2" charset="2"/>
              <a:buChar char="§"/>
            </a:pPr>
            <a:r>
              <a:rPr lang="en-US" altLang="en-US" sz="2400" kern="0" dirty="0" err="1" smtClean="0">
                <a:ea typeface="ＭＳ Ｐゴシック" panose="020B0600070205080204" pitchFamily="34" charset="-128"/>
              </a:rPr>
              <a:t>Toàn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phát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Diễn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biến</a:t>
            </a:r>
            <a:r>
              <a:rPr lang="en-US" altLang="en-US" sz="2400" kern="0" dirty="0" smtClean="0">
                <a:ea typeface="ＭＳ Ｐゴシック" panose="020B0600070205080204" pitchFamily="34" charset="-128"/>
              </a:rPr>
              <a:t>:</a:t>
            </a:r>
            <a:endParaRPr lang="vi-VN" altLang="en-US" sz="2400" kern="0" dirty="0" smtClean="0">
              <a:ea typeface="ＭＳ Ｐゴシック" panose="020B0600070205080204" pitchFamily="34" charset="-128"/>
            </a:endParaRPr>
          </a:p>
          <a:p>
            <a:pPr marL="0" indent="0">
              <a:buFontTx/>
              <a:buNone/>
            </a:pP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Hầu</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hết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các</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bệnh</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nhân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có</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chỉ</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bị</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sốt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nhẹ</a:t>
            </a:r>
            <a:r>
              <a:rPr lang="en-US" altLang="en-US" sz="2400" kern="0" dirty="0" smtClean="0">
                <a:ea typeface="ＭＳ Ｐゴシック" panose="020B0600070205080204" pitchFamily="34" charset="-128"/>
              </a:rPr>
              <a:t>, ho, </a:t>
            </a:r>
            <a:r>
              <a:rPr lang="en-US" altLang="en-US" sz="2400" kern="0" dirty="0" err="1" smtClean="0">
                <a:ea typeface="ＭＳ Ｐゴシック" panose="020B0600070205080204" pitchFamily="34" charset="-128"/>
              </a:rPr>
              <a:t>mệt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mỏi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không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bị</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viêm</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phổi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tự</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hồi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phục</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sau</a:t>
            </a:r>
            <a:r>
              <a:rPr lang="en-US" altLang="en-US" sz="2400" kern="0" dirty="0" smtClean="0">
                <a:ea typeface="ＭＳ Ｐゴシック" panose="020B0600070205080204" pitchFamily="34" charset="-128"/>
              </a:rPr>
              <a:t> 1 </a:t>
            </a:r>
            <a:r>
              <a:rPr lang="en-US" altLang="en-US" sz="2400" kern="0" dirty="0" err="1" smtClean="0">
                <a:ea typeface="ＭＳ Ｐゴシック" panose="020B0600070205080204" pitchFamily="34" charset="-128"/>
              </a:rPr>
              <a:t>tuần</a:t>
            </a:r>
            <a:r>
              <a:rPr lang="en-US" altLang="en-US" sz="2400" kern="0" dirty="0" smtClean="0">
                <a:ea typeface="ＭＳ Ｐゴシック" panose="020B0600070205080204" pitchFamily="34" charset="-128"/>
              </a:rPr>
              <a:t>.</a:t>
            </a:r>
            <a:endParaRPr lang="vi-VN" altLang="en-US" sz="2400" kern="0" dirty="0" smtClean="0">
              <a:ea typeface="ＭＳ Ｐゴシック" panose="020B0600070205080204" pitchFamily="34" charset="-128"/>
            </a:endParaRPr>
          </a:p>
          <a:p>
            <a:pPr marL="0" indent="0">
              <a:buFontTx/>
              <a:buNone/>
            </a:pP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Một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số</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trường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hợp</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có</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thể</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viêm</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phổi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nặng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diễn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tiến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tới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suy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hô</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hấp</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cấp</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nặng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tử</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vong</a:t>
            </a:r>
            <a:r>
              <a:rPr lang="en-US" altLang="en-US" sz="2400" kern="0" dirty="0" smtClean="0">
                <a:ea typeface="ＭＳ Ｐゴシック" panose="020B0600070205080204" pitchFamily="34" charset="-128"/>
              </a:rPr>
              <a:t>.</a:t>
            </a:r>
            <a:endParaRPr lang="vi-VN" altLang="en-US" sz="2400" kern="0" dirty="0" smtClean="0">
              <a:ea typeface="ＭＳ Ｐゴシック" panose="020B0600070205080204" pitchFamily="34" charset="-128"/>
            </a:endParaRPr>
          </a:p>
          <a:p>
            <a:pPr marL="0" indent="0">
              <a:buFontTx/>
              <a:buNone/>
            </a:pP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Tử</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vong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xảy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ra</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nhiều</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hơn</a:t>
            </a:r>
            <a:r>
              <a:rPr lang="en-US" altLang="en-US" sz="2400" kern="0" dirty="0" smtClean="0">
                <a:ea typeface="ＭＳ Ｐゴシック" panose="020B0600070205080204" pitchFamily="34" charset="-128"/>
              </a:rPr>
              <a:t> ở </a:t>
            </a:r>
            <a:r>
              <a:rPr lang="en-US" altLang="en-US" sz="2400" kern="0" dirty="0" err="1" smtClean="0">
                <a:ea typeface="ＭＳ Ｐゴシック" panose="020B0600070205080204" pitchFamily="34" charset="-128"/>
              </a:rPr>
              <a:t>người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cao</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tuổi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suy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giảm</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miễn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dịch</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và</a:t>
            </a:r>
            <a:r>
              <a:rPr lang="en-US" altLang="en-US" sz="2400" kern="0" dirty="0">
                <a:ea typeface="ＭＳ Ｐゴシック" panose="020B0600070205080204" pitchFamily="34" charset="-128"/>
              </a:rPr>
              <a:t> </a:t>
            </a:r>
            <a:r>
              <a:rPr lang="en-US" altLang="en-US" sz="2400" kern="0" dirty="0" err="1">
                <a:ea typeface="ＭＳ Ｐゴシック" panose="020B0600070205080204" pitchFamily="34" charset="-128"/>
              </a:rPr>
              <a:t>đồng</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mắc</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bệnh</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mạn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tính</a:t>
            </a:r>
            <a:r>
              <a:rPr lang="en-US" altLang="en-US" sz="2400" kern="0" dirty="0">
                <a:ea typeface="ＭＳ Ｐゴシック" panose="020B0600070205080204" pitchFamily="34" charset="-128"/>
              </a:rPr>
              <a:t> </a:t>
            </a:r>
            <a:r>
              <a:rPr lang="en-US" altLang="en-US" sz="2400" kern="0" dirty="0" err="1">
                <a:ea typeface="ＭＳ Ｐゴシック" panose="020B0600070205080204" pitchFamily="34" charset="-128"/>
              </a:rPr>
              <a:t>khác</a:t>
            </a:r>
            <a:endParaRPr lang="vi-VN" altLang="en-US" sz="2400" kern="0" dirty="0" smtClean="0">
              <a:ea typeface="ＭＳ Ｐゴシック" panose="020B0600070205080204" pitchFamily="34" charset="-128"/>
            </a:endParaRPr>
          </a:p>
          <a:p>
            <a:pPr>
              <a:buFont typeface="Wingdings" panose="05000000000000000000" pitchFamily="2" charset="2"/>
              <a:buChar char="§"/>
            </a:pPr>
            <a:endParaRPr lang="en-US" altLang="en-US" sz="2400" kern="0" dirty="0" smtClean="0">
              <a:ea typeface="ＭＳ Ｐゴシック" panose="020B0600070205080204" pitchFamily="34" charset="-128"/>
            </a:endParaRPr>
          </a:p>
        </p:txBody>
      </p:sp>
    </p:spTree>
    <p:extLst>
      <p:ext uri="{BB962C8B-B14F-4D97-AF65-F5344CB8AC3E}">
        <p14:creationId xmlns="" xmlns:p14="http://schemas.microsoft.com/office/powerpoint/2010/main" val="413075510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574TGp_natural_light_ani">
  <a:themeElements>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