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4" r:id="rId2"/>
  </p:sldMasterIdLst>
  <p:notesMasterIdLst>
    <p:notesMasterId r:id="rId21"/>
  </p:notesMasterIdLst>
  <p:sldIdLst>
    <p:sldId id="322" r:id="rId3"/>
    <p:sldId id="2007577130" r:id="rId4"/>
    <p:sldId id="2007577127" r:id="rId5"/>
    <p:sldId id="320" r:id="rId6"/>
    <p:sldId id="340" r:id="rId7"/>
    <p:sldId id="2007577123" r:id="rId8"/>
    <p:sldId id="349" r:id="rId9"/>
    <p:sldId id="350" r:id="rId10"/>
    <p:sldId id="325" r:id="rId11"/>
    <p:sldId id="323" r:id="rId12"/>
    <p:sldId id="351" r:id="rId13"/>
    <p:sldId id="2007577124" r:id="rId14"/>
    <p:sldId id="2007577126" r:id="rId15"/>
    <p:sldId id="327" r:id="rId16"/>
    <p:sldId id="328" r:id="rId17"/>
    <p:sldId id="352" r:id="rId18"/>
    <p:sldId id="330" r:id="rId19"/>
    <p:sldId id="341" r:id="rId20"/>
  </p:sldIdLst>
  <p:sldSz cx="6858000" cy="51435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HP001 4 hàng" panose="020B0603050302020204" pitchFamily="34" charset="0"/>
      <p:regular r:id="rId28"/>
      <p:bold r:id="rId29"/>
    </p:embeddedFont>
    <p:embeddedFont>
      <p:font typeface="iCiel Cadena" panose="02000503000000020004" pitchFamily="2" charset="0"/>
      <p:bold r:id="rId30"/>
    </p:embeddedFont>
    <p:embeddedFont>
      <p:font typeface="Kalam" panose="020B0604020202020204" charset="0"/>
      <p:regular r:id="rId31"/>
      <p:bold r:id="rId32"/>
    </p:embeddedFont>
    <p:embeddedFont>
      <p:font typeface="Montserrat"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4615"/>
  </p:normalViewPr>
  <p:slideViewPr>
    <p:cSldViewPr snapToGrid="0">
      <p:cViewPr varScale="1">
        <p:scale>
          <a:sx n="97" d="100"/>
          <a:sy n="97" d="100"/>
        </p:scale>
        <p:origin x="7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3</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3113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1134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18318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27845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21700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1554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653106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906676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538863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3099882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122489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347448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5282613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0756942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6858000" cy="5143501"/>
          </a:xfrm>
          <a:prstGeom prst="rect">
            <a:avLst/>
          </a:prstGeom>
        </p:spPr>
      </p:pic>
    </p:spTree>
    <p:extLst>
      <p:ext uri="{BB962C8B-B14F-4D97-AF65-F5344CB8AC3E}">
        <p14:creationId xmlns:p14="http://schemas.microsoft.com/office/powerpoint/2010/main" val="35728580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78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3166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62378132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1632527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255011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0277533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1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559C6F32-809B-4A83-821D-D07C0E8E5FD3}" type="datetimeFigureOut">
              <a:rPr lang="en-US" kern="1200" smtClean="0">
                <a:solidFill>
                  <a:prstClr val="black">
                    <a:tint val="75000"/>
                  </a:prstClr>
                </a:solidFill>
                <a:latin typeface="Calibri" panose="020F0502020204030204"/>
                <a:ea typeface="+mn-ea"/>
                <a:cs typeface="+mn-cs"/>
              </a:rPr>
              <a:pPr defTabSz="514350">
                <a:buClrTx/>
                <a:defRPr/>
              </a:pPr>
              <a:t>1/15/2024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8D247BC8-A6CA-494E-BB60-552F2E01048C}" type="slidenum">
              <a:rPr lang="en-US" kern="1200" smtClean="0">
                <a:solidFill>
                  <a:prstClr val="black">
                    <a:tint val="75000"/>
                  </a:prstClr>
                </a:solidFill>
                <a:latin typeface="Calibri" panose="020F0502020204030204"/>
                <a:ea typeface="+mn-ea"/>
                <a:cs typeface="+mn-cs"/>
              </a:rPr>
              <a:pPr defTabSz="51435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0691866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21.png"/><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3.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1685654"/>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a:t>
            </a:r>
            <a:r>
              <a:rPr lang="vi-VN" sz="2400" dirty="0">
                <a:latin typeface="UTM Avo" panose="02040603050506020204" pitchFamily="18" charset="0"/>
              </a:rPr>
              <a:t>Nước trong ao hồ, trong đồng ruộng của mùa mưa hoà lẫn với nước dòng sông Cửu Long.</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5734278" y="126814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07675" y="126814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1288789" y="2301987"/>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1830223" y="1738953"/>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685654"/>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a:t>
            </a:r>
            <a:r>
              <a:rPr lang="vi-VN" sz="2400" dirty="0">
                <a:latin typeface="UTM Avo" panose="02040603050506020204" pitchFamily="18" charset="0"/>
              </a:rPr>
              <a:t>Ngồi trong nhà, ta thấy cả những đàn cá ròng ròng, từng đàn, từng đàn theo cá mẹ xuôi theo dòng nước, vào tận đồng sâu.</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2733951" y="335612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1225000" y="3397235"/>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4983654" y="3868049"/>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697020" y="2764427"/>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6430023" y="339723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50E41D-6066-B04C-BE06-95CD14F91E8D}"/>
              </a:ext>
            </a:extLst>
          </p:cNvPr>
          <p:cNvCxnSpPr/>
          <p:nvPr/>
        </p:nvCxnSpPr>
        <p:spPr>
          <a:xfrm flipH="1">
            <a:off x="2700110" y="3881751"/>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293483"/>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latin typeface="UTM Avo" panose="02040603050506020204" pitchFamily="18" charset="0"/>
              </a:rPr>
              <a:t>                                                                     </a:t>
            </a:r>
            <a:r>
              <a:rPr lang="vi-VN">
                <a:latin typeface="UTM Avo" panose="02040603050506020204" pitchFamily="18" charset="0"/>
              </a:rPr>
              <a:t>(</a:t>
            </a: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
        <p:nvSpPr>
          <p:cNvPr id="11" name="TextBox 10">
            <a:extLst>
              <a:ext uri="{FF2B5EF4-FFF2-40B4-BE49-F238E27FC236}">
                <a16:creationId xmlns:a16="http://schemas.microsoft.com/office/drawing/2014/main" id="{2471A78D-B12F-41CE-8051-46774DD1B577}"/>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Nối tiếp đoạn</a:t>
            </a:r>
            <a:endParaRPr lang="en-US" sz="2400" dirty="0">
              <a:solidFill>
                <a:schemeClr val="accent2"/>
              </a:solidFill>
              <a:latin typeface="+mj-lt"/>
            </a:endParaRPr>
          </a:p>
        </p:txBody>
      </p:sp>
    </p:spTree>
    <p:extLst>
      <p:ext uri="{BB962C8B-B14F-4D97-AF65-F5344CB8AC3E}">
        <p14:creationId xmlns:p14="http://schemas.microsoft.com/office/powerpoint/2010/main" val="40062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
        <p:nvSpPr>
          <p:cNvPr id="11" name="TextBox 10">
            <a:extLst>
              <a:ext uri="{FF2B5EF4-FFF2-40B4-BE49-F238E27FC236}">
                <a16:creationId xmlns:a16="http://schemas.microsoft.com/office/drawing/2014/main" id="{2471A78D-B12F-41CE-8051-46774DD1B577}"/>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Đọc toàn bài</a:t>
            </a:r>
            <a:endParaRPr lang="en-US" sz="2400" dirty="0">
              <a:solidFill>
                <a:schemeClr val="accent2"/>
              </a:solidFill>
              <a:latin typeface="+mj-lt"/>
            </a:endParaRPr>
          </a:p>
        </p:txBody>
      </p:sp>
    </p:spTree>
    <p:extLst>
      <p:ext uri="{BB962C8B-B14F-4D97-AF65-F5344CB8AC3E}">
        <p14:creationId xmlns:p14="http://schemas.microsoft.com/office/powerpoint/2010/main" val="13787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2052206" y="2399693"/>
            <a:ext cx="3455582" cy="646331"/>
          </a:xfrm>
          <a:prstGeom prst="rect">
            <a:avLst/>
          </a:prstGeom>
          <a:noFill/>
        </p:spPr>
        <p:txBody>
          <a:bodyPr wrap="square" rtlCol="0">
            <a:spAutoFit/>
          </a:bodyPr>
          <a:lstStyle/>
          <a:p>
            <a:r>
              <a:rPr lang="vi-VN" sz="3600" b="1" dirty="0">
                <a:solidFill>
                  <a:schemeClr val="accent6">
                    <a:lumMod val="75000"/>
                  </a:schemeClr>
                </a:solidFill>
              </a:rPr>
              <a:t>TÌM HIỂU BÀI</a:t>
            </a:r>
            <a:endParaRPr lang="en-US" sz="3600" b="1" dirty="0">
              <a:solidFill>
                <a:schemeClr val="accent6">
                  <a:lumMod val="75000"/>
                </a:schemeClr>
              </a:solidFill>
            </a:endParaRPr>
          </a:p>
        </p:txBody>
      </p:sp>
    </p:spTree>
    <p:extLst>
      <p:ext uri="{BB962C8B-B14F-4D97-AF65-F5344CB8AC3E}">
        <p14:creationId xmlns:p14="http://schemas.microsoft.com/office/powerpoint/2010/main" val="224297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506039" y="1544741"/>
            <a:ext cx="6119826"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Vì sao người ta gọi là mùa nước nổi mà không gọi là mùa nước lũ? </a:t>
            </a:r>
          </a:p>
        </p:txBody>
      </p:sp>
      <p:sp>
        <p:nvSpPr>
          <p:cNvPr id="13" name="TextBox 12">
            <a:extLst>
              <a:ext uri="{FF2B5EF4-FFF2-40B4-BE49-F238E27FC236}">
                <a16:creationId xmlns:a16="http://schemas.microsoft.com/office/drawing/2014/main" id="{16C88818-C0C0-400F-98A9-FC392E078C62}"/>
              </a:ext>
            </a:extLst>
          </p:cNvPr>
          <p:cNvSpPr txBox="1"/>
          <p:nvPr/>
        </p:nvSpPr>
        <p:spPr>
          <a:xfrm>
            <a:off x="503841" y="2684085"/>
            <a:ext cx="6119826" cy="2110962"/>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Cảnh vật trong mùa nước nổi thế nào?</a:t>
            </a:r>
          </a:p>
          <a:p>
            <a:pPr algn="just">
              <a:lnSpc>
                <a:spcPct val="150000"/>
              </a:lnSpc>
            </a:pPr>
            <a:r>
              <a:rPr lang="vi-VN" sz="1800" dirty="0">
                <a:latin typeface="UTM Avo" panose="02040603050506020204" pitchFamily="18" charset="0"/>
              </a:rPr>
              <a:t>- Sông nước</a:t>
            </a:r>
          </a:p>
          <a:p>
            <a:pPr algn="just">
              <a:lnSpc>
                <a:spcPct val="150000"/>
              </a:lnSpc>
            </a:pPr>
            <a:r>
              <a:rPr lang="vi-VN" sz="1800" dirty="0">
                <a:latin typeface="UTM Avo" panose="02040603050506020204" pitchFamily="18" charset="0"/>
              </a:rPr>
              <a:t>- Đồng ruộng</a:t>
            </a:r>
          </a:p>
          <a:p>
            <a:pPr algn="just">
              <a:lnSpc>
                <a:spcPct val="150000"/>
              </a:lnSpc>
            </a:pPr>
            <a:r>
              <a:rPr lang="vi-VN" sz="1800" dirty="0">
                <a:latin typeface="UTM Avo" panose="02040603050506020204" pitchFamily="18" charset="0"/>
              </a:rPr>
              <a:t>- Vườn tược, cây cỏ</a:t>
            </a:r>
          </a:p>
          <a:p>
            <a:pPr algn="just">
              <a:lnSpc>
                <a:spcPct val="150000"/>
              </a:lnSpc>
            </a:pPr>
            <a:r>
              <a:rPr lang="vi-VN" sz="1800" dirty="0">
                <a:latin typeface="UTM Avo" panose="02040603050506020204" pitchFamily="18" charset="0"/>
              </a:rPr>
              <a:t>- Cá</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3841" y="2232365"/>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lên hiền hoà.</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BA37C831-A90D-DC4E-ADED-DC72288F946F}"/>
              </a:ext>
            </a:extLst>
          </p:cNvPr>
          <p:cNvSpPr txBox="1"/>
          <p:nvPr/>
        </p:nvSpPr>
        <p:spPr>
          <a:xfrm>
            <a:off x="1899458" y="3109875"/>
            <a:ext cx="45484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dâng cao, nước lên hiền hoà.</a:t>
            </a:r>
          </a:p>
        </p:txBody>
      </p:sp>
      <p:pic>
        <p:nvPicPr>
          <p:cNvPr id="11" name="Picture 10">
            <a:extLst>
              <a:ext uri="{FF2B5EF4-FFF2-40B4-BE49-F238E27FC236}">
                <a16:creationId xmlns:a16="http://schemas.microsoft.com/office/drawing/2014/main" id="{DC815695-C266-2D48-AE0C-BE6334C8DBB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
        <p:nvSpPr>
          <p:cNvPr id="16" name="TextBox 15">
            <a:extLst>
              <a:ext uri="{FF2B5EF4-FFF2-40B4-BE49-F238E27FC236}">
                <a16:creationId xmlns:a16="http://schemas.microsoft.com/office/drawing/2014/main" id="{3C0EA619-49D4-8142-A9FE-CEA7CAD4BC82}"/>
              </a:ext>
            </a:extLst>
          </p:cNvPr>
          <p:cNvSpPr txBox="1"/>
          <p:nvPr/>
        </p:nvSpPr>
        <p:spPr>
          <a:xfrm>
            <a:off x="2005846" y="3531665"/>
            <a:ext cx="4899289"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trong đồng ruộng hoà lẫn nước sông CL</a:t>
            </a:r>
          </a:p>
        </p:txBody>
      </p:sp>
      <p:sp>
        <p:nvSpPr>
          <p:cNvPr id="18" name="TextBox 17">
            <a:extLst>
              <a:ext uri="{FF2B5EF4-FFF2-40B4-BE49-F238E27FC236}">
                <a16:creationId xmlns:a16="http://schemas.microsoft.com/office/drawing/2014/main" id="{1F683C54-BD01-D04A-8799-7A9C2392B36C}"/>
              </a:ext>
            </a:extLst>
          </p:cNvPr>
          <p:cNvSpPr txBox="1"/>
          <p:nvPr/>
        </p:nvSpPr>
        <p:spPr>
          <a:xfrm>
            <a:off x="2761562" y="3941008"/>
            <a:ext cx="2621144"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được bồi đắp phù sa.</a:t>
            </a:r>
          </a:p>
        </p:txBody>
      </p:sp>
      <p:sp>
        <p:nvSpPr>
          <p:cNvPr id="19" name="TextBox 18">
            <a:extLst>
              <a:ext uri="{FF2B5EF4-FFF2-40B4-BE49-F238E27FC236}">
                <a16:creationId xmlns:a16="http://schemas.microsoft.com/office/drawing/2014/main" id="{7428E294-BB96-D64E-BE41-B8D3338F58FF}"/>
              </a:ext>
            </a:extLst>
          </p:cNvPr>
          <p:cNvSpPr txBox="1"/>
          <p:nvPr/>
        </p:nvSpPr>
        <p:spPr>
          <a:xfrm>
            <a:off x="1019059" y="4365504"/>
            <a:ext cx="58860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bơi thành đàn, theo cá mẹ vào tận đồng sâu.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left)">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16" grpId="0" build="p"/>
      <p:bldP spid="18" grpId="0" build="p"/>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8094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rPr>
              <a:t>Vì sao vào mùa nước nổi, người ta phải làm cầu từ cửa trước vào đến tận bếp?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616963" y="1506503"/>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ngập lên những viên gạch, không đi lại được.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90" y="2515678"/>
            <a:ext cx="5760620" cy="412934"/>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nhất hình ảnh nào trong bài? </a:t>
            </a:r>
          </a:p>
        </p:txBody>
      </p:sp>
      <p:sp>
        <p:nvSpPr>
          <p:cNvPr id="16" name="TextBox 15">
            <a:extLst>
              <a:ext uri="{FF2B5EF4-FFF2-40B4-BE49-F238E27FC236}">
                <a16:creationId xmlns:a16="http://schemas.microsoft.com/office/drawing/2014/main" id="{4731BFB4-6F71-6E48-B2D8-BD28FA690A02}"/>
              </a:ext>
            </a:extLst>
          </p:cNvPr>
          <p:cNvSpPr txBox="1"/>
          <p:nvPr/>
        </p:nvSpPr>
        <p:spPr>
          <a:xfrm>
            <a:off x="616963" y="292839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802799" cy="555217"/>
            <a:chOff x="635794" y="386605"/>
            <a:chExt cx="280279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222049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LUYỆN 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Tree>
    <p:extLst>
      <p:ext uri="{BB962C8B-B14F-4D97-AF65-F5344CB8AC3E}">
        <p14:creationId xmlns:p14="http://schemas.microsoft.com/office/powerpoint/2010/main" val="401218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Từ nào chỉ đặc điểm của mưa có trong bài đọc?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4" y="3522357"/>
            <a:ext cx="6327981"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Tìm thêm từ ngữ tả mưa:</a:t>
            </a:r>
          </a:p>
          <a:p>
            <a:pPr lvl="0" algn="just">
              <a:lnSpc>
                <a:spcPct val="15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ào ào, </a:t>
            </a:r>
          </a:p>
        </p:txBody>
      </p:sp>
      <p:sp>
        <p:nvSpPr>
          <p:cNvPr id="7" name="Rounded Rectangle 6">
            <a:extLst>
              <a:ext uri="{FF2B5EF4-FFF2-40B4-BE49-F238E27FC236}">
                <a16:creationId xmlns:a16="http://schemas.microsoft.com/office/drawing/2014/main" id="{59F76D46-3E84-EF47-9898-0AFB63E9F736}"/>
              </a:ext>
            </a:extLst>
          </p:cNvPr>
          <p:cNvSpPr/>
          <p:nvPr/>
        </p:nvSpPr>
        <p:spPr>
          <a:xfrm rot="288941">
            <a:off x="1258044" y="1718984"/>
            <a:ext cx="1542972" cy="464893"/>
          </a:xfrm>
          <a:prstGeom prst="roundRect">
            <a:avLst>
              <a:gd name="adj" fmla="val 33724"/>
            </a:avLst>
          </a:prstGeom>
          <a:solidFill>
            <a:srgbClr val="D5EB98"/>
          </a:solidFill>
          <a:ln>
            <a:solidFill>
              <a:srgbClr val="F3F1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dầm</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dề</a:t>
            </a:r>
            <a:endParaRPr lang="en-US" sz="1800" dirty="0">
              <a:solidFill>
                <a:srgbClr val="000000"/>
              </a:solidFill>
              <a:latin typeface="UTM Avo" panose="02040603050506020204" pitchFamily="18" charset="0"/>
            </a:endParaRPr>
          </a:p>
        </p:txBody>
      </p:sp>
      <p:sp>
        <p:nvSpPr>
          <p:cNvPr id="12" name="Rounded Rectangle 11">
            <a:extLst>
              <a:ext uri="{FF2B5EF4-FFF2-40B4-BE49-F238E27FC236}">
                <a16:creationId xmlns:a16="http://schemas.microsoft.com/office/drawing/2014/main" id="{73E485E1-662A-FB4C-B56F-E9F73416C416}"/>
              </a:ext>
            </a:extLst>
          </p:cNvPr>
          <p:cNvSpPr/>
          <p:nvPr/>
        </p:nvSpPr>
        <p:spPr>
          <a:xfrm rot="21311040">
            <a:off x="1257180" y="2786622"/>
            <a:ext cx="1601113" cy="446740"/>
          </a:xfrm>
          <a:prstGeom prst="roundRect">
            <a:avLst>
              <a:gd name="adj" fmla="val 20734"/>
            </a:avLst>
          </a:prstGeom>
          <a:solidFill>
            <a:schemeClr val="accent1">
              <a:lumMod val="60000"/>
              <a:lumOff val="4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sướt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mướt</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D85DDC54-BC0D-8F4C-920F-255AEEB6E284}"/>
              </a:ext>
            </a:extLst>
          </p:cNvPr>
          <p:cNvSpPr/>
          <p:nvPr/>
        </p:nvSpPr>
        <p:spPr>
          <a:xfrm>
            <a:off x="3582284" y="1834068"/>
            <a:ext cx="1496291" cy="446740"/>
          </a:xfrm>
          <a:prstGeom prst="roundRect">
            <a:avLst>
              <a:gd name="adj" fmla="val 26156"/>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rả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rích</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398E846D-EE4F-0D4B-A06C-0F1F1AD7FCEA}"/>
              </a:ext>
            </a:extLst>
          </p:cNvPr>
          <p:cNvSpPr/>
          <p:nvPr/>
        </p:nvSpPr>
        <p:spPr>
          <a:xfrm rot="347092">
            <a:off x="3866588" y="2807623"/>
            <a:ext cx="1496291" cy="446740"/>
          </a:xfrm>
          <a:prstGeom prst="roundRect">
            <a:avLst>
              <a:gd name="adj" fmla="val 26156"/>
            </a:avLst>
          </a:prstGeom>
          <a:solidFill>
            <a:schemeClr val="bg1">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dai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dẳng</a:t>
            </a:r>
            <a:endParaRPr lang="en-US" sz="1800" dirty="0">
              <a:solidFill>
                <a:srgbClr val="000000"/>
              </a:solidFill>
              <a:latin typeface="UTM Avo" panose="02040603050506020204" pitchFamily="18" charset="0"/>
            </a:endParaRPr>
          </a:p>
        </p:txBody>
      </p:sp>
      <p:sp>
        <p:nvSpPr>
          <p:cNvPr id="2" name="Rectangle 1">
            <a:extLst>
              <a:ext uri="{FF2B5EF4-FFF2-40B4-BE49-F238E27FC236}">
                <a16:creationId xmlns:a16="http://schemas.microsoft.com/office/drawing/2014/main" id="{6E789C9B-4C6D-304F-89C3-C823DF97DDE5}"/>
              </a:ext>
            </a:extLst>
          </p:cNvPr>
          <p:cNvSpPr/>
          <p:nvPr/>
        </p:nvSpPr>
        <p:spPr>
          <a:xfrm>
            <a:off x="1597360" y="4017492"/>
            <a:ext cx="963725"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tí tách,</a:t>
            </a:r>
            <a:endParaRPr lang="en-VN" sz="1800" dirty="0">
              <a:solidFill>
                <a:srgbClr val="FF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3B2ACA82-5E94-784D-A4B3-334759798B50}"/>
              </a:ext>
            </a:extLst>
          </p:cNvPr>
          <p:cNvSpPr/>
          <p:nvPr/>
        </p:nvSpPr>
        <p:spPr>
          <a:xfrm>
            <a:off x="2465275" y="4017492"/>
            <a:ext cx="1426994"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lộp bộp, …</a:t>
            </a:r>
            <a:endParaRPr lang="en-VN" sz="1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7"/>
                                        </p:tgtEl>
                                        <p:attrNameLst>
                                          <p:attrName>fillcolor</p:attrName>
                                        </p:attrNameLst>
                                      </p:cBhvr>
                                      <p:to>
                                        <a:srgbClr val="9FE540"/>
                                      </p:to>
                                    </p:animClr>
                                    <p:set>
                                      <p:cBhvr>
                                        <p:cTn id="45" dur="1000" fill="hold"/>
                                        <p:tgtEl>
                                          <p:spTgt spid="7"/>
                                        </p:tgtEl>
                                        <p:attrNameLst>
                                          <p:attrName>fill.type</p:attrName>
                                        </p:attrNameLst>
                                      </p:cBhvr>
                                      <p:to>
                                        <p:strVal val="solid"/>
                                      </p:to>
                                    </p:set>
                                    <p:set>
                                      <p:cBhvr>
                                        <p:cTn id="46" dur="10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drumroll.wav"/>
                                        </p:tgtEl>
                                      </p:cMediaNode>
                                    </p:audio>
                                  </p:subTnLst>
                                </p:cTn>
                              </p:par>
                            </p:childTnLst>
                          </p:cTn>
                        </p:par>
                        <p:par>
                          <p:cTn id="47" fill="hold">
                            <p:stCondLst>
                              <p:cond delay="1000"/>
                            </p:stCondLst>
                            <p:childTnLst>
                              <p:par>
                                <p:cTn id="48" presetID="26" presetClass="emph" presetSubtype="0" repeatCount="0" fill="hold" grpId="1" nodeType="afterEffect">
                                  <p:stCondLst>
                                    <p:cond delay="0"/>
                                  </p:stCondLst>
                                  <p:iterate type="lt">
                                    <p:tmPct val="0"/>
                                  </p:iterate>
                                  <p:childTnLst>
                                    <p:animEffect transition="out" filter="fade">
                                      <p:cBhvr>
                                        <p:cTn id="49" dur="2000" tmFilter="0, 0; .2, .5; .8, .5; 1, 0"/>
                                        <p:tgtEl>
                                          <p:spTgt spid="7"/>
                                        </p:tgtEl>
                                      </p:cBhvr>
                                    </p:animEffect>
                                    <p:animScale>
                                      <p:cBhvr>
                                        <p:cTn id="50" dur="1000" autoRev="1" fill="hold"/>
                                        <p:tgtEl>
                                          <p:spTgt spid="7"/>
                                        </p:tgtEl>
                                      </p:cBhvr>
                                      <p:by x="105000" y="105000"/>
                                    </p:animScale>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12"/>
                                        </p:tgtEl>
                                        <p:attrNameLst>
                                          <p:attrName>fillcolor</p:attrName>
                                        </p:attrNameLst>
                                      </p:cBhvr>
                                      <p:to>
                                        <a:srgbClr val="9FE540"/>
                                      </p:to>
                                    </p:animClr>
                                    <p:set>
                                      <p:cBhvr>
                                        <p:cTn id="56" dur="1000" fill="hold"/>
                                        <p:tgtEl>
                                          <p:spTgt spid="12"/>
                                        </p:tgtEl>
                                        <p:attrNameLst>
                                          <p:attrName>fill.type</p:attrName>
                                        </p:attrNameLst>
                                      </p:cBhvr>
                                      <p:to>
                                        <p:strVal val="solid"/>
                                      </p:to>
                                    </p:set>
                                    <p:set>
                                      <p:cBhvr>
                                        <p:cTn id="57" dur="1000" fill="hold"/>
                                        <p:tgtEl>
                                          <p:spTgt spid="1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drumroll.wav"/>
                                        </p:tgtEl>
                                      </p:cMediaNode>
                                    </p:audio>
                                  </p:subTnLst>
                                </p:cTn>
                              </p:par>
                            </p:childTnLst>
                          </p:cTn>
                        </p:par>
                        <p:par>
                          <p:cTn id="58" fill="hold">
                            <p:stCondLst>
                              <p:cond delay="1000"/>
                            </p:stCondLst>
                            <p:childTnLst>
                              <p:par>
                                <p:cTn id="59" presetID="26" presetClass="emph" presetSubtype="0" repeatCount="0" fill="hold" grpId="1" nodeType="afterEffect">
                                  <p:stCondLst>
                                    <p:cond delay="0"/>
                                  </p:stCondLst>
                                  <p:iterate type="lt">
                                    <p:tmPct val="0"/>
                                  </p:iterate>
                                  <p:childTnLst>
                                    <p:animEffect transition="out" filter="fade">
                                      <p:cBhvr>
                                        <p:cTn id="60" dur="2000" tmFilter="0, 0; .2, .5; .8, .5; 1, 0"/>
                                        <p:tgtEl>
                                          <p:spTgt spid="12"/>
                                        </p:tgtEl>
                                      </p:cBhvr>
                                    </p:animEffect>
                                    <p:animScale>
                                      <p:cBhvr>
                                        <p:cTn id="61" dur="1000" autoRev="1" fill="hold"/>
                                        <p:tgtEl>
                                          <p:spTgt spid="12"/>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4"/>
                                        </p:tgtEl>
                                        <p:attrNameLst>
                                          <p:attrName>fillcolor</p:attrName>
                                        </p:attrNameLst>
                                      </p:cBhvr>
                                      <p:to>
                                        <a:srgbClr val="EF5F5F"/>
                                      </p:to>
                                    </p:animClr>
                                    <p:set>
                                      <p:cBhvr>
                                        <p:cTn id="67" dur="2000" fill="hold"/>
                                        <p:tgtEl>
                                          <p:spTgt spid="14"/>
                                        </p:tgtEl>
                                        <p:attrNameLst>
                                          <p:attrName>fill.type</p:attrName>
                                        </p:attrNameLst>
                                      </p:cBhvr>
                                      <p:to>
                                        <p:strVal val="solid"/>
                                      </p:to>
                                    </p:set>
                                    <p:set>
                                      <p:cBhvr>
                                        <p:cTn id="68" dur="2000" fill="hold"/>
                                        <p:tgtEl>
                                          <p:spTgt spid="1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par>
                          <p:cTn id="69" fill="hold">
                            <p:stCondLst>
                              <p:cond delay="2000"/>
                            </p:stCondLst>
                            <p:childTnLst>
                              <p:par>
                                <p:cTn id="70" presetID="26" presetClass="emph" presetSubtype="0" repeatCount="0" fill="hold" grpId="1" nodeType="afterEffect">
                                  <p:stCondLst>
                                    <p:cond delay="0"/>
                                  </p:stCondLst>
                                  <p:iterate type="lt">
                                    <p:tmPct val="0"/>
                                  </p:iterate>
                                  <p:childTnLst>
                                    <p:animEffect transition="out" filter="fade">
                                      <p:cBhvr>
                                        <p:cTn id="71" dur="2000" tmFilter="0, 0; .2, .5; .8, .5; 1, 0"/>
                                        <p:tgtEl>
                                          <p:spTgt spid="14"/>
                                        </p:tgtEl>
                                      </p:cBhvr>
                                    </p:animEffect>
                                    <p:animScale>
                                      <p:cBhvr>
                                        <p:cTn id="72" dur="1000" autoRev="1" fill="hold"/>
                                        <p:tgtEl>
                                          <p:spTgt spid="14"/>
                                        </p:tgtEl>
                                      </p:cBhvr>
                                      <p:by x="105000" y="105000"/>
                                    </p:animScale>
                                  </p:childTnLst>
                                  <p:subTnLst>
                                    <p:audio>
                                      <p:cMediaNode>
                                        <p:cTn display="0" masterRel="sameClick">
                                          <p:stCondLst>
                                            <p:cond evt="begin" delay="0">
                                              <p:tn val="7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5"/>
                                        </p:tgtEl>
                                        <p:attrNameLst>
                                          <p:attrName>fillcolor</p:attrName>
                                        </p:attrNameLst>
                                      </p:cBhvr>
                                      <p:to>
                                        <a:srgbClr val="EF5F5F"/>
                                      </p:to>
                                    </p:animClr>
                                    <p:set>
                                      <p:cBhvr>
                                        <p:cTn id="78" dur="2000" fill="hold"/>
                                        <p:tgtEl>
                                          <p:spTgt spid="15"/>
                                        </p:tgtEl>
                                        <p:attrNameLst>
                                          <p:attrName>fill.type</p:attrName>
                                        </p:attrNameLst>
                                      </p:cBhvr>
                                      <p:to>
                                        <p:strVal val="solid"/>
                                      </p:to>
                                    </p:set>
                                    <p:set>
                                      <p:cBhvr>
                                        <p:cTn id="79" dur="2000" fill="hold"/>
                                        <p:tgtEl>
                                          <p:spTgt spid="1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drumroll.wav"/>
                                        </p:tgtEl>
                                      </p:cMediaNode>
                                    </p:audio>
                                  </p:subTnLst>
                                </p:cTn>
                              </p:par>
                            </p:childTnLst>
                          </p:cTn>
                        </p:par>
                        <p:par>
                          <p:cTn id="80" fill="hold">
                            <p:stCondLst>
                              <p:cond delay="2000"/>
                            </p:stCondLst>
                            <p:childTnLst>
                              <p:par>
                                <p:cTn id="81" presetID="26" presetClass="emph" presetSubtype="0" repeatCount="0" fill="hold" grpId="1" nodeType="afterEffect">
                                  <p:stCondLst>
                                    <p:cond delay="0"/>
                                  </p:stCondLst>
                                  <p:iterate type="lt">
                                    <p:tmPct val="0"/>
                                  </p:iterate>
                                  <p:childTnLst>
                                    <p:animEffect transition="out" filter="fade">
                                      <p:cBhvr>
                                        <p:cTn id="82" dur="2000" tmFilter="0, 0; .2, .5; .8, .5; 1, 0"/>
                                        <p:tgtEl>
                                          <p:spTgt spid="15"/>
                                        </p:tgtEl>
                                      </p:cBhvr>
                                    </p:animEffect>
                                    <p:animScale>
                                      <p:cBhvr>
                                        <p:cTn id="83" dur="1000" autoRev="1" fill="hold"/>
                                        <p:tgtEl>
                                          <p:spTgt spid="15"/>
                                        </p:tgtEl>
                                      </p:cBhvr>
                                      <p:by x="105000" y="105000"/>
                                    </p:animScale>
                                  </p:childTnLst>
                                  <p:subTnLst>
                                    <p:audio>
                                      <p:cMediaNode>
                                        <p:cTn display="0" masterRel="sameClick">
                                          <p:stCondLst>
                                            <p:cond evt="begin" delay="0">
                                              <p:tn val="8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5"/>
                  </p:tgtEl>
                </p:cond>
              </p:nextCondLst>
            </p:seq>
          </p:childTnLst>
        </p:cTn>
      </p:par>
    </p:tnLst>
    <p:bldLst>
      <p:bldP spid="8" grpId="0"/>
      <p:bldP spid="11" grpId="0" build="p"/>
      <p:bldP spid="7" grpId="0" animBg="1"/>
      <p:bldP spid="7" grpId="1" animBg="1"/>
      <p:bldP spid="12" grpId="0" animBg="1"/>
      <p:bldP spid="12" grpId="1" animBg="1"/>
      <p:bldP spid="14" grpId="0" animBg="1"/>
      <p:bldP spid="14" grpId="1" animBg="1"/>
      <p:bldP spid="15" grpId="0" animBg="1"/>
      <p:bldP spid="15" grpId="1" animBg="1"/>
      <p:bldP spid="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p>
        </p:txBody>
      </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470"/>
            <a:ext cx="6858000" cy="4118516"/>
          </a:xfrm>
          <a:prstGeom prst="rect">
            <a:avLst/>
          </a:prstGeom>
        </p:spPr>
      </p:pic>
      <p:sp>
        <p:nvSpPr>
          <p:cNvPr id="5" name="TextBox 4"/>
          <p:cNvSpPr txBox="1"/>
          <p:nvPr/>
        </p:nvSpPr>
        <p:spPr>
          <a:xfrm>
            <a:off x="550236" y="1223077"/>
            <a:ext cx="4234417" cy="369332"/>
          </a:xfrm>
          <a:prstGeom prst="rect">
            <a:avLst/>
          </a:prstGeom>
          <a:noFill/>
        </p:spPr>
        <p:txBody>
          <a:bodyPr wrap="square" rtlCol="0">
            <a:spAutoFit/>
          </a:bodyPr>
          <a:lstStyle/>
          <a:p>
            <a:pPr defTabSz="514350">
              <a:buClrTx/>
              <a:defRPr/>
            </a:pPr>
            <a:r>
              <a:rPr lang="en-US" sz="1800" b="1" kern="1200" dirty="0" err="1">
                <a:solidFill>
                  <a:prstClr val="white"/>
                </a:solidFill>
                <a:latin typeface="HP001 4 hàng" panose="020B0603050302020204" pitchFamily="34" charset="0"/>
                <a:ea typeface="+mn-ea"/>
                <a:cs typeface="+mn-cs"/>
              </a:rPr>
              <a:t>Thứ</a:t>
            </a:r>
            <a:r>
              <a:rPr lang="en-US" sz="1800" b="1" kern="1200" dirty="0">
                <a:solidFill>
                  <a:prstClr val="white"/>
                </a:solidFill>
                <a:latin typeface="HP001 4 hàng" panose="020B0603050302020204" pitchFamily="34" charset="0"/>
                <a:ea typeface="+mn-ea"/>
                <a:cs typeface="+mn-cs"/>
              </a:rPr>
              <a:t> </a:t>
            </a:r>
            <a:r>
              <a:rPr lang="en-US" sz="1800" b="1" kern="1200" dirty="0" err="1">
                <a:solidFill>
                  <a:prstClr val="white"/>
                </a:solidFill>
                <a:latin typeface="HP001 4 hàng" panose="020B0603050302020204" pitchFamily="34" charset="0"/>
                <a:ea typeface="+mn-ea"/>
                <a:cs typeface="+mn-cs"/>
              </a:rPr>
              <a:t>tư</a:t>
            </a:r>
            <a:r>
              <a:rPr lang="en-US" sz="1800" b="1" kern="1200" dirty="0">
                <a:solidFill>
                  <a:prstClr val="white"/>
                </a:solidFill>
                <a:latin typeface="HP001 4 hàng" panose="020B0603050302020204" pitchFamily="34" charset="0"/>
                <a:ea typeface="+mn-ea"/>
                <a:cs typeface="+mn-cs"/>
              </a:rPr>
              <a:t> </a:t>
            </a:r>
            <a:r>
              <a:rPr lang="en-US" sz="1800" b="1" kern="1200" dirty="0" err="1">
                <a:solidFill>
                  <a:prstClr val="white"/>
                </a:solidFill>
                <a:latin typeface="HP001 4 hàng" panose="020B0603050302020204" pitchFamily="34" charset="0"/>
                <a:ea typeface="+mn-ea"/>
                <a:cs typeface="+mn-cs"/>
              </a:rPr>
              <a:t>ngày</a:t>
            </a:r>
            <a:r>
              <a:rPr lang="en-US" sz="1800" b="1" kern="1200" dirty="0">
                <a:solidFill>
                  <a:prstClr val="white"/>
                </a:solidFill>
                <a:latin typeface="HP001 4 hàng" panose="020B0603050302020204" pitchFamily="34" charset="0"/>
                <a:ea typeface="+mn-ea"/>
                <a:cs typeface="+mn-cs"/>
              </a:rPr>
              <a:t> 17 </a:t>
            </a:r>
            <a:r>
              <a:rPr lang="en-US" sz="1800" b="1" kern="1200" dirty="0" err="1">
                <a:solidFill>
                  <a:prstClr val="white"/>
                </a:solidFill>
                <a:latin typeface="HP001 4 hàng" panose="020B0603050302020204" pitchFamily="34" charset="0"/>
                <a:ea typeface="+mn-ea"/>
                <a:cs typeface="+mn-cs"/>
              </a:rPr>
              <a:t>tháng</a:t>
            </a:r>
            <a:r>
              <a:rPr lang="en-US" sz="1800" b="1" kern="1200" dirty="0">
                <a:solidFill>
                  <a:prstClr val="white"/>
                </a:solidFill>
                <a:latin typeface="HP001 4 hàng" panose="020B0603050302020204" pitchFamily="34" charset="0"/>
                <a:ea typeface="+mn-ea"/>
                <a:cs typeface="+mn-cs"/>
              </a:rPr>
              <a:t> 1 </a:t>
            </a:r>
            <a:r>
              <a:rPr lang="en-US" sz="1800" b="1" kern="1200" dirty="0" err="1">
                <a:solidFill>
                  <a:prstClr val="white"/>
                </a:solidFill>
                <a:latin typeface="HP001 4 hàng" panose="020B0603050302020204" pitchFamily="34" charset="0"/>
                <a:ea typeface="+mn-ea"/>
                <a:cs typeface="+mn-cs"/>
              </a:rPr>
              <a:t>năm</a:t>
            </a:r>
            <a:r>
              <a:rPr lang="en-US" sz="1800" b="1" kern="1200" dirty="0">
                <a:solidFill>
                  <a:prstClr val="white"/>
                </a:solidFill>
                <a:latin typeface="HP001 4 hàng" panose="020B0603050302020204" pitchFamily="34" charset="0"/>
                <a:ea typeface="+mn-ea"/>
                <a:cs typeface="+mn-cs"/>
              </a:rPr>
              <a:t> 2024</a:t>
            </a:r>
          </a:p>
        </p:txBody>
      </p:sp>
      <p:sp>
        <p:nvSpPr>
          <p:cNvPr id="6" name="TextBox 5"/>
          <p:cNvSpPr txBox="1"/>
          <p:nvPr/>
        </p:nvSpPr>
        <p:spPr>
          <a:xfrm>
            <a:off x="1655402" y="1625308"/>
            <a:ext cx="1255970" cy="369332"/>
          </a:xfrm>
          <a:prstGeom prst="rect">
            <a:avLst/>
          </a:prstGeom>
          <a:noFill/>
        </p:spPr>
        <p:txBody>
          <a:bodyPr wrap="square" rtlCol="0">
            <a:spAutoFit/>
          </a:bodyPr>
          <a:lstStyle/>
          <a:p>
            <a:pPr defTabSz="514350">
              <a:buClrTx/>
              <a:defRPr/>
            </a:pPr>
            <a:r>
              <a:rPr lang="en-US" sz="1800" b="1" kern="1200">
                <a:solidFill>
                  <a:prstClr val="white"/>
                </a:solidFill>
                <a:latin typeface="HP001 4 hàng" panose="020B0603050302020204" pitchFamily="34" charset="0"/>
                <a:ea typeface="+mn-ea"/>
                <a:cs typeface="+mn-cs"/>
              </a:rPr>
              <a:t>Tiếng Việt</a:t>
            </a:r>
          </a:p>
        </p:txBody>
      </p:sp>
      <p:sp>
        <p:nvSpPr>
          <p:cNvPr id="7" name="TextBox 6"/>
          <p:cNvSpPr txBox="1"/>
          <p:nvPr/>
        </p:nvSpPr>
        <p:spPr>
          <a:xfrm>
            <a:off x="887775" y="2027539"/>
            <a:ext cx="3413589" cy="369332"/>
          </a:xfrm>
          <a:prstGeom prst="rect">
            <a:avLst/>
          </a:prstGeom>
          <a:noFill/>
        </p:spPr>
        <p:txBody>
          <a:bodyPr wrap="square" rtlCol="0">
            <a:spAutoFit/>
          </a:bodyPr>
          <a:lstStyle/>
          <a:p>
            <a:pPr defTabSz="514350">
              <a:buClrTx/>
              <a:defRPr/>
            </a:pPr>
            <a:r>
              <a:rPr lang="en-US" sz="1800" b="1" kern="1200">
                <a:solidFill>
                  <a:srgbClr val="FFFF00"/>
                </a:solidFill>
                <a:latin typeface="HP001 4 hàng" panose="020B0603050302020204" pitchFamily="34" charset="0"/>
                <a:ea typeface="+mn-ea"/>
                <a:cs typeface="+mn-cs"/>
              </a:rPr>
              <a:t>Đǌ: Mùa nước nổi (tiết 1+2)</a:t>
            </a:r>
          </a:p>
        </p:txBody>
      </p:sp>
    </p:spTree>
    <p:extLst>
      <p:ext uri="{BB962C8B-B14F-4D97-AF65-F5344CB8AC3E}">
        <p14:creationId xmlns:p14="http://schemas.microsoft.com/office/powerpoint/2010/main" val="236797450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642938"/>
            <a:ext cx="2726438" cy="3857625"/>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5761406" y="642938"/>
            <a:ext cx="1096594" cy="3857625"/>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899009" y="1649767"/>
            <a:ext cx="594412" cy="566978"/>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45093" y="2702588"/>
            <a:ext cx="594412" cy="566978"/>
          </a:xfrm>
          <a:prstGeom prst="rect">
            <a:avLst/>
          </a:prstGeom>
        </p:spPr>
      </p:pic>
      <p:sp>
        <p:nvSpPr>
          <p:cNvPr id="10" name="文本框 22">
            <a:extLst>
              <a:ext uri="{FF2B5EF4-FFF2-40B4-BE49-F238E27FC236}">
                <a16:creationId xmlns:a16="http://schemas.microsoft.com/office/drawing/2014/main" id="{0C9928D3-15CE-463A-8DD4-D2BDB8DB2C15}"/>
              </a:ext>
            </a:extLst>
          </p:cNvPr>
          <p:cNvSpPr txBox="1"/>
          <p:nvPr/>
        </p:nvSpPr>
        <p:spPr>
          <a:xfrm>
            <a:off x="1785258" y="363020"/>
            <a:ext cx="3086516" cy="559833"/>
          </a:xfrm>
          <a:prstGeom prst="rect">
            <a:avLst/>
          </a:prstGeom>
          <a:noFill/>
        </p:spPr>
        <p:txBody>
          <a:bodyPr wrap="square" rtlCol="0">
            <a:spAutoFit/>
          </a:bodyPr>
          <a:lstStyle/>
          <a:p>
            <a:r>
              <a:rPr lang="vi-VN" altLang="zh-CN" sz="3038"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38" dirty="0">
              <a:solidFill>
                <a:srgbClr val="FF0000"/>
              </a:solidFill>
              <a:latin typeface="iCiel Cadena" panose="02000503000000020004" pitchFamily="2" charset="0"/>
              <a:ea typeface="思源黑体 CN Bold" panose="020B0800000000000000" pitchFamily="34" charset="-122"/>
            </a:endParaRPr>
          </a:p>
        </p:txBody>
      </p:sp>
      <p:sp>
        <p:nvSpPr>
          <p:cNvPr id="11" name="TextBox 10">
            <a:extLst>
              <a:ext uri="{FF2B5EF4-FFF2-40B4-BE49-F238E27FC236}">
                <a16:creationId xmlns:a16="http://schemas.microsoft.com/office/drawing/2014/main" id="{F8E31A8D-1ACD-499F-A029-A548BFAB4EF3}"/>
              </a:ext>
            </a:extLst>
          </p:cNvPr>
          <p:cNvSpPr txBox="1"/>
          <p:nvPr/>
        </p:nvSpPr>
        <p:spPr>
          <a:xfrm>
            <a:off x="1732438" y="1471591"/>
            <a:ext cx="4589339" cy="923330"/>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Đọc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đúng</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từ</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khó</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đọc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rõ</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ràng</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bản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mùa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nước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nổi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với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tốc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độ</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đọc</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phù</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hợp</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nghỉ</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sau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mỗi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a:t>
            </a:r>
            <a:endParaRPr lang="en-US" sz="1800" dirty="0">
              <a:solidFill>
                <a:srgbClr val="002060"/>
              </a:solidFill>
            </a:endParaRPr>
          </a:p>
        </p:txBody>
      </p:sp>
      <p:sp>
        <p:nvSpPr>
          <p:cNvPr id="12" name="TextBox 11">
            <a:extLst>
              <a:ext uri="{FF2B5EF4-FFF2-40B4-BE49-F238E27FC236}">
                <a16:creationId xmlns:a16="http://schemas.microsoft.com/office/drawing/2014/main" id="{1A1D5846-644B-4362-ACAC-34CDDE66F124}"/>
              </a:ext>
            </a:extLst>
          </p:cNvPr>
          <p:cNvSpPr txBox="1"/>
          <p:nvPr/>
        </p:nvSpPr>
        <p:spPr>
          <a:xfrm>
            <a:off x="1732438" y="2577243"/>
            <a:ext cx="4589339" cy="646331"/>
          </a:xfrm>
          <a:prstGeom prst="rect">
            <a:avLst/>
          </a:prstGeom>
          <a:noFill/>
        </p:spPr>
        <p:txBody>
          <a:bodyPr wrap="square">
            <a:spAutoFit/>
          </a:bodyPr>
          <a:lstStyle/>
          <a:p>
            <a:pPr algn="just"/>
            <a:r>
              <a:rPr lang="vi-VN"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Hiểu</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và</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chỉ</a:t>
            </a:r>
            <a:r>
              <a:rPr lang="en-US" sz="1800" dirty="0">
                <a:solidFill>
                  <a:srgbClr val="7030A0"/>
                </a:solidFill>
                <a:effectLst/>
                <a:latin typeface="Times New Roman" panose="02020603050405020304" pitchFamily="18" charset="0"/>
                <a:ea typeface="SimSun" panose="02010600030101010101" pitchFamily="2" charset="-122"/>
              </a:rPr>
              <a:t> ra </a:t>
            </a:r>
            <a:r>
              <a:rPr lang="en-US" sz="1800" dirty="0" err="1">
                <a:solidFill>
                  <a:srgbClr val="7030A0"/>
                </a:solidFill>
                <a:effectLst/>
                <a:latin typeface="Times New Roman" panose="02020603050405020304" pitchFamily="18" charset="0"/>
                <a:ea typeface="SimSun" panose="02010600030101010101" pitchFamily="2" charset="-122"/>
              </a:rPr>
              <a:t>được</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những</a:t>
            </a:r>
            <a:r>
              <a:rPr lang="en-US" sz="1800" dirty="0">
                <a:solidFill>
                  <a:srgbClr val="7030A0"/>
                </a:solidFill>
                <a:effectLst/>
                <a:latin typeface="Times New Roman" panose="02020603050405020304" pitchFamily="18" charset="0"/>
                <a:ea typeface="SimSun" panose="02010600030101010101" pitchFamily="2" charset="-122"/>
              </a:rPr>
              <a:t> chi </a:t>
            </a:r>
            <a:r>
              <a:rPr lang="en-US" sz="1800" dirty="0" err="1">
                <a:solidFill>
                  <a:srgbClr val="7030A0"/>
                </a:solidFill>
                <a:effectLst/>
                <a:latin typeface="Times New Roman" panose="02020603050405020304" pitchFamily="18" charset="0"/>
                <a:ea typeface="SimSun" panose="02010600030101010101" pitchFamily="2" charset="-122"/>
              </a:rPr>
              <a:t>tiết</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cho</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thấy</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đặc</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trưng</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của</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cảnh</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mùa</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nước</a:t>
            </a:r>
            <a:r>
              <a:rPr lang="en-US" sz="1800" dirty="0">
                <a:solidFill>
                  <a:srgbClr val="7030A0"/>
                </a:solidFill>
                <a:effectLst/>
                <a:latin typeface="Times New Roman" panose="02020603050405020304" pitchFamily="18" charset="0"/>
                <a:ea typeface="SimSun" panose="02010600030101010101" pitchFamily="2" charset="-122"/>
              </a:rPr>
              <a:t> </a:t>
            </a:r>
            <a:r>
              <a:rPr lang="en-US" sz="1800" dirty="0" err="1">
                <a:solidFill>
                  <a:srgbClr val="7030A0"/>
                </a:solidFill>
                <a:effectLst/>
                <a:latin typeface="Times New Roman" panose="02020603050405020304" pitchFamily="18" charset="0"/>
                <a:ea typeface="SimSun" panose="02010600030101010101" pitchFamily="2" charset="-122"/>
              </a:rPr>
              <a:t>nổi</a:t>
            </a:r>
            <a:r>
              <a:rPr lang="en-US" sz="1800" dirty="0">
                <a:solidFill>
                  <a:srgbClr val="7030A0"/>
                </a:solidFill>
                <a:effectLst/>
                <a:latin typeface="Times New Roman" panose="02020603050405020304" pitchFamily="18" charset="0"/>
                <a:ea typeface="SimSun" panose="02010600030101010101" pitchFamily="2" charset="-122"/>
              </a:rPr>
              <a:t> ở </a:t>
            </a:r>
            <a:r>
              <a:rPr lang="en-US" sz="1800" dirty="0" err="1">
                <a:solidFill>
                  <a:srgbClr val="7030A0"/>
                </a:solidFill>
                <a:effectLst/>
                <a:latin typeface="Times New Roman" panose="02020603050405020304" pitchFamily="18" charset="0"/>
                <a:ea typeface="SimSun" panose="02010600030101010101" pitchFamily="2" charset="-122"/>
              </a:rPr>
              <a:t>miền</a:t>
            </a:r>
            <a:r>
              <a:rPr lang="en-US" sz="1800" dirty="0">
                <a:solidFill>
                  <a:srgbClr val="7030A0"/>
                </a:solidFill>
                <a:effectLst/>
                <a:latin typeface="Times New Roman" panose="02020603050405020304" pitchFamily="18" charset="0"/>
                <a:ea typeface="SimSun" panose="02010600030101010101" pitchFamily="2" charset="-122"/>
              </a:rPr>
              <a:t> Nam.</a:t>
            </a:r>
            <a:endParaRPr lang="en-US" sz="1800" dirty="0">
              <a:solidFill>
                <a:srgbClr val="7030A0"/>
              </a:solidFill>
            </a:endParaRPr>
          </a:p>
        </p:txBody>
      </p:sp>
      <p:pic>
        <p:nvPicPr>
          <p:cNvPr id="15" name="图片 54">
            <a:extLst>
              <a:ext uri="{FF2B5EF4-FFF2-40B4-BE49-F238E27FC236}">
                <a16:creationId xmlns:a16="http://schemas.microsoft.com/office/drawing/2014/main" id="{BF079657-1FFE-4780-8D68-69B58F68674A}"/>
              </a:ext>
            </a:extLst>
          </p:cNvPr>
          <p:cNvPicPr>
            <a:picLocks noChangeAspect="1"/>
          </p:cNvPicPr>
          <p:nvPr/>
        </p:nvPicPr>
        <p:blipFill>
          <a:blip r:embed="rId5"/>
          <a:stretch>
            <a:fillRect/>
          </a:stretch>
        </p:blipFill>
        <p:spPr>
          <a:xfrm>
            <a:off x="899009" y="3601575"/>
            <a:ext cx="594412" cy="566978"/>
          </a:xfrm>
          <a:prstGeom prst="rect">
            <a:avLst/>
          </a:prstGeom>
        </p:spPr>
      </p:pic>
      <p:sp>
        <p:nvSpPr>
          <p:cNvPr id="16" name="TextBox 15">
            <a:extLst>
              <a:ext uri="{FF2B5EF4-FFF2-40B4-BE49-F238E27FC236}">
                <a16:creationId xmlns:a16="http://schemas.microsoft.com/office/drawing/2014/main" id="{FAB6DA8E-861F-4FA2-B8DB-03A331906277}"/>
              </a:ext>
            </a:extLst>
          </p:cNvPr>
          <p:cNvSpPr txBox="1"/>
          <p:nvPr/>
        </p:nvSpPr>
        <p:spPr>
          <a:xfrm>
            <a:off x="1789499" y="3545847"/>
            <a:ext cx="4532277" cy="646331"/>
          </a:xfrm>
          <a:prstGeom prst="rect">
            <a:avLst/>
          </a:prstGeom>
          <a:noFill/>
        </p:spPr>
        <p:txBody>
          <a:bodyPr wrap="square">
            <a:spAutoFit/>
          </a:bodyPr>
          <a:lstStyle/>
          <a:p>
            <a:r>
              <a:rPr lang="vi-VN" sz="1800" dirty="0">
                <a:solidFill>
                  <a:schemeClr val="accent6">
                    <a:lumMod val="75000"/>
                  </a:schemeClr>
                </a:solidFill>
                <a:effectLst/>
                <a:latin typeface="Times New Roman" panose="02020603050405020304" pitchFamily="18" charset="0"/>
                <a:ea typeface="SimSun" panose="02010600030101010101" pitchFamily="2" charset="-122"/>
              </a:rPr>
              <a:t>- H</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iểu</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được</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lý</a:t>
            </a:r>
            <a:r>
              <a:rPr lang="en-US" sz="1800" dirty="0">
                <a:solidFill>
                  <a:schemeClr val="accent6">
                    <a:lumMod val="75000"/>
                  </a:schemeClr>
                </a:solidFill>
                <a:effectLst/>
                <a:latin typeface="Times New Roman" panose="02020603050405020304" pitchFamily="18" charset="0"/>
                <a:ea typeface="SimSun" panose="02010600030101010101" pitchFamily="2" charset="-122"/>
              </a:rPr>
              <a:t> do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tại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sao</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ngươì</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miền</a:t>
            </a:r>
            <a:r>
              <a:rPr lang="en-US" sz="1800" dirty="0">
                <a:solidFill>
                  <a:schemeClr val="accent6">
                    <a:lumMod val="75000"/>
                  </a:schemeClr>
                </a:solidFill>
                <a:effectLst/>
                <a:latin typeface="Times New Roman" panose="02020603050405020304" pitchFamily="18" charset="0"/>
                <a:ea typeface="SimSun" panose="02010600030101010101" pitchFamily="2" charset="-122"/>
              </a:rPr>
              <a:t> Nam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gọi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là</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mùa</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nước</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nổi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chứ</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không</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phải</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mùa</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nước</a:t>
            </a:r>
            <a:r>
              <a:rPr lang="en-US" sz="1800" dirty="0">
                <a:solidFill>
                  <a:schemeClr val="accent6">
                    <a:lumMod val="75000"/>
                  </a:schemeClr>
                </a:solidFill>
                <a:effectLst/>
                <a:latin typeface="Times New Roman" panose="02020603050405020304" pitchFamily="18" charset="0"/>
                <a:ea typeface="SimSun" panose="02010600030101010101" pitchFamily="2" charset="-122"/>
              </a:rPr>
              <a:t> </a:t>
            </a:r>
            <a:r>
              <a:rPr lang="en-US" sz="1800" dirty="0" err="1">
                <a:solidFill>
                  <a:schemeClr val="accent6">
                    <a:lumMod val="75000"/>
                  </a:schemeClr>
                </a:solidFill>
                <a:effectLst/>
                <a:latin typeface="Times New Roman" panose="02020603050405020304" pitchFamily="18" charset="0"/>
                <a:ea typeface="SimSun" panose="02010600030101010101" pitchFamily="2" charset="-122"/>
              </a:rPr>
              <a:t>lũ</a:t>
            </a:r>
            <a:r>
              <a:rPr lang="en-US" sz="1800" dirty="0">
                <a:solidFill>
                  <a:schemeClr val="accent6">
                    <a:lumMod val="75000"/>
                  </a:schemeClr>
                </a:solidFill>
                <a:effectLst/>
                <a:latin typeface="Times New Roman" panose="02020603050405020304" pitchFamily="18" charset="0"/>
                <a:ea typeface="SimSun" panose="02010600030101010101" pitchFamily="2" charset="-122"/>
              </a:rPr>
              <a:t>.</a:t>
            </a: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Bức tranh vẽ cảnh gì?</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254524" y="1867134"/>
            <a:ext cx="6363091" cy="3100791"/>
          </a:xfrm>
          <a:prstGeom prst="round2SameRect">
            <a:avLst>
              <a:gd name="adj1" fmla="val 0"/>
              <a:gd name="adj2" fmla="val 31355"/>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002FED-2543-C94B-B683-DF867ED1749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6" name="Group 15">
            <a:extLst>
              <a:ext uri="{FF2B5EF4-FFF2-40B4-BE49-F238E27FC236}">
                <a16:creationId xmlns:a16="http://schemas.microsoft.com/office/drawing/2014/main" id="{6DFBEEB4-9308-F34E-87D0-76F2334B1E7C}"/>
              </a:ext>
            </a:extLst>
          </p:cNvPr>
          <p:cNvGrpSpPr/>
          <p:nvPr/>
        </p:nvGrpSpPr>
        <p:grpSpPr>
          <a:xfrm>
            <a:off x="395070" y="578414"/>
            <a:ext cx="1613648" cy="751495"/>
            <a:chOff x="369342" y="617893"/>
            <a:chExt cx="1613648" cy="751495"/>
          </a:xfrm>
        </p:grpSpPr>
        <p:sp>
          <p:nvSpPr>
            <p:cNvPr id="17" name="TextBox 16">
              <a:extLst>
                <a:ext uri="{FF2B5EF4-FFF2-40B4-BE49-F238E27FC236}">
                  <a16:creationId xmlns:a16="http://schemas.microsoft.com/office/drawing/2014/main" id="{BF062246-C886-5540-B983-53653F198EBF}"/>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8" name="TextBox 17">
              <a:extLst>
                <a:ext uri="{FF2B5EF4-FFF2-40B4-BE49-F238E27FC236}">
                  <a16:creationId xmlns:a16="http://schemas.microsoft.com/office/drawing/2014/main" id="{71DCDCA9-CC7B-5040-98CF-A746E730DB41}"/>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spTree>
    <p:extLst>
      <p:ext uri="{BB962C8B-B14F-4D97-AF65-F5344CB8AC3E}">
        <p14:creationId xmlns:p14="http://schemas.microsoft.com/office/powerpoint/2010/main" val="33484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293483"/>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a:latin typeface="UTM Avo" panose="02040603050506020204" pitchFamily="18" charset="0"/>
              </a:rPr>
              <a:t>                                                                             </a:t>
            </a:r>
            <a:r>
              <a:rPr lang="vi-VN">
                <a:latin typeface="UTM Avo" panose="02040603050506020204" pitchFamily="18" charset="0"/>
              </a:rPr>
              <a:t>(</a:t>
            </a: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sp>
        <p:nvSpPr>
          <p:cNvPr id="2" name="TextBox 1">
            <a:extLst>
              <a:ext uri="{FF2B5EF4-FFF2-40B4-BE49-F238E27FC236}">
                <a16:creationId xmlns:a16="http://schemas.microsoft.com/office/drawing/2014/main" id="{11012C44-195C-491A-A0E5-3BD129BEBCE5}"/>
              </a:ext>
            </a:extLst>
          </p:cNvPr>
          <p:cNvSpPr txBox="1"/>
          <p:nvPr/>
        </p:nvSpPr>
        <p:spPr>
          <a:xfrm>
            <a:off x="4949540" y="97797"/>
            <a:ext cx="1722475"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Đọc mẫu</a:t>
            </a:r>
            <a:endParaRPr lang="en-US" sz="2400" dirty="0">
              <a:solidFill>
                <a:schemeClr val="accent2"/>
              </a:solidFill>
              <a:latin typeface="+mj-lt"/>
            </a:endParaRPr>
          </a:p>
        </p:txBody>
      </p:sp>
    </p:spTree>
    <p:extLst>
      <p:ext uri="{BB962C8B-B14F-4D97-AF65-F5344CB8AC3E}">
        <p14:creationId xmlns:p14="http://schemas.microsoft.com/office/powerpoint/2010/main" val="35524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06123" y="163003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123" y="257175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217051" y="3583341"/>
            <a:ext cx="377072" cy="414779"/>
          </a:xfrm>
          <a:prstGeom prst="rect">
            <a:avLst/>
          </a:prstGeom>
        </p:spPr>
      </p:pic>
      <p:sp>
        <p:nvSpPr>
          <p:cNvPr id="2" name="TextBox 1">
            <a:extLst>
              <a:ext uri="{FF2B5EF4-FFF2-40B4-BE49-F238E27FC236}">
                <a16:creationId xmlns:a16="http://schemas.microsoft.com/office/drawing/2014/main" id="{11012C44-195C-491A-A0E5-3BD129BEBCE5}"/>
              </a:ext>
            </a:extLst>
          </p:cNvPr>
          <p:cNvSpPr txBox="1"/>
          <p:nvPr/>
        </p:nvSpPr>
        <p:spPr>
          <a:xfrm>
            <a:off x="4949540" y="97797"/>
            <a:ext cx="1722475"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Chia đoạn</a:t>
            </a:r>
            <a:endParaRPr lang="en-US" sz="2400" dirty="0">
              <a:solidFill>
                <a:schemeClr val="accent2"/>
              </a:solidFill>
              <a:latin typeface="+mj-lt"/>
            </a:endParaRPr>
          </a:p>
        </p:txBody>
      </p:sp>
      <p:sp>
        <p:nvSpPr>
          <p:cNvPr id="12" name="TextBox 11">
            <a:extLst>
              <a:ext uri="{FF2B5EF4-FFF2-40B4-BE49-F238E27FC236}">
                <a16:creationId xmlns:a16="http://schemas.microsoft.com/office/drawing/2014/main" id="{C42D827D-B868-4A7E-ABD8-98A77691AE49}"/>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Nối tiếp đoạn</a:t>
            </a:r>
            <a:endParaRPr lang="en-US" sz="2400" dirty="0">
              <a:solidFill>
                <a:schemeClr val="accent2"/>
              </a:solidFill>
              <a:latin typeface="+mj-lt"/>
            </a:endParaRPr>
          </a:p>
        </p:txBody>
      </p:sp>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a:t>
            </a:r>
            <a:r>
              <a:rPr lang="vi-VN" b="1" dirty="0">
                <a:solidFill>
                  <a:srgbClr val="FF0000"/>
                </a:solidFill>
                <a:latin typeface="UTM Avo" panose="02040603050506020204" pitchFamily="18" charset="0"/>
              </a:rPr>
              <a:t>mùa nước nổi</a:t>
            </a:r>
            <a:r>
              <a:rPr lang="vi-VN" dirty="0">
                <a:latin typeface="UTM Avo" panose="02040603050506020204" pitchFamily="18" charset="0"/>
              </a:rPr>
              <a:t>, không gọi là mùa nước lũ, vì nước lên hiền hoà. Nước mỗi ngày một dâng lên. Mưa dầm dề, mưa </a:t>
            </a:r>
            <a:r>
              <a:rPr lang="vi-VN" b="1" dirty="0">
                <a:solidFill>
                  <a:srgbClr val="FF0000"/>
                </a:solidFill>
                <a:latin typeface="UTM Avo" panose="02040603050506020204" pitchFamily="18" charset="0"/>
              </a:rPr>
              <a:t>sướt mướt </a:t>
            </a:r>
            <a:r>
              <a:rPr lang="vi-VN" dirty="0">
                <a:latin typeface="UTM Avo" panose="02040603050506020204" pitchFamily="18" charset="0"/>
              </a:rPr>
              <a:t>ngày này qua ngày khác.</a:t>
            </a:r>
          </a:p>
          <a:p>
            <a:pPr marL="44450" lvl="0" algn="just">
              <a:lnSpc>
                <a:spcPct val="150000"/>
              </a:lnSpc>
              <a:defRPr/>
            </a:pPr>
            <a:r>
              <a:rPr lang="vi-VN" dirty="0">
                <a:latin typeface="UTM Avo" panose="02040603050506020204" pitchFamily="18" charset="0"/>
              </a:rPr>
              <a:t>        Rồi đến rằm tháng Bảy: “</a:t>
            </a:r>
            <a:r>
              <a:rPr lang="vi-VN" b="1" dirty="0">
                <a:solidFill>
                  <a:srgbClr val="FF0000"/>
                </a:solidFill>
                <a:latin typeface="UTM Avo" panose="02040603050506020204" pitchFamily="18" charset="0"/>
              </a:rPr>
              <a:t>Rằm tháng Bảy </a:t>
            </a:r>
            <a:r>
              <a:rPr lang="vi-VN" dirty="0">
                <a:latin typeface="UTM Avo" panose="02040603050506020204" pitchFamily="18" charset="0"/>
              </a:rPr>
              <a:t>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a:t>
            </a:r>
            <a:r>
              <a:rPr lang="vi-VN" b="1" dirty="0">
                <a:solidFill>
                  <a:srgbClr val="FF0000"/>
                </a:solidFill>
                <a:latin typeface="UTM Avo" panose="02040603050506020204" pitchFamily="18" charset="0"/>
              </a:rPr>
              <a:t>phù sa </a:t>
            </a:r>
            <a:r>
              <a:rPr lang="vi-VN" dirty="0">
                <a:latin typeface="UTM Avo" panose="02040603050506020204" pitchFamily="18" charset="0"/>
              </a:rPr>
              <a:t>ở quanh mình, nước lại trong dần. Ngồi trong nhà, ta thấy cả những đàn cá </a:t>
            </a:r>
            <a:r>
              <a:rPr lang="vi-VN" b="1" dirty="0">
                <a:solidFill>
                  <a:srgbClr val="FF0000"/>
                </a:solidFill>
                <a:latin typeface="UTM Avo" panose="02040603050506020204" pitchFamily="18" charset="0"/>
              </a:rPr>
              <a:t>ròng ròng</a:t>
            </a:r>
            <a:r>
              <a:rPr lang="vi-VN" dirty="0">
                <a:latin typeface="UTM Avo" panose="02040603050506020204" pitchFamily="18" charset="0"/>
              </a:rPr>
              <a:t>, từng đàn, từng đàn theo cá mẹ xuôi theo dòng nước, vào tận </a:t>
            </a:r>
            <a:r>
              <a:rPr lang="vi-VN" b="1" dirty="0">
                <a:solidFill>
                  <a:srgbClr val="FF0000"/>
                </a:solidFill>
                <a:latin typeface="UTM Avo" panose="02040603050506020204" pitchFamily="18" charset="0"/>
              </a:rPr>
              <a:t>đồng sâu</a:t>
            </a:r>
            <a:r>
              <a:rPr lang="vi-VN" dirty="0">
                <a:latin typeface="UTM Avo" panose="02040603050506020204" pitchFamily="18" charset="0"/>
              </a:rPr>
              <a:t>.</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a:t>
            </a:r>
            <a:r>
              <a:rPr lang="vi-VN" b="1" dirty="0">
                <a:solidFill>
                  <a:srgbClr val="FF0000"/>
                </a:solidFill>
                <a:latin typeface="UTM Avo" panose="02040603050506020204" pitchFamily="18" charset="0"/>
              </a:rPr>
              <a:t>lắt lẻo </a:t>
            </a:r>
            <a:r>
              <a:rPr lang="vi-VN" dirty="0">
                <a:latin typeface="UTM Avo" panose="02040603050506020204" pitchFamily="18" charset="0"/>
              </a:rPr>
              <a:t>ngay dưới mái nhà.</a:t>
            </a:r>
          </a:p>
          <a:p>
            <a:pPr marL="266700" lvl="0" algn="ctr">
              <a:lnSpc>
                <a:spcPct val="150000"/>
              </a:lnSpc>
              <a:defRPr/>
            </a:pPr>
            <a:r>
              <a:rPr lang="vi-VN" dirty="0">
                <a:latin typeface="UTM Avo" panose="02040603050506020204" pitchFamily="18" charset="0"/>
              </a:rPr>
              <a:t>(Theo Nguyễn Quang Sáng)</a:t>
            </a:r>
          </a:p>
        </p:txBody>
      </p:sp>
      <p:sp>
        <p:nvSpPr>
          <p:cNvPr id="8" name="TextBox 7">
            <a:extLst>
              <a:ext uri="{FF2B5EF4-FFF2-40B4-BE49-F238E27FC236}">
                <a16:creationId xmlns:a16="http://schemas.microsoft.com/office/drawing/2014/main" id="{FA0C6487-06B6-44A5-BC9C-2922FA4CC727}"/>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LĐ từ khó</a:t>
            </a:r>
            <a:endParaRPr lang="en-US" sz="2400" dirty="0">
              <a:solidFill>
                <a:schemeClr val="accent2"/>
              </a:solidFill>
              <a:latin typeface="+mj-lt"/>
            </a:endParaRPr>
          </a:p>
        </p:txBody>
      </p:sp>
    </p:spTree>
    <p:extLst>
      <p:ext uri="{BB962C8B-B14F-4D97-AF65-F5344CB8AC3E}">
        <p14:creationId xmlns:p14="http://schemas.microsoft.com/office/powerpoint/2010/main" val="22739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43403"/>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583707"/>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Giải nghĩa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27561" y="1174610"/>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cá ròng ròng (cá lòng ròng) </a:t>
            </a:r>
            <a:endParaRPr lang="vi-VN" sz="1800" b="1" dirty="0"/>
          </a:p>
        </p:txBody>
      </p:sp>
      <p:sp>
        <p:nvSpPr>
          <p:cNvPr id="8" name="Oval 7">
            <a:extLst>
              <a:ext uri="{FF2B5EF4-FFF2-40B4-BE49-F238E27FC236}">
                <a16:creationId xmlns:a16="http://schemas.microsoft.com/office/drawing/2014/main" id="{2C8AD751-7B5F-4219-A003-AE328012CD5C}"/>
              </a:ext>
            </a:extLst>
          </p:cNvPr>
          <p:cNvSpPr/>
          <p:nvPr/>
        </p:nvSpPr>
        <p:spPr>
          <a:xfrm>
            <a:off x="540685" y="133384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3946182" y="1174610"/>
            <a:ext cx="2409028"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cá lóc nhỏ, </a:t>
            </a:r>
            <a:endParaRPr lang="en-US" sz="18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51816" y="2159823"/>
            <a:ext cx="4719562" cy="584775"/>
          </a:xfrm>
          <a:prstGeom prst="rect">
            <a:avLst/>
          </a:prstGeom>
        </p:spPr>
        <p:txBody>
          <a:bodyPr wrap="none">
            <a:spAutoFit/>
          </a:bodyPr>
          <a:lstStyle/>
          <a:p>
            <a:r>
              <a:rPr lang="vi-VN" sz="1800" dirty="0">
                <a:solidFill>
                  <a:schemeClr val="accent6">
                    <a:lumMod val="50000"/>
                  </a:schemeClr>
                </a:solidFill>
                <a:latin typeface="UTM Avo" panose="02040603050506020204" pitchFamily="18" charset="0"/>
              </a:rPr>
              <a:t>: một con sông lớn ở miền Nam nước ta.</a:t>
            </a:r>
          </a:p>
          <a:p>
            <a:endParaRPr lang="en-VN" dirty="0"/>
          </a:p>
        </p:txBody>
      </p:sp>
      <p:sp>
        <p:nvSpPr>
          <p:cNvPr id="12" name="Rectangle 11">
            <a:extLst>
              <a:ext uri="{FF2B5EF4-FFF2-40B4-BE49-F238E27FC236}">
                <a16:creationId xmlns:a16="http://schemas.microsoft.com/office/drawing/2014/main" id="{EF00572A-79BD-EC42-8362-0265447F1B81}"/>
              </a:ext>
            </a:extLst>
          </p:cNvPr>
          <p:cNvSpPr/>
          <p:nvPr/>
        </p:nvSpPr>
        <p:spPr>
          <a:xfrm>
            <a:off x="708708" y="2045496"/>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Cửu Long</a:t>
            </a:r>
            <a:endParaRPr lang="vi-VN" sz="18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185877"/>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CC8DFE73-BAEC-C146-AA4D-35F41C5E0A6B}"/>
              </a:ext>
            </a:extLst>
          </p:cNvPr>
          <p:cNvSpPr txBox="1"/>
          <p:nvPr/>
        </p:nvSpPr>
        <p:spPr>
          <a:xfrm>
            <a:off x="789119" y="1556765"/>
            <a:ext cx="531812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thường bơi theo đàn vào mùa nước nổi.</a:t>
            </a:r>
          </a:p>
        </p:txBody>
      </p:sp>
      <p:pic>
        <p:nvPicPr>
          <p:cNvPr id="2050" name="Picture 2" descr="Danh sách 8 cửa sông còn sót lại của sông Cửu Long">
            <a:extLst>
              <a:ext uri="{FF2B5EF4-FFF2-40B4-BE49-F238E27FC236}">
                <a16:creationId xmlns:a16="http://schemas.microsoft.com/office/drawing/2014/main" id="{76254585-EBA8-3743-8EF4-1D9F6D270E1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07771" y="2521555"/>
            <a:ext cx="3635044" cy="246543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CB502E4-74CC-4842-8B0E-D7D336E2AF89}"/>
              </a:ext>
            </a:extLst>
          </p:cNvPr>
          <p:cNvSpPr/>
          <p:nvPr/>
        </p:nvSpPr>
        <p:spPr>
          <a:xfrm>
            <a:off x="1529537" y="2760345"/>
            <a:ext cx="2382588" cy="369332"/>
          </a:xfrm>
          <a:prstGeom prst="rect">
            <a:avLst/>
          </a:prstGeom>
        </p:spPr>
        <p:txBody>
          <a:bodyPr wrap="square">
            <a:spAutoFit/>
          </a:bodyPr>
          <a:lstStyle/>
          <a:p>
            <a:r>
              <a:rPr lang="vi-VN" sz="1800" dirty="0">
                <a:solidFill>
                  <a:schemeClr val="accent6">
                    <a:lumMod val="50000"/>
                  </a:schemeClr>
                </a:solidFill>
                <a:latin typeface="UTM Avo" panose="02040603050506020204" pitchFamily="18" charset="0"/>
              </a:rPr>
              <a:t>: đất, cát nhỏ mịn, </a:t>
            </a:r>
            <a:endParaRPr lang="en-VN" dirty="0"/>
          </a:p>
        </p:txBody>
      </p:sp>
      <p:sp>
        <p:nvSpPr>
          <p:cNvPr id="17" name="Rectangle 16">
            <a:extLst>
              <a:ext uri="{FF2B5EF4-FFF2-40B4-BE49-F238E27FC236}">
                <a16:creationId xmlns:a16="http://schemas.microsoft.com/office/drawing/2014/main" id="{BFDE4D3A-7710-334E-941E-78E0B1097BF6}"/>
              </a:ext>
            </a:extLst>
          </p:cNvPr>
          <p:cNvSpPr/>
          <p:nvPr/>
        </p:nvSpPr>
        <p:spPr>
          <a:xfrm>
            <a:off x="708708" y="2674552"/>
            <a:ext cx="5595465"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phù sa</a:t>
            </a:r>
            <a:endParaRPr lang="vi-VN" sz="1800" b="1" dirty="0"/>
          </a:p>
        </p:txBody>
      </p:sp>
      <p:sp>
        <p:nvSpPr>
          <p:cNvPr id="18" name="Oval 17">
            <a:extLst>
              <a:ext uri="{FF2B5EF4-FFF2-40B4-BE49-F238E27FC236}">
                <a16:creationId xmlns:a16="http://schemas.microsoft.com/office/drawing/2014/main" id="{2321D673-2414-5145-BF96-90373A758E57}"/>
              </a:ext>
            </a:extLst>
          </p:cNvPr>
          <p:cNvSpPr/>
          <p:nvPr/>
        </p:nvSpPr>
        <p:spPr>
          <a:xfrm>
            <a:off x="540686" y="281493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FB843710-F523-8646-AAC0-38CEC4406D1C}"/>
              </a:ext>
            </a:extLst>
          </p:cNvPr>
          <p:cNvSpPr/>
          <p:nvPr/>
        </p:nvSpPr>
        <p:spPr>
          <a:xfrm>
            <a:off x="774601" y="3025847"/>
            <a:ext cx="2942376" cy="1279966"/>
          </a:xfrm>
          <a:prstGeom prst="rect">
            <a:avLst/>
          </a:prstGeom>
        </p:spPr>
        <p:txBody>
          <a:bodyPr wrap="square">
            <a:spAutoFit/>
          </a:bodyPr>
          <a:lstStyle/>
          <a:p>
            <a:pPr algn="just">
              <a:lnSpc>
                <a:spcPct val="150000"/>
              </a:lnSpc>
            </a:pPr>
            <a:r>
              <a:rPr lang="vi-VN" sz="1800" dirty="0">
                <a:solidFill>
                  <a:schemeClr val="accent6">
                    <a:lumMod val="50000"/>
                  </a:schemeClr>
                </a:solidFill>
                <a:latin typeface="UTM Avo" panose="02040603050506020204" pitchFamily="18" charset="0"/>
              </a:rPr>
              <a:t>hoà tan trong dòng nước</a:t>
            </a:r>
            <a:r>
              <a:rPr lang="en-VN" sz="1800" dirty="0"/>
              <a:t> </a:t>
            </a:r>
            <a:r>
              <a:rPr lang="vi-VN" sz="1800" dirty="0">
                <a:solidFill>
                  <a:srgbClr val="FC7D77">
                    <a:lumMod val="50000"/>
                  </a:srgbClr>
                </a:solidFill>
                <a:latin typeface="UTM Avo" panose="02040603050506020204" pitchFamily="18" charset="0"/>
              </a:rPr>
              <a:t>hoặc lắng đọng lại ở bờ sông, bãi bồi.</a:t>
            </a:r>
          </a:p>
        </p:txBody>
      </p:sp>
      <p:pic>
        <p:nvPicPr>
          <p:cNvPr id="2054" name="Picture 6" descr="Lở mãi sao không phù sa - Văn nghệ Tiền Giang online">
            <a:extLst>
              <a:ext uri="{FF2B5EF4-FFF2-40B4-BE49-F238E27FC236}">
                <a16:creationId xmlns:a16="http://schemas.microsoft.com/office/drawing/2014/main" id="{E9C48599-8D35-9C40-92B9-800E57FF155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3761494" y="2814933"/>
            <a:ext cx="2777469" cy="208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fade">
                                      <p:cBhvr>
                                        <p:cTn id="41" dur="500"/>
                                        <p:tgtEl>
                                          <p:spTgt spid="205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fade">
                                      <p:cBhvr>
                                        <p:cTn id="6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14" grpId="0"/>
      <p:bldP spid="16" grpId="0"/>
      <p:bldP spid="17" grpId="0"/>
      <p:bldP spid="18"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1713</Words>
  <Application>Microsoft Office PowerPoint</Application>
  <PresentationFormat>Custom</PresentationFormat>
  <Paragraphs>111</Paragraphs>
  <Slides>18</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Montserrat</vt:lpstr>
      <vt:lpstr>Calibri</vt:lpstr>
      <vt:lpstr>HP001 4 hàng</vt:lpstr>
      <vt:lpstr>Kalam</vt:lpstr>
      <vt:lpstr>Arial</vt:lpstr>
      <vt:lpstr>UTM Avo</vt:lpstr>
      <vt:lpstr>iCiel Cadena</vt:lpstr>
      <vt:lpstr>UTM Cookies</vt:lpstr>
      <vt:lpstr>Calibri Light</vt:lpstr>
      <vt:lpstr>Times New Roman</vt:lpstr>
      <vt:lpstr>Doodle Sketchbook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huyền phạm</cp:lastModifiedBy>
  <cp:revision>130</cp:revision>
  <dcterms:modified xsi:type="dcterms:W3CDTF">2024-01-15T08:14:04Z</dcterms:modified>
</cp:coreProperties>
</file>