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8" r:id="rId3"/>
    <p:sldId id="257" r:id="rId4"/>
    <p:sldId id="259" r:id="rId5"/>
    <p:sldId id="260" r:id="rId6"/>
    <p:sldId id="261" r:id="rId7"/>
    <p:sldId id="262" r:id="rId8"/>
    <p:sldId id="267" r:id="rId9"/>
    <p:sldId id="263" r:id="rId10"/>
    <p:sldId id="264" r:id="rId11"/>
    <p:sldId id="266" r:id="rId12"/>
    <p:sldId id="268" r:id="rId13"/>
    <p:sldId id="269" r:id="rId14"/>
    <p:sldId id="270" r:id="rId15"/>
    <p:sldId id="271" r:id="rId16"/>
    <p:sldId id="273" r:id="rId17"/>
    <p:sldId id="274" r:id="rId18"/>
    <p:sldId id="275" r:id="rId19"/>
    <p:sldId id="276" r:id="rId20"/>
    <p:sldId id="277" r:id="rId21"/>
    <p:sldId id="278" r:id="rId22"/>
    <p:sldId id="272" r:id="rId2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p:restoredTop sz="94669"/>
  </p:normalViewPr>
  <p:slideViewPr>
    <p:cSldViewPr snapToGrid="0">
      <p:cViewPr varScale="1">
        <p:scale>
          <a:sx n="105" d="100"/>
          <a:sy n="105" d="100"/>
        </p:scale>
        <p:origin x="7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7DBB3-3C7E-4403-8A32-B2AC70EFA107}"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297F8-094B-495D-968F-7352F263F33B}" type="slidenum">
              <a:rPr lang="en-US" smtClean="0"/>
              <a:t>‹#›</a:t>
            </a:fld>
            <a:endParaRPr lang="en-US"/>
          </a:p>
        </p:txBody>
      </p:sp>
    </p:spTree>
    <p:extLst>
      <p:ext uri="{BB962C8B-B14F-4D97-AF65-F5344CB8AC3E}">
        <p14:creationId xmlns:p14="http://schemas.microsoft.com/office/powerpoint/2010/main" val="418198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297F8-094B-495D-968F-7352F263F33B}" type="slidenum">
              <a:rPr lang="en-US" smtClean="0"/>
              <a:t>13</a:t>
            </a:fld>
            <a:endParaRPr lang="en-US"/>
          </a:p>
        </p:txBody>
      </p:sp>
    </p:spTree>
    <p:extLst>
      <p:ext uri="{BB962C8B-B14F-4D97-AF65-F5344CB8AC3E}">
        <p14:creationId xmlns:p14="http://schemas.microsoft.com/office/powerpoint/2010/main" val="2303122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1EB6-B4FA-04F9-5D48-BB73902932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2281EA6-C0BF-D3CE-57B9-5705302AA7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77B7EA2A-55CA-9CEE-EFAF-E36A292A8DE7}"/>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5" name="Footer Placeholder 4">
            <a:extLst>
              <a:ext uri="{FF2B5EF4-FFF2-40B4-BE49-F238E27FC236}">
                <a16:creationId xmlns:a16="http://schemas.microsoft.com/office/drawing/2014/main" id="{5B4E01DC-3510-E027-DB3F-65B928FA94A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B9B6EEB-A8ED-931F-89FB-922D0005192B}"/>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54511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04790-004F-31B3-F7FA-E8206D2AB03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407163F-F6C7-FF92-6017-F21318FD8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624D961-8DCF-A9AA-3C0F-D8D7F96761F5}"/>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5" name="Footer Placeholder 4">
            <a:extLst>
              <a:ext uri="{FF2B5EF4-FFF2-40B4-BE49-F238E27FC236}">
                <a16:creationId xmlns:a16="http://schemas.microsoft.com/office/drawing/2014/main" id="{38F6D7E0-AA07-0C0E-2824-02A7F3EDE44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D600063-5158-A2A0-56ED-19F17CECF965}"/>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351573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C73B03-ABFE-4A9A-9812-DEBF485F24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82397AB-205F-5DDB-F1CD-1990BB8F4E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5EA721-5D9C-C7CE-FD4E-9CDABAFD6357}"/>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5" name="Footer Placeholder 4">
            <a:extLst>
              <a:ext uri="{FF2B5EF4-FFF2-40B4-BE49-F238E27FC236}">
                <a16:creationId xmlns:a16="http://schemas.microsoft.com/office/drawing/2014/main" id="{27BF43E3-7C07-2662-481B-20B55C161CF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803612F-6BA4-844B-389B-53A2CC9861EC}"/>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153103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039F-98CC-E6A8-2E28-E26126E3F6D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BC6AC63-9FA8-4A4A-5468-3BFE7038DB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BA23AF2-3668-C8DC-2545-9573AF4F0CF2}"/>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5" name="Footer Placeholder 4">
            <a:extLst>
              <a:ext uri="{FF2B5EF4-FFF2-40B4-BE49-F238E27FC236}">
                <a16:creationId xmlns:a16="http://schemas.microsoft.com/office/drawing/2014/main" id="{985DCA71-ED2D-390B-66E9-0BFB2F76EF8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C1C367-6ADD-058D-C8EF-B3EDB9364B82}"/>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73612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93BD-E7D1-654D-57BF-DC9B0839DB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75F04B7-A89D-3FC3-F236-A3387E32F6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3C4E56-D1BC-2F0C-BE2B-A2F469E3B62E}"/>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5" name="Footer Placeholder 4">
            <a:extLst>
              <a:ext uri="{FF2B5EF4-FFF2-40B4-BE49-F238E27FC236}">
                <a16:creationId xmlns:a16="http://schemas.microsoft.com/office/drawing/2014/main" id="{FE580FF8-8771-B147-DC0D-F0C93A274B3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41114B7-782C-DDE3-A2C1-6EA221E834EC}"/>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117153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8CD9-3A0E-8146-212E-901C89EB8CF1}"/>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0FE5ACE-CA78-EFDA-AD23-59EE0675EE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202C0D5D-C160-1870-063C-DCB5480CD8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16B7FADC-6CF5-7756-B00E-28D168AC3B46}"/>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6" name="Footer Placeholder 5">
            <a:extLst>
              <a:ext uri="{FF2B5EF4-FFF2-40B4-BE49-F238E27FC236}">
                <a16:creationId xmlns:a16="http://schemas.microsoft.com/office/drawing/2014/main" id="{F1AB3BBF-F9BF-CD22-8319-1915AAD42A33}"/>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4130D07-E117-349A-57B6-210B0CF170A1}"/>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413396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A3BF-F7E2-2704-97BA-123B30E11F85}"/>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6D4375E5-42A6-788E-004A-FCE8F3088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4491CD-9D8B-BC2D-5ABD-149F2A8B1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A19BD651-F028-DC5E-4113-D5AE3ED143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AF4A6D-E8D8-D9A1-FB3A-9A056EA76A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E731A9D-C4AC-DDAB-42A3-D6E15E1E63AD}"/>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8" name="Footer Placeholder 7">
            <a:extLst>
              <a:ext uri="{FF2B5EF4-FFF2-40B4-BE49-F238E27FC236}">
                <a16:creationId xmlns:a16="http://schemas.microsoft.com/office/drawing/2014/main" id="{07D02D08-6691-2996-4583-032BE2D9BE6D}"/>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3E7AFBD-3FD2-2919-9FE5-C966C17689ED}"/>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329787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7B15-3A63-0242-1CF8-4ECD4E77212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D73EEA1F-F9BD-F306-8E6F-2F3B724203D4}"/>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4" name="Footer Placeholder 3">
            <a:extLst>
              <a:ext uri="{FF2B5EF4-FFF2-40B4-BE49-F238E27FC236}">
                <a16:creationId xmlns:a16="http://schemas.microsoft.com/office/drawing/2014/main" id="{EB2C127F-6C06-E8CF-1A70-AE8AFBF7620C}"/>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552C1A44-6478-9B92-DD9E-3EA2EECE27B5}"/>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308533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6C2904-4A60-A37A-4A45-38C000295D4B}"/>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3" name="Footer Placeholder 2">
            <a:extLst>
              <a:ext uri="{FF2B5EF4-FFF2-40B4-BE49-F238E27FC236}">
                <a16:creationId xmlns:a16="http://schemas.microsoft.com/office/drawing/2014/main" id="{D92A3F74-2B23-D3DA-F6A7-9FAB36F708C2}"/>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49104DB0-F363-BE3A-85D6-FDFABB49F290}"/>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2628651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9114-C6A8-D92B-4C78-9B0C5978AF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FFD519B-6FAC-EC03-B466-64AEBEC8AD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4CA2EF39-62D7-DE03-75EC-86A175D99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A8A950-C433-602F-0ACB-F3B3029A778E}"/>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6" name="Footer Placeholder 5">
            <a:extLst>
              <a:ext uri="{FF2B5EF4-FFF2-40B4-BE49-F238E27FC236}">
                <a16:creationId xmlns:a16="http://schemas.microsoft.com/office/drawing/2014/main" id="{6B48FD47-8F18-5ED4-10D1-2C58A8DB409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0E6F7AC-C240-CF7A-5929-C313EF9ED64B}"/>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13402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05AC-E850-7AD6-93F2-A1690E681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81FAE25-6142-867F-2787-4CC6325C7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5096CEB-8E04-83A0-554C-B068E800F7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301A36-5F06-D42E-6A39-5B309D3C9122}"/>
              </a:ext>
            </a:extLst>
          </p:cNvPr>
          <p:cNvSpPr>
            <a:spLocks noGrp="1"/>
          </p:cNvSpPr>
          <p:nvPr>
            <p:ph type="dt" sz="half" idx="10"/>
          </p:nvPr>
        </p:nvSpPr>
        <p:spPr/>
        <p:txBody>
          <a:bodyPr/>
          <a:lstStyle/>
          <a:p>
            <a:fld id="{B72C1082-5121-1744-B845-15253BAF2558}" type="datetimeFigureOut">
              <a:rPr lang="en-VN" smtClean="0"/>
              <a:t>08/21/2023</a:t>
            </a:fld>
            <a:endParaRPr lang="en-VN"/>
          </a:p>
        </p:txBody>
      </p:sp>
      <p:sp>
        <p:nvSpPr>
          <p:cNvPr id="6" name="Footer Placeholder 5">
            <a:extLst>
              <a:ext uri="{FF2B5EF4-FFF2-40B4-BE49-F238E27FC236}">
                <a16:creationId xmlns:a16="http://schemas.microsoft.com/office/drawing/2014/main" id="{A06E5837-06C3-8213-CCE5-71E231D5EC7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E13E547-A05A-6CEF-E622-90559209418E}"/>
              </a:ext>
            </a:extLst>
          </p:cNvPr>
          <p:cNvSpPr>
            <a:spLocks noGrp="1"/>
          </p:cNvSpPr>
          <p:nvPr>
            <p:ph type="sldNum" sz="quarter" idx="12"/>
          </p:nvPr>
        </p:nvSpPr>
        <p:spPr/>
        <p:txBody>
          <a:bodyPr/>
          <a:lstStyle/>
          <a:p>
            <a:fld id="{72472049-1F68-CD4F-9ABF-5E2E93FCA6B4}" type="slidenum">
              <a:rPr lang="en-VN" smtClean="0"/>
              <a:t>‹#›</a:t>
            </a:fld>
            <a:endParaRPr lang="en-VN"/>
          </a:p>
        </p:txBody>
      </p:sp>
    </p:spTree>
    <p:extLst>
      <p:ext uri="{BB962C8B-B14F-4D97-AF65-F5344CB8AC3E}">
        <p14:creationId xmlns:p14="http://schemas.microsoft.com/office/powerpoint/2010/main" val="90407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5A9E9-1CB1-B6C8-1227-AF5231188E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C74368C-EB96-D78E-DC94-45A2A661F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028B49C-72D4-5E64-25DE-09FF6EF3E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C1082-5121-1744-B845-15253BAF2558}" type="datetimeFigureOut">
              <a:rPr lang="en-VN" smtClean="0"/>
              <a:t>08/21/2023</a:t>
            </a:fld>
            <a:endParaRPr lang="en-VN"/>
          </a:p>
        </p:txBody>
      </p:sp>
      <p:sp>
        <p:nvSpPr>
          <p:cNvPr id="5" name="Footer Placeholder 4">
            <a:extLst>
              <a:ext uri="{FF2B5EF4-FFF2-40B4-BE49-F238E27FC236}">
                <a16:creationId xmlns:a16="http://schemas.microsoft.com/office/drawing/2014/main" id="{0DAE06CB-C4D7-BAF9-3E87-95D293A69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6B5DA26E-021E-9332-F2E0-A3EDA3D9E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72049-1F68-CD4F-9ABF-5E2E93FCA6B4}" type="slidenum">
              <a:rPr lang="en-VN" smtClean="0"/>
              <a:t>‹#›</a:t>
            </a:fld>
            <a:endParaRPr lang="en-VN"/>
          </a:p>
        </p:txBody>
      </p:sp>
    </p:spTree>
    <p:extLst>
      <p:ext uri="{BB962C8B-B14F-4D97-AF65-F5344CB8AC3E}">
        <p14:creationId xmlns:p14="http://schemas.microsoft.com/office/powerpoint/2010/main" val="1909334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4y-gaQFv6ro?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CA44CF-DC70-C233-569D-B2C76362D1B6}"/>
              </a:ext>
            </a:extLst>
          </p:cNvPr>
          <p:cNvPicPr>
            <a:picLocks noChangeAspect="1"/>
          </p:cNvPicPr>
          <p:nvPr/>
        </p:nvPicPr>
        <p:blipFill>
          <a:blip r:embed="rId2"/>
          <a:stretch>
            <a:fillRect/>
          </a:stretch>
        </p:blipFill>
        <p:spPr>
          <a:xfrm>
            <a:off x="-41646" y="575187"/>
            <a:ext cx="12241303" cy="5781368"/>
          </a:xfrm>
          <a:prstGeom prst="rect">
            <a:avLst/>
          </a:prstGeom>
        </p:spPr>
      </p:pic>
    </p:spTree>
    <p:extLst>
      <p:ext uri="{BB962C8B-B14F-4D97-AF65-F5344CB8AC3E}">
        <p14:creationId xmlns:p14="http://schemas.microsoft.com/office/powerpoint/2010/main" val="1384394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651386" y="206480"/>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651386" y="765588"/>
            <a:ext cx="11265310" cy="1077218"/>
          </a:xfrm>
          <a:prstGeom prst="rect">
            <a:avLst/>
          </a:prstGeom>
          <a:noFill/>
        </p:spPr>
        <p:txBody>
          <a:bodyPr wrap="square">
            <a:spAutoFit/>
          </a:bodyPr>
          <a:lstStyle/>
          <a:p>
            <a:pPr algn="l"/>
            <a:r>
              <a:rPr lang="vi-VN" sz="3200" b="1" i="0" dirty="0">
                <a:solidFill>
                  <a:srgbClr val="212529"/>
                </a:solidFill>
                <a:effectLst/>
                <a:latin typeface="+mj-lt"/>
              </a:rPr>
              <a:t>Hoạt động 1: </a:t>
            </a:r>
            <a:r>
              <a:rPr lang="vi-VN" sz="3200" b="0" i="0" dirty="0">
                <a:solidFill>
                  <a:srgbClr val="212529"/>
                </a:solidFill>
                <a:effectLst/>
                <a:latin typeface="+mj-lt"/>
              </a:rPr>
              <a:t>Tìm hiểu vẻ đẹp, đất nước, con người Việt Nam</a:t>
            </a:r>
          </a:p>
          <a:p>
            <a:pPr algn="l"/>
            <a:r>
              <a:rPr lang="vi-VN" sz="3200" b="1" i="1" dirty="0">
                <a:solidFill>
                  <a:srgbClr val="212529"/>
                </a:solidFill>
                <a:latin typeface="+mj-lt"/>
              </a:rPr>
              <a:t>b</a:t>
            </a:r>
            <a:r>
              <a:rPr lang="vi-VN" sz="3200" b="1" i="1" dirty="0">
                <a:solidFill>
                  <a:srgbClr val="212529"/>
                </a:solidFill>
                <a:effectLst/>
                <a:latin typeface="+mj-lt"/>
              </a:rPr>
              <a:t>. Vẻ đẹp của con người Việt Nam</a:t>
            </a:r>
          </a:p>
        </p:txBody>
      </p:sp>
      <p:pic>
        <p:nvPicPr>
          <p:cNvPr id="3" name="Picture 2">
            <a:extLst>
              <a:ext uri="{FF2B5EF4-FFF2-40B4-BE49-F238E27FC236}">
                <a16:creationId xmlns:a16="http://schemas.microsoft.com/office/drawing/2014/main" id="{27C2E68F-96DA-BD03-8F8B-E0AEDD43539B}"/>
              </a:ext>
            </a:extLst>
          </p:cNvPr>
          <p:cNvPicPr>
            <a:picLocks noChangeAspect="1"/>
          </p:cNvPicPr>
          <p:nvPr/>
        </p:nvPicPr>
        <p:blipFill>
          <a:blip r:embed="rId2"/>
          <a:stretch>
            <a:fillRect/>
          </a:stretch>
        </p:blipFill>
        <p:spPr>
          <a:xfrm>
            <a:off x="469738" y="1960795"/>
            <a:ext cx="11252524" cy="3909065"/>
          </a:xfrm>
          <a:prstGeom prst="rect">
            <a:avLst/>
          </a:prstGeom>
        </p:spPr>
      </p:pic>
    </p:spTree>
    <p:extLst>
      <p:ext uri="{BB962C8B-B14F-4D97-AF65-F5344CB8AC3E}">
        <p14:creationId xmlns:p14="http://schemas.microsoft.com/office/powerpoint/2010/main" val="3288067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651386" y="1327355"/>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651386" y="1886463"/>
            <a:ext cx="11265310" cy="1077218"/>
          </a:xfrm>
          <a:prstGeom prst="rect">
            <a:avLst/>
          </a:prstGeom>
          <a:noFill/>
        </p:spPr>
        <p:txBody>
          <a:bodyPr wrap="square">
            <a:spAutoFit/>
          </a:bodyPr>
          <a:lstStyle/>
          <a:p>
            <a:pPr algn="l"/>
            <a:r>
              <a:rPr lang="vi-VN" sz="3200" b="1" i="0" dirty="0">
                <a:solidFill>
                  <a:srgbClr val="212529"/>
                </a:solidFill>
                <a:effectLst/>
                <a:latin typeface="+mj-lt"/>
              </a:rPr>
              <a:t>Hoạt động 1: </a:t>
            </a:r>
            <a:r>
              <a:rPr lang="vi-VN" sz="3200" b="0" i="0" dirty="0">
                <a:solidFill>
                  <a:srgbClr val="212529"/>
                </a:solidFill>
                <a:effectLst/>
                <a:latin typeface="+mj-lt"/>
              </a:rPr>
              <a:t>Tìm hiểu vẻ đẹp, đất nước, con người Việt Nam</a:t>
            </a:r>
          </a:p>
          <a:p>
            <a:pPr algn="l"/>
            <a:r>
              <a:rPr lang="vi-VN" sz="3200" b="1" i="1" dirty="0">
                <a:solidFill>
                  <a:srgbClr val="212529"/>
                </a:solidFill>
                <a:latin typeface="+mj-lt"/>
              </a:rPr>
              <a:t>b</a:t>
            </a:r>
            <a:r>
              <a:rPr lang="vi-VN" sz="3200" b="1" i="1" dirty="0">
                <a:solidFill>
                  <a:srgbClr val="212529"/>
                </a:solidFill>
                <a:effectLst/>
                <a:latin typeface="+mj-lt"/>
              </a:rPr>
              <a:t>. Vẻ đẹp của con người Việt Nam</a:t>
            </a:r>
          </a:p>
        </p:txBody>
      </p:sp>
      <p:sp>
        <p:nvSpPr>
          <p:cNvPr id="5" name="TextBox 4">
            <a:extLst>
              <a:ext uri="{FF2B5EF4-FFF2-40B4-BE49-F238E27FC236}">
                <a16:creationId xmlns:a16="http://schemas.microsoft.com/office/drawing/2014/main" id="{29A0617F-16CC-AA3C-6E56-7D212427876E}"/>
              </a:ext>
            </a:extLst>
          </p:cNvPr>
          <p:cNvSpPr txBox="1"/>
          <p:nvPr/>
        </p:nvSpPr>
        <p:spPr>
          <a:xfrm>
            <a:off x="651386" y="3035315"/>
            <a:ext cx="11265310" cy="1481175"/>
          </a:xfrm>
          <a:prstGeom prst="rect">
            <a:avLst/>
          </a:prstGeom>
          <a:noFill/>
        </p:spPr>
        <p:txBody>
          <a:bodyPr wrap="square">
            <a:spAutoFit/>
          </a:bodyPr>
          <a:lstStyle/>
          <a:p>
            <a:pPr algn="l">
              <a:lnSpc>
                <a:spcPct val="150000"/>
              </a:lnSpc>
            </a:pPr>
            <a:r>
              <a:rPr lang="vi-VN" sz="3200" b="0" i="0" dirty="0">
                <a:solidFill>
                  <a:srgbClr val="212529"/>
                </a:solidFill>
                <a:effectLst/>
                <a:latin typeface="+mj-lt"/>
              </a:rPr>
              <a:t>- Em có cảm nhận gì về những vẻ đẹp trên?</a:t>
            </a:r>
          </a:p>
          <a:p>
            <a:pPr algn="l">
              <a:lnSpc>
                <a:spcPct val="150000"/>
              </a:lnSpc>
            </a:pPr>
            <a:r>
              <a:rPr lang="vi-VN" sz="3200" b="0" i="0" dirty="0">
                <a:solidFill>
                  <a:srgbClr val="212529"/>
                </a:solidFill>
                <a:effectLst/>
                <a:latin typeface="+mj-lt"/>
              </a:rPr>
              <a:t>- Hãy chia sẻ thêm về những vẻ đẹp khác của con người Việt Nam.</a:t>
            </a:r>
          </a:p>
        </p:txBody>
      </p:sp>
      <p:sp>
        <p:nvSpPr>
          <p:cNvPr id="8" name="TextBox 7">
            <a:extLst>
              <a:ext uri="{FF2B5EF4-FFF2-40B4-BE49-F238E27FC236}">
                <a16:creationId xmlns:a16="http://schemas.microsoft.com/office/drawing/2014/main" id="{F19990DF-2D46-12B4-F777-B0636AF73A11}"/>
              </a:ext>
            </a:extLst>
          </p:cNvPr>
          <p:cNvSpPr txBox="1"/>
          <p:nvPr/>
        </p:nvSpPr>
        <p:spPr>
          <a:xfrm>
            <a:off x="3046771" y="434527"/>
            <a:ext cx="6098458" cy="742511"/>
          </a:xfrm>
          <a:prstGeom prst="rect">
            <a:avLst/>
          </a:prstGeom>
          <a:noFill/>
        </p:spPr>
        <p:txBody>
          <a:bodyPr wrap="square">
            <a:spAutoFit/>
          </a:bodyPr>
          <a:lstStyle/>
          <a:p>
            <a:pPr algn="ctr">
              <a:lnSpc>
                <a:spcPct val="150000"/>
              </a:lnSpc>
            </a:pPr>
            <a:r>
              <a:rPr lang="en-US" sz="3200" b="1" dirty="0" err="1">
                <a:solidFill>
                  <a:srgbClr val="FF0000"/>
                </a:solidFill>
                <a:effectLst/>
                <a:latin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cs typeface="Times New Roman" panose="02020603050405020304" pitchFamily="18" charset="0"/>
              </a:rPr>
              <a:t> 2. </a:t>
            </a:r>
            <a:r>
              <a:rPr lang="en-US" sz="3200" b="1" dirty="0" err="1">
                <a:solidFill>
                  <a:srgbClr val="FF0000"/>
                </a:solidFill>
                <a:effectLst/>
                <a:latin typeface="Times New Roman" panose="02020603050405020304" pitchFamily="18" charset="0"/>
                <a:cs typeface="Times New Roman" panose="02020603050405020304" pitchFamily="18" charset="0"/>
              </a:rPr>
              <a:t>Tự</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hào</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768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651386" y="250722"/>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651386" y="809830"/>
            <a:ext cx="11265310" cy="1077218"/>
          </a:xfrm>
          <a:prstGeom prst="rect">
            <a:avLst/>
          </a:prstGeom>
          <a:noFill/>
        </p:spPr>
        <p:txBody>
          <a:bodyPr wrap="square">
            <a:spAutoFit/>
          </a:bodyPr>
          <a:lstStyle/>
          <a:p>
            <a:pPr algn="l"/>
            <a:r>
              <a:rPr lang="vi-VN" sz="3200" b="1" i="0" dirty="0">
                <a:solidFill>
                  <a:srgbClr val="212529"/>
                </a:solidFill>
                <a:effectLst/>
                <a:latin typeface="+mj-lt"/>
              </a:rPr>
              <a:t>Hoạt động 1: </a:t>
            </a:r>
            <a:r>
              <a:rPr lang="vi-VN" sz="3200" b="0" i="0" dirty="0">
                <a:solidFill>
                  <a:srgbClr val="212529"/>
                </a:solidFill>
                <a:effectLst/>
                <a:latin typeface="+mj-lt"/>
              </a:rPr>
              <a:t>Tìm hiểu vẻ đẹp, đất nước, con người Việt Nam</a:t>
            </a:r>
          </a:p>
          <a:p>
            <a:pPr algn="l"/>
            <a:r>
              <a:rPr lang="vi-VN" sz="3200" b="1" i="1" dirty="0">
                <a:solidFill>
                  <a:srgbClr val="212529"/>
                </a:solidFill>
                <a:latin typeface="+mj-lt"/>
              </a:rPr>
              <a:t>b</a:t>
            </a:r>
            <a:r>
              <a:rPr lang="vi-VN" sz="3200" b="1" i="1" dirty="0">
                <a:solidFill>
                  <a:srgbClr val="212529"/>
                </a:solidFill>
                <a:effectLst/>
                <a:latin typeface="+mj-lt"/>
              </a:rPr>
              <a:t>. Vẻ đẹp của con người Việt Nam</a:t>
            </a:r>
          </a:p>
        </p:txBody>
      </p:sp>
      <p:sp>
        <p:nvSpPr>
          <p:cNvPr id="5" name="TextBox 4">
            <a:extLst>
              <a:ext uri="{FF2B5EF4-FFF2-40B4-BE49-F238E27FC236}">
                <a16:creationId xmlns:a16="http://schemas.microsoft.com/office/drawing/2014/main" id="{29A0617F-16CC-AA3C-6E56-7D212427876E}"/>
              </a:ext>
            </a:extLst>
          </p:cNvPr>
          <p:cNvSpPr txBox="1"/>
          <p:nvPr/>
        </p:nvSpPr>
        <p:spPr>
          <a:xfrm>
            <a:off x="651386" y="1914438"/>
            <a:ext cx="11265310" cy="4524315"/>
          </a:xfrm>
          <a:prstGeom prst="rect">
            <a:avLst/>
          </a:prstGeom>
          <a:noFill/>
        </p:spPr>
        <p:txBody>
          <a:bodyPr wrap="square">
            <a:spAutoFit/>
          </a:bodyPr>
          <a:lstStyle/>
          <a:p>
            <a:pPr algn="just"/>
            <a:r>
              <a:rPr lang="vi-VN" sz="3200" b="0" i="0" dirty="0">
                <a:solidFill>
                  <a:srgbClr val="212529"/>
                </a:solidFill>
                <a:effectLst/>
                <a:latin typeface="+mj-lt"/>
              </a:rPr>
              <a:t>- Những vẻ đẹp của con người Việt Nam:</a:t>
            </a:r>
          </a:p>
          <a:p>
            <a:pPr algn="just"/>
            <a:r>
              <a:rPr lang="vi-VN" sz="3200" b="0" i="0" dirty="0">
                <a:solidFill>
                  <a:srgbClr val="212529"/>
                </a:solidFill>
                <a:effectLst/>
                <a:latin typeface="+mj-lt"/>
              </a:rPr>
              <a:t>+ Vẻ đẹp của lòng yêu nước.</a:t>
            </a:r>
          </a:p>
          <a:p>
            <a:pPr algn="just"/>
            <a:r>
              <a:rPr lang="vi-VN" sz="3200" b="0" i="0" dirty="0">
                <a:solidFill>
                  <a:srgbClr val="212529"/>
                </a:solidFill>
                <a:effectLst/>
                <a:latin typeface="+mj-lt"/>
              </a:rPr>
              <a:t>+ Vẻ đẹp của lao động.</a:t>
            </a:r>
          </a:p>
          <a:p>
            <a:pPr algn="just"/>
            <a:r>
              <a:rPr lang="vi-VN" sz="3200" b="0" i="0" dirty="0">
                <a:solidFill>
                  <a:srgbClr val="212529"/>
                </a:solidFill>
                <a:effectLst/>
                <a:latin typeface="+mj-lt"/>
              </a:rPr>
              <a:t>+ Vẻ đẹp của lòng nhân ái.</a:t>
            </a:r>
          </a:p>
          <a:p>
            <a:pPr algn="just"/>
            <a:r>
              <a:rPr lang="vi-VN" sz="3200" b="0" i="0" dirty="0">
                <a:solidFill>
                  <a:srgbClr val="212529"/>
                </a:solidFill>
                <a:effectLst/>
                <a:latin typeface="+mj-lt"/>
              </a:rPr>
              <a:t>+ Vẻ đẹp của truyền thống hiếu học, tôn sư trọng đạo.</a:t>
            </a:r>
          </a:p>
          <a:p>
            <a:pPr algn="just"/>
            <a:r>
              <a:rPr lang="vi-VN" sz="3200" b="0" i="0" dirty="0">
                <a:solidFill>
                  <a:srgbClr val="212529"/>
                </a:solidFill>
                <a:effectLst/>
                <a:latin typeface="+mj-lt"/>
              </a:rPr>
              <a:t>→ Thêm yêu mến, tự hào khi là người Việt Nam.</a:t>
            </a:r>
          </a:p>
          <a:p>
            <a:pPr algn="just"/>
            <a:r>
              <a:rPr lang="vi-VN" sz="3200" b="0" i="0" dirty="0">
                <a:solidFill>
                  <a:srgbClr val="212529"/>
                </a:solidFill>
                <a:effectLst/>
                <a:latin typeface="+mj-lt"/>
              </a:rPr>
              <a:t>- Những vẻ đẹp khác của con người Việt Nam như: vẻ đẹp về lòng hiếu thảo, kính yêu ông bà cha mẹ; vẻ đẹp của sự hiếu học của những học sinh nghèo vượt khó,…</a:t>
            </a:r>
          </a:p>
        </p:txBody>
      </p:sp>
    </p:spTree>
    <p:extLst>
      <p:ext uri="{BB962C8B-B14F-4D97-AF65-F5344CB8AC3E}">
        <p14:creationId xmlns:p14="http://schemas.microsoft.com/office/powerpoint/2010/main" val="2877581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651386" y="1327355"/>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651386" y="1886463"/>
            <a:ext cx="11265310" cy="584775"/>
          </a:xfrm>
          <a:prstGeom prst="rect">
            <a:avLst/>
          </a:prstGeom>
          <a:noFill/>
        </p:spPr>
        <p:txBody>
          <a:bodyPr wrap="square">
            <a:spAutoFit/>
          </a:bodyPr>
          <a:lstStyle/>
          <a:p>
            <a:pPr algn="l"/>
            <a:r>
              <a:rPr lang="vi-VN" sz="3200" b="1" i="0" dirty="0">
                <a:solidFill>
                  <a:srgbClr val="212529"/>
                </a:solidFill>
                <a:effectLst/>
                <a:latin typeface="+mj-lt"/>
              </a:rPr>
              <a:t>Hoạt động 2: </a:t>
            </a:r>
            <a:r>
              <a:rPr lang="vi-VN" sz="3200" b="0" i="0" dirty="0">
                <a:solidFill>
                  <a:srgbClr val="212529"/>
                </a:solidFill>
                <a:effectLst/>
                <a:latin typeface="+mj-lt"/>
              </a:rPr>
              <a:t>Khám phá </a:t>
            </a:r>
            <a:r>
              <a:rPr lang="en-US" sz="3200" b="0" i="0" dirty="0" smtClean="0">
                <a:solidFill>
                  <a:srgbClr val="212529"/>
                </a:solidFill>
                <a:effectLst/>
                <a:latin typeface="+mj-lt"/>
              </a:rPr>
              <a:t>v</a:t>
            </a:r>
            <a:r>
              <a:rPr lang="vi-VN" sz="3200" b="0" i="0" dirty="0" smtClean="0">
                <a:solidFill>
                  <a:srgbClr val="212529"/>
                </a:solidFill>
                <a:effectLst/>
                <a:latin typeface="+mj-lt"/>
              </a:rPr>
              <a:t>ề </a:t>
            </a:r>
            <a:r>
              <a:rPr lang="vi-VN" sz="3200" b="0" i="0" dirty="0">
                <a:solidFill>
                  <a:srgbClr val="212529"/>
                </a:solidFill>
                <a:effectLst/>
                <a:latin typeface="+mj-lt"/>
              </a:rPr>
              <a:t>sự phát triển của quê hương, đất nước</a:t>
            </a:r>
            <a:endParaRPr lang="vi-VN" sz="3200" b="1" i="1" dirty="0">
              <a:solidFill>
                <a:srgbClr val="212529"/>
              </a:solidFill>
              <a:effectLst/>
              <a:latin typeface="+mj-lt"/>
            </a:endParaRPr>
          </a:p>
        </p:txBody>
      </p:sp>
      <p:sp>
        <p:nvSpPr>
          <p:cNvPr id="8" name="TextBox 7">
            <a:extLst>
              <a:ext uri="{FF2B5EF4-FFF2-40B4-BE49-F238E27FC236}">
                <a16:creationId xmlns:a16="http://schemas.microsoft.com/office/drawing/2014/main" id="{F19990DF-2D46-12B4-F777-B0636AF73A11}"/>
              </a:ext>
            </a:extLst>
          </p:cNvPr>
          <p:cNvSpPr txBox="1"/>
          <p:nvPr/>
        </p:nvSpPr>
        <p:spPr>
          <a:xfrm>
            <a:off x="3046771" y="434527"/>
            <a:ext cx="6098458" cy="742511"/>
          </a:xfrm>
          <a:prstGeom prst="rect">
            <a:avLst/>
          </a:prstGeom>
          <a:noFill/>
        </p:spPr>
        <p:txBody>
          <a:bodyPr wrap="square">
            <a:spAutoFit/>
          </a:bodyPr>
          <a:lstStyle/>
          <a:p>
            <a:pPr algn="ctr">
              <a:lnSpc>
                <a:spcPct val="150000"/>
              </a:lnSpc>
            </a:pPr>
            <a:r>
              <a:rPr lang="en-US" sz="3200" b="1" dirty="0" err="1">
                <a:solidFill>
                  <a:srgbClr val="FF0000"/>
                </a:solidFill>
                <a:effectLst/>
                <a:latin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cs typeface="Times New Roman" panose="02020603050405020304" pitchFamily="18" charset="0"/>
              </a:rPr>
              <a:t> 2. </a:t>
            </a:r>
            <a:r>
              <a:rPr lang="en-US" sz="3200" b="1" dirty="0" err="1">
                <a:solidFill>
                  <a:srgbClr val="FF0000"/>
                </a:solidFill>
                <a:effectLst/>
                <a:latin typeface="Times New Roman" panose="02020603050405020304" pitchFamily="18" charset="0"/>
                <a:cs typeface="Times New Roman" panose="02020603050405020304" pitchFamily="18" charset="0"/>
              </a:rPr>
              <a:t>Tự</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hào</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7BA64F-1CA7-F39B-B326-24426BE69199}"/>
              </a:ext>
            </a:extLst>
          </p:cNvPr>
          <p:cNvPicPr>
            <a:picLocks noChangeAspect="1"/>
          </p:cNvPicPr>
          <p:nvPr/>
        </p:nvPicPr>
        <p:blipFill>
          <a:blip r:embed="rId3"/>
          <a:stretch>
            <a:fillRect/>
          </a:stretch>
        </p:blipFill>
        <p:spPr>
          <a:xfrm>
            <a:off x="535922" y="2646625"/>
            <a:ext cx="11380773" cy="3318215"/>
          </a:xfrm>
          <a:prstGeom prst="rect">
            <a:avLst/>
          </a:prstGeom>
        </p:spPr>
      </p:pic>
    </p:spTree>
    <p:extLst>
      <p:ext uri="{BB962C8B-B14F-4D97-AF65-F5344CB8AC3E}">
        <p14:creationId xmlns:p14="http://schemas.microsoft.com/office/powerpoint/2010/main" val="35797696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8DD28-F6B9-6F90-091B-34BA12E4AE4F}"/>
              </a:ext>
            </a:extLst>
          </p:cNvPr>
          <p:cNvPicPr>
            <a:picLocks noChangeAspect="1"/>
          </p:cNvPicPr>
          <p:nvPr/>
        </p:nvPicPr>
        <p:blipFill>
          <a:blip r:embed="rId2"/>
          <a:stretch>
            <a:fillRect/>
          </a:stretch>
        </p:blipFill>
        <p:spPr>
          <a:xfrm>
            <a:off x="751910" y="398915"/>
            <a:ext cx="10688179" cy="6060170"/>
          </a:xfrm>
          <a:prstGeom prst="rect">
            <a:avLst/>
          </a:prstGeom>
        </p:spPr>
      </p:pic>
    </p:spTree>
    <p:extLst>
      <p:ext uri="{BB962C8B-B14F-4D97-AF65-F5344CB8AC3E}">
        <p14:creationId xmlns:p14="http://schemas.microsoft.com/office/powerpoint/2010/main" val="1177439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651386" y="1327355"/>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651386" y="1886463"/>
            <a:ext cx="11265310" cy="584775"/>
          </a:xfrm>
          <a:prstGeom prst="rect">
            <a:avLst/>
          </a:prstGeom>
          <a:noFill/>
        </p:spPr>
        <p:txBody>
          <a:bodyPr wrap="square">
            <a:spAutoFit/>
          </a:bodyPr>
          <a:lstStyle/>
          <a:p>
            <a:pPr algn="l"/>
            <a:r>
              <a:rPr lang="vi-VN" sz="3200" b="1" i="0" dirty="0">
                <a:solidFill>
                  <a:srgbClr val="212529"/>
                </a:solidFill>
                <a:effectLst/>
                <a:latin typeface="+mj-lt"/>
              </a:rPr>
              <a:t>Hoạt động 2: </a:t>
            </a:r>
            <a:r>
              <a:rPr lang="vi-VN" sz="3200" b="0" i="0" dirty="0">
                <a:solidFill>
                  <a:srgbClr val="212529"/>
                </a:solidFill>
                <a:effectLst/>
                <a:latin typeface="+mj-lt"/>
              </a:rPr>
              <a:t>Khám phá </a:t>
            </a:r>
            <a:r>
              <a:rPr lang="en-US" sz="3200" b="0" i="0" dirty="0" smtClean="0">
                <a:solidFill>
                  <a:srgbClr val="212529"/>
                </a:solidFill>
                <a:effectLst/>
                <a:latin typeface="Times New Roman" panose="02020603050405020304" pitchFamily="18" charset="0"/>
                <a:cs typeface="Times New Roman" panose="02020603050405020304" pitchFamily="18" charset="0"/>
              </a:rPr>
              <a:t>v</a:t>
            </a:r>
            <a:r>
              <a:rPr lang="vi-VN" sz="3200" b="0" i="0" dirty="0" smtClean="0">
                <a:solidFill>
                  <a:srgbClr val="212529"/>
                </a:solidFill>
                <a:effectLst/>
                <a:latin typeface="+mj-lt"/>
              </a:rPr>
              <a:t>ề </a:t>
            </a:r>
            <a:r>
              <a:rPr lang="vi-VN" sz="3200" b="0" i="0" dirty="0">
                <a:solidFill>
                  <a:srgbClr val="212529"/>
                </a:solidFill>
                <a:effectLst/>
                <a:latin typeface="+mj-lt"/>
              </a:rPr>
              <a:t>sự phát triển của quê hương, đất nước</a:t>
            </a:r>
            <a:endParaRPr lang="vi-VN" sz="3200" b="1" i="1" dirty="0">
              <a:solidFill>
                <a:srgbClr val="212529"/>
              </a:solidFill>
              <a:effectLst/>
              <a:latin typeface="+mj-lt"/>
            </a:endParaRPr>
          </a:p>
        </p:txBody>
      </p:sp>
      <p:sp>
        <p:nvSpPr>
          <p:cNvPr id="8" name="TextBox 7">
            <a:extLst>
              <a:ext uri="{FF2B5EF4-FFF2-40B4-BE49-F238E27FC236}">
                <a16:creationId xmlns:a16="http://schemas.microsoft.com/office/drawing/2014/main" id="{F19990DF-2D46-12B4-F777-B0636AF73A11}"/>
              </a:ext>
            </a:extLst>
          </p:cNvPr>
          <p:cNvSpPr txBox="1"/>
          <p:nvPr/>
        </p:nvSpPr>
        <p:spPr>
          <a:xfrm>
            <a:off x="3046771" y="434527"/>
            <a:ext cx="6098458" cy="742511"/>
          </a:xfrm>
          <a:prstGeom prst="rect">
            <a:avLst/>
          </a:prstGeom>
          <a:noFill/>
        </p:spPr>
        <p:txBody>
          <a:bodyPr wrap="square">
            <a:spAutoFit/>
          </a:bodyPr>
          <a:lstStyle/>
          <a:p>
            <a:pPr algn="ctr">
              <a:lnSpc>
                <a:spcPct val="150000"/>
              </a:lnSpc>
            </a:pPr>
            <a:r>
              <a:rPr lang="en-US" sz="3200" b="1" dirty="0" err="1">
                <a:solidFill>
                  <a:srgbClr val="FF0000"/>
                </a:solidFill>
                <a:effectLst/>
                <a:latin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cs typeface="Times New Roman" panose="02020603050405020304" pitchFamily="18" charset="0"/>
              </a:rPr>
              <a:t> 2. </a:t>
            </a:r>
            <a:r>
              <a:rPr lang="en-US" sz="3200" b="1" dirty="0" err="1">
                <a:solidFill>
                  <a:srgbClr val="FF0000"/>
                </a:solidFill>
                <a:effectLst/>
                <a:latin typeface="Times New Roman" panose="02020603050405020304" pitchFamily="18" charset="0"/>
                <a:cs typeface="Times New Roman" panose="02020603050405020304" pitchFamily="18" charset="0"/>
              </a:rPr>
              <a:t>Tự</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hào</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4322426-14AB-F113-29B9-9858E71EF780}"/>
              </a:ext>
            </a:extLst>
          </p:cNvPr>
          <p:cNvSpPr txBox="1"/>
          <p:nvPr/>
        </p:nvSpPr>
        <p:spPr>
          <a:xfrm>
            <a:off x="651386" y="2551837"/>
            <a:ext cx="10970343" cy="2404504"/>
          </a:xfrm>
          <a:prstGeom prst="rect">
            <a:avLst/>
          </a:prstGeom>
          <a:noFill/>
        </p:spPr>
        <p:txBody>
          <a:bodyPr wrap="square">
            <a:spAutoFit/>
          </a:bodyPr>
          <a:lstStyle/>
          <a:p>
            <a:pPr algn="just">
              <a:lnSpc>
                <a:spcPct val="120000"/>
              </a:lnSpc>
            </a:pPr>
            <a:r>
              <a:rPr lang="vi-VN" sz="3200" b="0" i="0" dirty="0">
                <a:solidFill>
                  <a:srgbClr val="212529"/>
                </a:solidFill>
                <a:effectLst/>
                <a:latin typeface="+mj-lt"/>
              </a:rPr>
              <a:t>- Nêu cảm nhận của em về sự phát triển của đất nước ta qua những bức ảnh trên.</a:t>
            </a:r>
          </a:p>
          <a:p>
            <a:pPr algn="just">
              <a:lnSpc>
                <a:spcPct val="120000"/>
              </a:lnSpc>
            </a:pPr>
            <a:r>
              <a:rPr lang="vi-VN" sz="3200" b="0" i="0" dirty="0">
                <a:solidFill>
                  <a:srgbClr val="212529"/>
                </a:solidFill>
                <a:effectLst/>
                <a:latin typeface="+mj-lt"/>
              </a:rPr>
              <a:t>- Chia sẻ thêm về sự phát triển của quê hương, đất nước mà em biết.</a:t>
            </a:r>
          </a:p>
        </p:txBody>
      </p:sp>
    </p:spTree>
    <p:extLst>
      <p:ext uri="{BB962C8B-B14F-4D97-AF65-F5344CB8AC3E}">
        <p14:creationId xmlns:p14="http://schemas.microsoft.com/office/powerpoint/2010/main" val="1296524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120448" y="176980"/>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120447" y="736088"/>
            <a:ext cx="12430433" cy="584775"/>
          </a:xfrm>
          <a:prstGeom prst="rect">
            <a:avLst/>
          </a:prstGeom>
          <a:noFill/>
        </p:spPr>
        <p:txBody>
          <a:bodyPr wrap="square">
            <a:spAutoFit/>
          </a:bodyPr>
          <a:lstStyle/>
          <a:p>
            <a:pPr algn="l"/>
            <a:r>
              <a:rPr lang="vi-VN" sz="3200" b="1" i="0" dirty="0">
                <a:solidFill>
                  <a:srgbClr val="212529"/>
                </a:solidFill>
                <a:effectLst/>
                <a:latin typeface="+mj-lt"/>
              </a:rPr>
              <a:t>Hoạt động 2: </a:t>
            </a:r>
            <a:r>
              <a:rPr lang="en-US" sz="3200" b="0" i="0" dirty="0" err="1">
                <a:solidFill>
                  <a:srgbClr val="212529"/>
                </a:solidFill>
                <a:effectLst/>
                <a:latin typeface="Times New Roman" panose="02020603050405020304" pitchFamily="18" charset="0"/>
                <a:cs typeface="Times New Roman" panose="02020603050405020304" pitchFamily="18" charset="0"/>
              </a:rPr>
              <a:t>Tìm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hiểu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những</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việc</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cần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làm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để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thể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hiện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tình</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yêu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Tổ</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quốc</a:t>
            </a:r>
            <a:endParaRPr lang="vi-VN" sz="3200" b="1" i="1" dirty="0">
              <a:solidFill>
                <a:srgbClr val="212529"/>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4322426-14AB-F113-29B9-9858E71EF780}"/>
              </a:ext>
            </a:extLst>
          </p:cNvPr>
          <p:cNvSpPr txBox="1"/>
          <p:nvPr/>
        </p:nvSpPr>
        <p:spPr>
          <a:xfrm>
            <a:off x="120446" y="1295196"/>
            <a:ext cx="10970343" cy="639406"/>
          </a:xfrm>
          <a:prstGeom prst="rect">
            <a:avLst/>
          </a:prstGeom>
          <a:noFill/>
        </p:spPr>
        <p:txBody>
          <a:bodyPr wrap="square">
            <a:spAutoFit/>
          </a:bodyPr>
          <a:lstStyle/>
          <a:p>
            <a:pPr algn="just">
              <a:lnSpc>
                <a:spcPct val="120000"/>
              </a:lnSpc>
            </a:pPr>
            <a:r>
              <a:rPr lang="en-US" sz="3200" b="0" i="1" dirty="0">
                <a:solidFill>
                  <a:srgbClr val="212529"/>
                </a:solidFill>
                <a:effectLst/>
                <a:latin typeface="Times New Roman" panose="02020603050405020304" pitchFamily="18" charset="0"/>
                <a:cs typeface="Times New Roman" panose="02020603050405020304" pitchFamily="18" charset="0"/>
              </a:rPr>
              <a:t>* Quan </a:t>
            </a:r>
            <a:r>
              <a:rPr lang="en-US" sz="3200" b="0" i="1" dirty="0" err="1">
                <a:solidFill>
                  <a:srgbClr val="212529"/>
                </a:solidFill>
                <a:effectLst/>
                <a:latin typeface="Times New Roman" panose="02020603050405020304" pitchFamily="18" charset="0"/>
                <a:cs typeface="Times New Roman" panose="02020603050405020304" pitchFamily="18" charset="0"/>
              </a:rPr>
              <a:t>sát</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tranh</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và</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trả</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lời</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câu</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hỏi</a:t>
            </a:r>
            <a:r>
              <a:rPr lang="en-US" sz="3200" b="0" i="1" dirty="0">
                <a:solidFill>
                  <a:srgbClr val="212529"/>
                </a:solidFill>
                <a:effectLst/>
                <a:latin typeface="Times New Roman" panose="02020603050405020304" pitchFamily="18" charset="0"/>
                <a:cs typeface="Times New Roman" panose="02020603050405020304" pitchFamily="18" charset="0"/>
              </a:rPr>
              <a:t>:</a:t>
            </a:r>
            <a:endParaRPr lang="vi-VN" sz="3200" b="0" i="1" dirty="0">
              <a:solidFill>
                <a:srgbClr val="212529"/>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6FFC12B-8660-44B0-1958-89323E466F12}"/>
              </a:ext>
            </a:extLst>
          </p:cNvPr>
          <p:cNvPicPr>
            <a:picLocks noChangeAspect="1"/>
          </p:cNvPicPr>
          <p:nvPr/>
        </p:nvPicPr>
        <p:blipFill>
          <a:blip r:embed="rId2"/>
          <a:stretch>
            <a:fillRect/>
          </a:stretch>
        </p:blipFill>
        <p:spPr>
          <a:xfrm>
            <a:off x="610829" y="1934602"/>
            <a:ext cx="10970342" cy="4748553"/>
          </a:xfrm>
          <a:prstGeom prst="rect">
            <a:avLst/>
          </a:prstGeom>
        </p:spPr>
      </p:pic>
    </p:spTree>
    <p:extLst>
      <p:ext uri="{BB962C8B-B14F-4D97-AF65-F5344CB8AC3E}">
        <p14:creationId xmlns:p14="http://schemas.microsoft.com/office/powerpoint/2010/main" val="2519327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120448" y="176980"/>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120447" y="736088"/>
            <a:ext cx="12430433" cy="584775"/>
          </a:xfrm>
          <a:prstGeom prst="rect">
            <a:avLst/>
          </a:prstGeom>
          <a:noFill/>
        </p:spPr>
        <p:txBody>
          <a:bodyPr wrap="square">
            <a:spAutoFit/>
          </a:bodyPr>
          <a:lstStyle/>
          <a:p>
            <a:pPr algn="l"/>
            <a:r>
              <a:rPr lang="vi-VN" sz="3200" b="1" i="0" dirty="0">
                <a:solidFill>
                  <a:srgbClr val="212529"/>
                </a:solidFill>
                <a:effectLst/>
                <a:latin typeface="+mj-lt"/>
              </a:rPr>
              <a:t>Hoạt động 2: </a:t>
            </a:r>
            <a:r>
              <a:rPr lang="en-US" sz="3200" b="0" i="0" dirty="0" err="1">
                <a:solidFill>
                  <a:srgbClr val="212529"/>
                </a:solidFill>
                <a:effectLst/>
                <a:latin typeface="Times New Roman" panose="02020603050405020304" pitchFamily="18" charset="0"/>
                <a:cs typeface="Times New Roman" panose="02020603050405020304" pitchFamily="18" charset="0"/>
              </a:rPr>
              <a:t>Tìm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hiểu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những</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việc</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cần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làm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để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thể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hiện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tình</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yêu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Tổ</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quốc</a:t>
            </a:r>
            <a:endParaRPr lang="vi-VN" sz="3200" b="1" i="1" dirty="0">
              <a:solidFill>
                <a:srgbClr val="212529"/>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4322426-14AB-F113-29B9-9858E71EF780}"/>
              </a:ext>
            </a:extLst>
          </p:cNvPr>
          <p:cNvSpPr txBox="1"/>
          <p:nvPr/>
        </p:nvSpPr>
        <p:spPr>
          <a:xfrm>
            <a:off x="120446" y="1295196"/>
            <a:ext cx="10970343" cy="639406"/>
          </a:xfrm>
          <a:prstGeom prst="rect">
            <a:avLst/>
          </a:prstGeom>
          <a:noFill/>
        </p:spPr>
        <p:txBody>
          <a:bodyPr wrap="square">
            <a:spAutoFit/>
          </a:bodyPr>
          <a:lstStyle/>
          <a:p>
            <a:pPr algn="just">
              <a:lnSpc>
                <a:spcPct val="120000"/>
              </a:lnSpc>
            </a:pPr>
            <a:r>
              <a:rPr lang="en-US" sz="3200" b="0" i="1" dirty="0">
                <a:solidFill>
                  <a:srgbClr val="212529"/>
                </a:solidFill>
                <a:effectLst/>
                <a:latin typeface="Times New Roman" panose="02020603050405020304" pitchFamily="18" charset="0"/>
                <a:cs typeface="Times New Roman" panose="02020603050405020304" pitchFamily="18" charset="0"/>
              </a:rPr>
              <a:t>* Quan </a:t>
            </a:r>
            <a:r>
              <a:rPr lang="en-US" sz="3200" b="0" i="1" dirty="0" err="1">
                <a:solidFill>
                  <a:srgbClr val="212529"/>
                </a:solidFill>
                <a:effectLst/>
                <a:latin typeface="Times New Roman" panose="02020603050405020304" pitchFamily="18" charset="0"/>
                <a:cs typeface="Times New Roman" panose="02020603050405020304" pitchFamily="18" charset="0"/>
              </a:rPr>
              <a:t>sát</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tranh</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và</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trả</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lời</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câu</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hỏi</a:t>
            </a:r>
            <a:r>
              <a:rPr lang="en-US" sz="3200" b="0" i="1" dirty="0">
                <a:solidFill>
                  <a:srgbClr val="212529"/>
                </a:solidFill>
                <a:effectLst/>
                <a:latin typeface="Times New Roman" panose="02020603050405020304" pitchFamily="18" charset="0"/>
                <a:cs typeface="Times New Roman" panose="02020603050405020304" pitchFamily="18" charset="0"/>
              </a:rPr>
              <a:t>:</a:t>
            </a:r>
            <a:endParaRPr lang="vi-VN" sz="3200" b="0" i="1" dirty="0">
              <a:solidFill>
                <a:srgbClr val="212529"/>
              </a:solidFill>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261E979-06A3-D61C-0A45-A2B15068629E}"/>
              </a:ext>
            </a:extLst>
          </p:cNvPr>
          <p:cNvPicPr>
            <a:picLocks noChangeAspect="1"/>
          </p:cNvPicPr>
          <p:nvPr/>
        </p:nvPicPr>
        <p:blipFill>
          <a:blip r:embed="rId2"/>
          <a:stretch>
            <a:fillRect/>
          </a:stretch>
        </p:blipFill>
        <p:spPr>
          <a:xfrm>
            <a:off x="191729" y="1934602"/>
            <a:ext cx="11808541" cy="4846684"/>
          </a:xfrm>
          <a:prstGeom prst="rect">
            <a:avLst/>
          </a:prstGeom>
        </p:spPr>
      </p:pic>
    </p:spTree>
    <p:extLst>
      <p:ext uri="{BB962C8B-B14F-4D97-AF65-F5344CB8AC3E}">
        <p14:creationId xmlns:p14="http://schemas.microsoft.com/office/powerpoint/2010/main" val="844192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120448" y="176980"/>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120447" y="736088"/>
            <a:ext cx="12430433" cy="584775"/>
          </a:xfrm>
          <a:prstGeom prst="rect">
            <a:avLst/>
          </a:prstGeom>
          <a:noFill/>
        </p:spPr>
        <p:txBody>
          <a:bodyPr wrap="square">
            <a:spAutoFit/>
          </a:bodyPr>
          <a:lstStyle/>
          <a:p>
            <a:pPr algn="l"/>
            <a:r>
              <a:rPr lang="vi-VN" sz="3200" b="1" i="0" dirty="0">
                <a:solidFill>
                  <a:srgbClr val="212529"/>
                </a:solidFill>
                <a:effectLst/>
                <a:latin typeface="+mj-lt"/>
              </a:rPr>
              <a:t>Hoạt động 2: </a:t>
            </a:r>
            <a:r>
              <a:rPr lang="en-US" sz="3200" b="0" i="0" dirty="0" err="1">
                <a:solidFill>
                  <a:srgbClr val="212529"/>
                </a:solidFill>
                <a:effectLst/>
                <a:latin typeface="Times New Roman" panose="02020603050405020304" pitchFamily="18" charset="0"/>
                <a:cs typeface="Times New Roman" panose="02020603050405020304" pitchFamily="18" charset="0"/>
              </a:rPr>
              <a:t>Tìm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hiểu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những</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việc</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cần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làm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để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thể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hiện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tình</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yêu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Tổ</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quốc</a:t>
            </a:r>
            <a:endParaRPr lang="vi-VN" sz="3200" b="1" i="1" dirty="0">
              <a:solidFill>
                <a:srgbClr val="212529"/>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4322426-14AB-F113-29B9-9858E71EF780}"/>
              </a:ext>
            </a:extLst>
          </p:cNvPr>
          <p:cNvSpPr txBox="1"/>
          <p:nvPr/>
        </p:nvSpPr>
        <p:spPr>
          <a:xfrm>
            <a:off x="120446" y="1295196"/>
            <a:ext cx="10970343" cy="639406"/>
          </a:xfrm>
          <a:prstGeom prst="rect">
            <a:avLst/>
          </a:prstGeom>
          <a:noFill/>
        </p:spPr>
        <p:txBody>
          <a:bodyPr wrap="square">
            <a:spAutoFit/>
          </a:bodyPr>
          <a:lstStyle/>
          <a:p>
            <a:pPr algn="just">
              <a:lnSpc>
                <a:spcPct val="120000"/>
              </a:lnSpc>
            </a:pPr>
            <a:r>
              <a:rPr lang="en-US" sz="3200" b="0" i="1" dirty="0">
                <a:solidFill>
                  <a:srgbClr val="212529"/>
                </a:solidFill>
                <a:effectLst/>
                <a:latin typeface="Times New Roman" panose="02020603050405020304" pitchFamily="18" charset="0"/>
                <a:cs typeface="Times New Roman" panose="02020603050405020304" pitchFamily="18" charset="0"/>
              </a:rPr>
              <a:t>* Quan </a:t>
            </a:r>
            <a:r>
              <a:rPr lang="en-US" sz="3200" b="0" i="1" dirty="0" err="1">
                <a:solidFill>
                  <a:srgbClr val="212529"/>
                </a:solidFill>
                <a:effectLst/>
                <a:latin typeface="Times New Roman" panose="02020603050405020304" pitchFamily="18" charset="0"/>
                <a:cs typeface="Times New Roman" panose="02020603050405020304" pitchFamily="18" charset="0"/>
              </a:rPr>
              <a:t>sát</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tranh</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và</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trả</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lời</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câu</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hỏi</a:t>
            </a:r>
            <a:r>
              <a:rPr lang="en-US" sz="3200" b="0" i="1" dirty="0">
                <a:solidFill>
                  <a:srgbClr val="212529"/>
                </a:solidFill>
                <a:effectLst/>
                <a:latin typeface="Times New Roman" panose="02020603050405020304" pitchFamily="18" charset="0"/>
                <a:cs typeface="Times New Roman" panose="02020603050405020304" pitchFamily="18" charset="0"/>
              </a:rPr>
              <a:t>:</a:t>
            </a:r>
            <a:endParaRPr lang="vi-VN" sz="3200" b="0" i="1" dirty="0">
              <a:solidFill>
                <a:srgbClr val="212529"/>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C141B-3603-ABED-5D82-87E9567CFF74}"/>
              </a:ext>
            </a:extLst>
          </p:cNvPr>
          <p:cNvPicPr>
            <a:picLocks noChangeAspect="1"/>
          </p:cNvPicPr>
          <p:nvPr/>
        </p:nvPicPr>
        <p:blipFill>
          <a:blip r:embed="rId2"/>
          <a:stretch>
            <a:fillRect/>
          </a:stretch>
        </p:blipFill>
        <p:spPr>
          <a:xfrm>
            <a:off x="764459" y="1879971"/>
            <a:ext cx="10663081" cy="5072236"/>
          </a:xfrm>
          <a:prstGeom prst="rect">
            <a:avLst/>
          </a:prstGeom>
        </p:spPr>
      </p:pic>
    </p:spTree>
    <p:extLst>
      <p:ext uri="{BB962C8B-B14F-4D97-AF65-F5344CB8AC3E}">
        <p14:creationId xmlns:p14="http://schemas.microsoft.com/office/powerpoint/2010/main" val="1056506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120448" y="176980"/>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120447" y="736088"/>
            <a:ext cx="12430433" cy="584775"/>
          </a:xfrm>
          <a:prstGeom prst="rect">
            <a:avLst/>
          </a:prstGeom>
          <a:noFill/>
        </p:spPr>
        <p:txBody>
          <a:bodyPr wrap="square">
            <a:spAutoFit/>
          </a:bodyPr>
          <a:lstStyle/>
          <a:p>
            <a:pPr algn="l"/>
            <a:r>
              <a:rPr lang="vi-VN" sz="3200" b="1" i="0" dirty="0">
                <a:solidFill>
                  <a:srgbClr val="212529"/>
                </a:solidFill>
                <a:effectLst/>
                <a:latin typeface="+mj-lt"/>
              </a:rPr>
              <a:t>Hoạt động 2: </a:t>
            </a:r>
            <a:r>
              <a:rPr lang="en-US" sz="3200" b="0" i="0" dirty="0" err="1">
                <a:solidFill>
                  <a:srgbClr val="212529"/>
                </a:solidFill>
                <a:effectLst/>
                <a:latin typeface="Times New Roman" panose="02020603050405020304" pitchFamily="18" charset="0"/>
                <a:cs typeface="Times New Roman" panose="02020603050405020304" pitchFamily="18" charset="0"/>
              </a:rPr>
              <a:t>Tìm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hiểu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những</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việc</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cần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làm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để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thể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hiện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tình</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yêu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Tổ</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quốc</a:t>
            </a:r>
            <a:endParaRPr lang="vi-VN" sz="3200" b="1" i="1" dirty="0">
              <a:solidFill>
                <a:srgbClr val="212529"/>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4322426-14AB-F113-29B9-9858E71EF780}"/>
              </a:ext>
            </a:extLst>
          </p:cNvPr>
          <p:cNvSpPr txBox="1"/>
          <p:nvPr/>
        </p:nvSpPr>
        <p:spPr>
          <a:xfrm>
            <a:off x="120446" y="1295196"/>
            <a:ext cx="10970343" cy="639406"/>
          </a:xfrm>
          <a:prstGeom prst="rect">
            <a:avLst/>
          </a:prstGeom>
          <a:noFill/>
        </p:spPr>
        <p:txBody>
          <a:bodyPr wrap="square">
            <a:spAutoFit/>
          </a:bodyPr>
          <a:lstStyle/>
          <a:p>
            <a:pPr algn="just">
              <a:lnSpc>
                <a:spcPct val="120000"/>
              </a:lnSpc>
            </a:pPr>
            <a:r>
              <a:rPr lang="en-US" sz="3200" b="0" i="1" dirty="0">
                <a:solidFill>
                  <a:srgbClr val="212529"/>
                </a:solidFill>
                <a:effectLst/>
                <a:latin typeface="Times New Roman" panose="02020603050405020304" pitchFamily="18" charset="0"/>
                <a:cs typeface="Times New Roman" panose="02020603050405020304" pitchFamily="18" charset="0"/>
              </a:rPr>
              <a:t>* Quan </a:t>
            </a:r>
            <a:r>
              <a:rPr lang="en-US" sz="3200" b="0" i="1" dirty="0" err="1">
                <a:solidFill>
                  <a:srgbClr val="212529"/>
                </a:solidFill>
                <a:effectLst/>
                <a:latin typeface="Times New Roman" panose="02020603050405020304" pitchFamily="18" charset="0"/>
                <a:cs typeface="Times New Roman" panose="02020603050405020304" pitchFamily="18" charset="0"/>
              </a:rPr>
              <a:t>sát</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tranh</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và</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trả</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lời</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câu</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hỏi</a:t>
            </a:r>
            <a:r>
              <a:rPr lang="en-US" sz="3200" b="0" i="1" dirty="0">
                <a:solidFill>
                  <a:srgbClr val="212529"/>
                </a:solidFill>
                <a:effectLst/>
                <a:latin typeface="Times New Roman" panose="02020603050405020304" pitchFamily="18" charset="0"/>
                <a:cs typeface="Times New Roman" panose="02020603050405020304" pitchFamily="18" charset="0"/>
              </a:rPr>
              <a:t>:</a:t>
            </a:r>
            <a:endParaRPr lang="vi-VN" sz="3200" b="0" i="1" dirty="0">
              <a:solidFill>
                <a:srgbClr val="212529"/>
              </a:solidFill>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FAA6512-7800-9B4B-004B-F50191DC735D}"/>
              </a:ext>
            </a:extLst>
          </p:cNvPr>
          <p:cNvPicPr>
            <a:picLocks noChangeAspect="1"/>
          </p:cNvPicPr>
          <p:nvPr/>
        </p:nvPicPr>
        <p:blipFill>
          <a:blip r:embed="rId2"/>
          <a:stretch>
            <a:fillRect/>
          </a:stretch>
        </p:blipFill>
        <p:spPr>
          <a:xfrm>
            <a:off x="492842" y="1879971"/>
            <a:ext cx="11206315" cy="4940139"/>
          </a:xfrm>
          <a:prstGeom prst="rect">
            <a:avLst/>
          </a:prstGeom>
        </p:spPr>
      </p:pic>
    </p:spTree>
    <p:extLst>
      <p:ext uri="{BB962C8B-B14F-4D97-AF65-F5344CB8AC3E}">
        <p14:creationId xmlns:p14="http://schemas.microsoft.com/office/powerpoint/2010/main" val="585038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544FDA-4040-CFE8-6A14-D67D28BCD986}"/>
              </a:ext>
            </a:extLst>
          </p:cNvPr>
          <p:cNvSpPr txBox="1"/>
          <p:nvPr/>
        </p:nvSpPr>
        <p:spPr>
          <a:xfrm>
            <a:off x="616974" y="837804"/>
            <a:ext cx="10958052" cy="3409075"/>
          </a:xfrm>
          <a:prstGeom prst="rect">
            <a:avLst/>
          </a:prstGeom>
          <a:noFill/>
        </p:spPr>
        <p:txBody>
          <a:bodyPr wrap="square">
            <a:spAutoFit/>
          </a:bodyPr>
          <a:lstStyle/>
          <a:p>
            <a:pPr algn="ctr">
              <a:lnSpc>
                <a:spcPct val="150000"/>
              </a:lnSpc>
            </a:pPr>
            <a:r>
              <a:rPr lang="en-US" sz="4000" b="1" dirty="0">
                <a:solidFill>
                  <a:srgbClr val="FF0000"/>
                </a:solidFill>
                <a:effectLst/>
                <a:latin typeface="Times New Roman" panose="02020603050405020304" pitchFamily="18" charset="0"/>
                <a:cs typeface="Times New Roman" panose="02020603050405020304" pitchFamily="18" charset="0"/>
              </a:rPr>
              <a:t>KHỞI ĐỘNG</a:t>
            </a:r>
          </a:p>
          <a:p>
            <a:pPr>
              <a:lnSpc>
                <a:spcPct val="150000"/>
              </a:lnSpc>
            </a:pPr>
            <a:r>
              <a:rPr lang="en-US" sz="3600" dirty="0">
                <a:effectLst/>
                <a:latin typeface="Times New Roman" panose="02020603050405020304" pitchFamily="18" charset="0"/>
                <a:cs typeface="Times New Roman" panose="02020603050405020304" pitchFamily="18" charset="0"/>
              </a:rPr>
              <a:t>- Nghe/</a:t>
            </a:r>
            <a:r>
              <a:rPr lang="en-US" sz="3600" dirty="0" err="1">
                <a:effectLst/>
                <a:latin typeface="Times New Roman" panose="02020603050405020304" pitchFamily="18" charset="0"/>
                <a:cs typeface="Times New Roman" panose="02020603050405020304" pitchFamily="18" charset="0"/>
              </a:rPr>
              <a:t>hát</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bài</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Việt</a:t>
            </a:r>
            <a:r>
              <a:rPr lang="en-US" sz="3600" dirty="0">
                <a:effectLst/>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ơ</a:t>
            </a:r>
            <a:r>
              <a:rPr lang="en-US" sz="3600" dirty="0" err="1">
                <a:effectLst/>
                <a:latin typeface="Times New Roman" panose="02020603050405020304" pitchFamily="18" charset="0"/>
                <a:cs typeface="Times New Roman" panose="02020603050405020304" pitchFamily="18" charset="0"/>
              </a:rPr>
              <a:t>i</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sáng</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tác</a:t>
            </a:r>
            <a:r>
              <a:rPr lang="en-US" sz="3600" dirty="0">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Bùi</a:t>
            </a:r>
            <a:r>
              <a:rPr lang="en-US" sz="3600" dirty="0">
                <a:effectLst/>
                <a:latin typeface="Times New Roman" panose="02020603050405020304" pitchFamily="18" charset="0"/>
                <a:cs typeface="Times New Roman" panose="02020603050405020304" pitchFamily="18" charset="0"/>
              </a:rPr>
              <a:t> Quang Minh).</a:t>
            </a:r>
          </a:p>
          <a:p>
            <a:pPr>
              <a:lnSpc>
                <a:spcPct val="150000"/>
              </a:lnSpc>
            </a:pP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Bài</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hát</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thể</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hiện</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sự</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tự</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hào</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điều</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gì</a:t>
            </a:r>
            <a:r>
              <a:rPr lang="en-US" sz="3600" dirty="0">
                <a:effectLst/>
                <a:latin typeface="Times New Roman" panose="02020603050405020304" pitchFamily="18" charset="0"/>
                <a:cs typeface="Times New Roman" panose="02020603050405020304" pitchFamily="18" charset="0"/>
              </a:rPr>
              <a:t>?</a:t>
            </a:r>
          </a:p>
          <a:p>
            <a:pPr>
              <a:lnSpc>
                <a:spcPct val="150000"/>
              </a:lnSpc>
            </a:pPr>
            <a:r>
              <a:rPr lang="en-US" sz="3600" dirty="0">
                <a:effectLst/>
                <a:latin typeface="Times New Roman" panose="02020603050405020304" pitchFamily="18" charset="0"/>
                <a:cs typeface="Times New Roman" panose="02020603050405020304" pitchFamily="18" charset="0"/>
              </a:rPr>
              <a:t>- Chia </a:t>
            </a:r>
            <a:r>
              <a:rPr lang="en-US" sz="3600" dirty="0" err="1">
                <a:effectLst/>
                <a:latin typeface="Times New Roman" panose="02020603050405020304" pitchFamily="18" charset="0"/>
                <a:cs typeface="Times New Roman" panose="02020603050405020304" pitchFamily="18" charset="0"/>
              </a:rPr>
              <a:t>sẻ</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cảm</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xúc</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em</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khi</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nghe</a:t>
            </a:r>
            <a:r>
              <a:rPr lang="en-US" sz="3600" dirty="0">
                <a:effectLst/>
                <a:latin typeface="Times New Roman" panose="02020603050405020304" pitchFamily="18" charset="0"/>
                <a:cs typeface="Times New Roman" panose="02020603050405020304" pitchFamily="18" charset="0"/>
              </a:rPr>
              <a:t>/</a:t>
            </a:r>
            <a:r>
              <a:rPr lang="en-US" sz="3600" dirty="0" err="1">
                <a:effectLst/>
                <a:latin typeface="Times New Roman" panose="02020603050405020304" pitchFamily="18" charset="0"/>
                <a:cs typeface="Times New Roman" panose="02020603050405020304" pitchFamily="18" charset="0"/>
              </a:rPr>
              <a:t>hát</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bài</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hát</a:t>
            </a:r>
            <a:r>
              <a:rPr lang="en-US" sz="3600" dirty="0">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t>
            </a:r>
            <a:r>
              <a:rPr lang="en-US" sz="3600" dirty="0" err="1">
                <a:effectLst/>
                <a:latin typeface="Times New Roman" panose="02020603050405020304" pitchFamily="18" charset="0"/>
                <a:cs typeface="Times New Roman" panose="02020603050405020304" pitchFamily="18" charset="0"/>
              </a:rPr>
              <a:t>ó</a:t>
            </a:r>
            <a:r>
              <a:rPr lang="en-US" sz="3600" dirty="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5300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322426-14AB-F113-29B9-9858E71EF780}"/>
              </a:ext>
            </a:extLst>
          </p:cNvPr>
          <p:cNvSpPr txBox="1"/>
          <p:nvPr/>
        </p:nvSpPr>
        <p:spPr>
          <a:xfrm>
            <a:off x="120446" y="2475065"/>
            <a:ext cx="10970343" cy="639406"/>
          </a:xfrm>
          <a:prstGeom prst="rect">
            <a:avLst/>
          </a:prstGeom>
          <a:noFill/>
        </p:spPr>
        <p:txBody>
          <a:bodyPr wrap="square">
            <a:spAutoFit/>
          </a:bodyPr>
          <a:lstStyle/>
          <a:p>
            <a:pPr algn="just">
              <a:lnSpc>
                <a:spcPct val="120000"/>
              </a:lnSpc>
            </a:pPr>
            <a:r>
              <a:rPr lang="en-US" sz="3200" b="0" i="1" dirty="0">
                <a:solidFill>
                  <a:srgbClr val="212529"/>
                </a:solidFill>
                <a:effectLst/>
                <a:latin typeface="Times New Roman" panose="02020603050405020304" pitchFamily="18" charset="0"/>
                <a:cs typeface="Times New Roman" panose="02020603050405020304" pitchFamily="18" charset="0"/>
              </a:rPr>
              <a:t>* Quan </a:t>
            </a:r>
            <a:r>
              <a:rPr lang="en-US" sz="3200" b="0" i="1" dirty="0" err="1">
                <a:solidFill>
                  <a:srgbClr val="212529"/>
                </a:solidFill>
                <a:effectLst/>
                <a:latin typeface="Times New Roman" panose="02020603050405020304" pitchFamily="18" charset="0"/>
                <a:cs typeface="Times New Roman" panose="02020603050405020304" pitchFamily="18" charset="0"/>
              </a:rPr>
              <a:t>sát</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tranh</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và</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trả</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lời</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câu</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hỏi</a:t>
            </a:r>
            <a:r>
              <a:rPr lang="en-US" sz="3200" b="0" i="1" dirty="0">
                <a:solidFill>
                  <a:srgbClr val="212529"/>
                </a:solidFill>
                <a:effectLst/>
                <a:latin typeface="Times New Roman" panose="02020603050405020304" pitchFamily="18" charset="0"/>
                <a:cs typeface="Times New Roman" panose="02020603050405020304" pitchFamily="18" charset="0"/>
              </a:rPr>
              <a:t>:</a:t>
            </a:r>
            <a:endParaRPr lang="vi-VN" sz="3200" b="0" i="1" dirty="0">
              <a:solidFill>
                <a:srgbClr val="212529"/>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2097CF9-0DC0-8A41-9C09-DD2EB510C8A6}"/>
              </a:ext>
            </a:extLst>
          </p:cNvPr>
          <p:cNvSpPr txBox="1"/>
          <p:nvPr/>
        </p:nvSpPr>
        <p:spPr>
          <a:xfrm>
            <a:off x="211396" y="3247552"/>
            <a:ext cx="11503741" cy="1222642"/>
          </a:xfrm>
          <a:prstGeom prst="rect">
            <a:avLst/>
          </a:prstGeom>
          <a:noFill/>
        </p:spPr>
        <p:txBody>
          <a:bodyPr wrap="square">
            <a:spAutoFit/>
          </a:bodyPr>
          <a:lstStyle/>
          <a:p>
            <a:pPr algn="l">
              <a:lnSpc>
                <a:spcPct val="120000"/>
              </a:lnSpc>
            </a:pP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Việc</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làm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của</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các</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bạn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trong</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tranh</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thể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hiện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điều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gì</a:t>
            </a:r>
            <a:r>
              <a:rPr lang="en-US" sz="3200" b="0" i="0" dirty="0">
                <a:solidFill>
                  <a:srgbClr val="212529"/>
                </a:solidFill>
                <a:effectLst/>
                <a:latin typeface="Times New Roman" panose="02020603050405020304" pitchFamily="18" charset="0"/>
                <a:cs typeface="Times New Roman" panose="02020603050405020304" pitchFamily="18" charset="0"/>
              </a:rPr>
              <a:t>?</a:t>
            </a:r>
          </a:p>
          <a:p>
            <a:pPr algn="l">
              <a:lnSpc>
                <a:spcPct val="120000"/>
              </a:lnSpc>
            </a:pP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Hãy</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kể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thêm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những</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việc</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làm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để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thể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hiện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tình</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yêu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Tổ</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quốc</a:t>
            </a:r>
            <a:r>
              <a:rPr lang="en-US" sz="3200" b="0" i="0" dirty="0">
                <a:solidFill>
                  <a:srgbClr val="212529"/>
                </a:solidFill>
                <a:effectLst/>
                <a:latin typeface="Times New Roman" panose="02020603050405020304" pitchFamily="18" charset="0"/>
                <a:cs typeface="Times New Roman" panose="02020603050405020304" pitchFamily="18" charset="0"/>
              </a:rPr>
              <a:t>.</a:t>
            </a:r>
          </a:p>
        </p:txBody>
      </p:sp>
      <p:sp>
        <p:nvSpPr>
          <p:cNvPr id="11" name="Title 1">
            <a:extLst>
              <a:ext uri="{FF2B5EF4-FFF2-40B4-BE49-F238E27FC236}">
                <a16:creationId xmlns:a16="http://schemas.microsoft.com/office/drawing/2014/main" id="{710B178D-2FDD-032F-41C5-2F2F93499AE9}"/>
              </a:ext>
            </a:extLst>
          </p:cNvPr>
          <p:cNvSpPr txBox="1">
            <a:spLocks/>
          </p:cNvSpPr>
          <p:nvPr/>
        </p:nvSpPr>
        <p:spPr>
          <a:xfrm>
            <a:off x="211396" y="1310119"/>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12" name="TextBox 11">
            <a:extLst>
              <a:ext uri="{FF2B5EF4-FFF2-40B4-BE49-F238E27FC236}">
                <a16:creationId xmlns:a16="http://schemas.microsoft.com/office/drawing/2014/main" id="{69B083C1-FC79-4312-8C68-9FCE017A1A10}"/>
              </a:ext>
            </a:extLst>
          </p:cNvPr>
          <p:cNvSpPr txBox="1"/>
          <p:nvPr/>
        </p:nvSpPr>
        <p:spPr>
          <a:xfrm>
            <a:off x="211396" y="1869227"/>
            <a:ext cx="11265310" cy="584775"/>
          </a:xfrm>
          <a:prstGeom prst="rect">
            <a:avLst/>
          </a:prstGeom>
          <a:noFill/>
        </p:spPr>
        <p:txBody>
          <a:bodyPr wrap="square">
            <a:spAutoFit/>
          </a:bodyPr>
          <a:lstStyle/>
          <a:p>
            <a:pPr algn="l"/>
            <a:r>
              <a:rPr lang="vi-VN" sz="3200" b="1" i="0" dirty="0">
                <a:solidFill>
                  <a:srgbClr val="212529"/>
                </a:solidFill>
                <a:effectLst/>
                <a:latin typeface="+mj-lt"/>
              </a:rPr>
              <a:t>Hoạt động 2: </a:t>
            </a:r>
            <a:r>
              <a:rPr lang="vi-VN" sz="3200" b="0" i="0" dirty="0">
                <a:solidFill>
                  <a:srgbClr val="212529"/>
                </a:solidFill>
                <a:effectLst/>
                <a:latin typeface="+mj-lt"/>
              </a:rPr>
              <a:t>Khám phá ề sự phát triển của quê hương, đất nước</a:t>
            </a:r>
            <a:endParaRPr lang="vi-VN" sz="3200" b="1" i="1" dirty="0">
              <a:solidFill>
                <a:srgbClr val="212529"/>
              </a:solidFill>
              <a:effectLst/>
              <a:latin typeface="+mj-lt"/>
            </a:endParaRPr>
          </a:p>
        </p:txBody>
      </p:sp>
      <p:sp>
        <p:nvSpPr>
          <p:cNvPr id="13" name="TextBox 12">
            <a:extLst>
              <a:ext uri="{FF2B5EF4-FFF2-40B4-BE49-F238E27FC236}">
                <a16:creationId xmlns:a16="http://schemas.microsoft.com/office/drawing/2014/main" id="{004EB965-9101-9F27-9382-6B4C136736FE}"/>
              </a:ext>
            </a:extLst>
          </p:cNvPr>
          <p:cNvSpPr txBox="1"/>
          <p:nvPr/>
        </p:nvSpPr>
        <p:spPr>
          <a:xfrm>
            <a:off x="3046771" y="434527"/>
            <a:ext cx="6098458" cy="742511"/>
          </a:xfrm>
          <a:prstGeom prst="rect">
            <a:avLst/>
          </a:prstGeom>
          <a:noFill/>
        </p:spPr>
        <p:txBody>
          <a:bodyPr wrap="square">
            <a:spAutoFit/>
          </a:bodyPr>
          <a:lstStyle/>
          <a:p>
            <a:pPr algn="ctr">
              <a:lnSpc>
                <a:spcPct val="150000"/>
              </a:lnSpc>
            </a:pPr>
            <a:r>
              <a:rPr lang="en-US" sz="3200" b="1" dirty="0" err="1">
                <a:solidFill>
                  <a:srgbClr val="FF0000"/>
                </a:solidFill>
                <a:effectLst/>
                <a:latin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cs typeface="Times New Roman" panose="02020603050405020304" pitchFamily="18" charset="0"/>
              </a:rPr>
              <a:t> 2. </a:t>
            </a:r>
            <a:r>
              <a:rPr lang="en-US" sz="3200" b="1" dirty="0" err="1">
                <a:solidFill>
                  <a:srgbClr val="FF0000"/>
                </a:solidFill>
                <a:effectLst/>
                <a:latin typeface="Times New Roman" panose="02020603050405020304" pitchFamily="18" charset="0"/>
                <a:cs typeface="Times New Roman" panose="02020603050405020304" pitchFamily="18" charset="0"/>
              </a:rPr>
              <a:t>Tự</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hào</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32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120448" y="176980"/>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120447" y="736088"/>
            <a:ext cx="12430433" cy="584775"/>
          </a:xfrm>
          <a:prstGeom prst="rect">
            <a:avLst/>
          </a:prstGeom>
          <a:noFill/>
        </p:spPr>
        <p:txBody>
          <a:bodyPr wrap="square">
            <a:spAutoFit/>
          </a:bodyPr>
          <a:lstStyle/>
          <a:p>
            <a:pPr algn="l"/>
            <a:r>
              <a:rPr lang="vi-VN" sz="3200" b="1" i="0" dirty="0">
                <a:solidFill>
                  <a:srgbClr val="212529"/>
                </a:solidFill>
                <a:effectLst/>
                <a:latin typeface="+mj-lt"/>
              </a:rPr>
              <a:t>Hoạt động 2: </a:t>
            </a:r>
            <a:r>
              <a:rPr lang="en-US" sz="3200" b="0" i="0" dirty="0" err="1">
                <a:solidFill>
                  <a:srgbClr val="212529"/>
                </a:solidFill>
                <a:effectLst/>
                <a:latin typeface="Times New Roman" panose="02020603050405020304" pitchFamily="18" charset="0"/>
                <a:cs typeface="Times New Roman" panose="02020603050405020304" pitchFamily="18" charset="0"/>
              </a:rPr>
              <a:t>Tìm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hiểu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những</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việc</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cần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làm</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để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thể</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hiện</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tình</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yêu</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Tổ</a:t>
            </a:r>
            <a:r>
              <a:rPr lang="en-US" sz="3200" b="0" i="0" dirty="0">
                <a:solidFill>
                  <a:srgbClr val="212529"/>
                </a:solidFill>
                <a:effectLst/>
                <a:latin typeface="Times New Roman" panose="02020603050405020304" pitchFamily="18" charset="0"/>
                <a:cs typeface="Times New Roman" panose="02020603050405020304" pitchFamily="18" charset="0"/>
              </a:rPr>
              <a:t> </a:t>
            </a:r>
            <a:r>
              <a:rPr lang="en-US" sz="3200" b="0" i="0" dirty="0" err="1">
                <a:solidFill>
                  <a:srgbClr val="212529"/>
                </a:solidFill>
                <a:effectLst/>
                <a:latin typeface="Times New Roman" panose="02020603050405020304" pitchFamily="18" charset="0"/>
                <a:cs typeface="Times New Roman" panose="02020603050405020304" pitchFamily="18" charset="0"/>
              </a:rPr>
              <a:t>quốc</a:t>
            </a:r>
            <a:endParaRPr lang="vi-VN" sz="3200" b="1" i="1" dirty="0">
              <a:solidFill>
                <a:srgbClr val="212529"/>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4322426-14AB-F113-29B9-9858E71EF780}"/>
              </a:ext>
            </a:extLst>
          </p:cNvPr>
          <p:cNvSpPr txBox="1"/>
          <p:nvPr/>
        </p:nvSpPr>
        <p:spPr>
          <a:xfrm>
            <a:off x="120446" y="1295196"/>
            <a:ext cx="10970343" cy="639406"/>
          </a:xfrm>
          <a:prstGeom prst="rect">
            <a:avLst/>
          </a:prstGeom>
          <a:noFill/>
        </p:spPr>
        <p:txBody>
          <a:bodyPr wrap="square">
            <a:spAutoFit/>
          </a:bodyPr>
          <a:lstStyle/>
          <a:p>
            <a:pPr algn="just">
              <a:lnSpc>
                <a:spcPct val="120000"/>
              </a:lnSpc>
            </a:pPr>
            <a:r>
              <a:rPr lang="en-US" sz="3200" b="0" i="1" dirty="0">
                <a:solidFill>
                  <a:srgbClr val="212529"/>
                </a:solidFill>
                <a:effectLst/>
                <a:latin typeface="Times New Roman" panose="02020603050405020304" pitchFamily="18" charset="0"/>
                <a:cs typeface="Times New Roman" panose="02020603050405020304" pitchFamily="18" charset="0"/>
              </a:rPr>
              <a:t>* Quan </a:t>
            </a:r>
            <a:r>
              <a:rPr lang="en-US" sz="3200" b="0" i="1" dirty="0" err="1">
                <a:solidFill>
                  <a:srgbClr val="212529"/>
                </a:solidFill>
                <a:effectLst/>
                <a:latin typeface="Times New Roman" panose="02020603050405020304" pitchFamily="18" charset="0"/>
                <a:cs typeface="Times New Roman" panose="02020603050405020304" pitchFamily="18" charset="0"/>
              </a:rPr>
              <a:t>sát</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tranh</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và</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trả</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lời</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câu</a:t>
            </a:r>
            <a:r>
              <a:rPr lang="en-US" sz="3200" b="0" i="1" dirty="0">
                <a:solidFill>
                  <a:srgbClr val="212529"/>
                </a:solidFill>
                <a:effectLst/>
                <a:latin typeface="Times New Roman" panose="02020603050405020304" pitchFamily="18" charset="0"/>
                <a:cs typeface="Times New Roman" panose="02020603050405020304" pitchFamily="18" charset="0"/>
              </a:rPr>
              <a:t> </a:t>
            </a:r>
            <a:r>
              <a:rPr lang="en-US" sz="3200" b="0" i="1" dirty="0" err="1">
                <a:solidFill>
                  <a:srgbClr val="212529"/>
                </a:solidFill>
                <a:effectLst/>
                <a:latin typeface="Times New Roman" panose="02020603050405020304" pitchFamily="18" charset="0"/>
                <a:cs typeface="Times New Roman" panose="02020603050405020304" pitchFamily="18" charset="0"/>
              </a:rPr>
              <a:t>hỏi</a:t>
            </a:r>
            <a:r>
              <a:rPr lang="en-US" sz="3200" b="0" i="1" dirty="0">
                <a:solidFill>
                  <a:srgbClr val="212529"/>
                </a:solidFill>
                <a:effectLst/>
                <a:latin typeface="Times New Roman" panose="02020603050405020304" pitchFamily="18" charset="0"/>
                <a:cs typeface="Times New Roman" panose="02020603050405020304" pitchFamily="18" charset="0"/>
              </a:rPr>
              <a:t>:</a:t>
            </a:r>
            <a:endParaRPr lang="vi-VN" sz="3200" b="0" i="1" dirty="0">
              <a:solidFill>
                <a:srgbClr val="212529"/>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4589EED-A98E-292F-76BB-4CD5F656E107}"/>
              </a:ext>
            </a:extLst>
          </p:cNvPr>
          <p:cNvSpPr txBox="1"/>
          <p:nvPr/>
        </p:nvSpPr>
        <p:spPr>
          <a:xfrm>
            <a:off x="211396" y="2023374"/>
            <a:ext cx="11769208" cy="3539430"/>
          </a:xfrm>
          <a:prstGeom prst="rect">
            <a:avLst/>
          </a:prstGeom>
          <a:noFill/>
        </p:spPr>
        <p:txBody>
          <a:bodyPr wrap="square">
            <a:spAutoFit/>
          </a:bodyPr>
          <a:lstStyle/>
          <a:p>
            <a:pPr algn="just"/>
            <a:r>
              <a:rPr lang="vi-VN" sz="3200" b="0" i="0" dirty="0">
                <a:solidFill>
                  <a:srgbClr val="212529"/>
                </a:solidFill>
                <a:effectLst/>
                <a:latin typeface="+mj-lt"/>
              </a:rPr>
              <a:t>+ Việc làm của các bạn trong tranh thể hiện sự yêu quý, bảo vệ thiên nhiên, thể hiện sự trân trọng và tự hào về truyên thống lịch sử, văn hoá của đất nước.</a:t>
            </a:r>
          </a:p>
          <a:p>
            <a:pPr algn="just"/>
            <a:r>
              <a:rPr lang="vi-VN" sz="3200" b="0" i="0" dirty="0">
                <a:solidFill>
                  <a:srgbClr val="212529"/>
                </a:solidFill>
                <a:effectLst/>
                <a:latin typeface="+mj-lt"/>
              </a:rPr>
              <a:t>+ Những việc làm thể hiện tình yêu Tổ quốc là: cố gắng học tập, lao động thật tốt, tích cực bảo vệ môi trường, tìm hiểu về lịch sử dựng nước và giữ nước của ông cha ta, biết ơn những người có công với quê hương, đất nước, có ý thức bảo vệ tài sản công cộng…</a:t>
            </a:r>
          </a:p>
        </p:txBody>
      </p:sp>
    </p:spTree>
    <p:extLst>
      <p:ext uri="{BB962C8B-B14F-4D97-AF65-F5344CB8AC3E}">
        <p14:creationId xmlns:p14="http://schemas.microsoft.com/office/powerpoint/2010/main" val="60102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2B89AE-38D9-0A93-4A3E-6C081F145A1C}"/>
              </a:ext>
            </a:extLst>
          </p:cNvPr>
          <p:cNvSpPr txBox="1"/>
          <p:nvPr/>
        </p:nvSpPr>
        <p:spPr>
          <a:xfrm>
            <a:off x="5279911" y="412954"/>
            <a:ext cx="1632178" cy="584775"/>
          </a:xfrm>
          <a:prstGeom prst="rect">
            <a:avLst/>
          </a:prstGeom>
          <a:noFill/>
        </p:spPr>
        <p:txBody>
          <a:bodyPr wrap="none" rtlCol="0">
            <a:spAutoFit/>
          </a:bodyPr>
          <a:lstStyle/>
          <a:p>
            <a:r>
              <a:rPr lang="en-VN" sz="3200" b="1" dirty="0">
                <a:solidFill>
                  <a:srgbClr val="FF0000"/>
                </a:solidFill>
                <a:latin typeface="Times New Roman" panose="02020603050405020304" pitchFamily="18" charset="0"/>
                <a:cs typeface="Times New Roman" panose="02020603050405020304" pitchFamily="18" charset="0"/>
              </a:rPr>
              <a:t>Củng cố</a:t>
            </a:r>
          </a:p>
        </p:txBody>
      </p:sp>
      <p:pic>
        <p:nvPicPr>
          <p:cNvPr id="18434" name="Picture 2" descr="Thank-you-so-much-stickers GIFs - Get the best GIF on GIPHY">
            <a:extLst>
              <a:ext uri="{FF2B5EF4-FFF2-40B4-BE49-F238E27FC236}">
                <a16:creationId xmlns:a16="http://schemas.microsoft.com/office/drawing/2014/main" id="{B5D4024E-E952-154D-C28B-CC23130C6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997729"/>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752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Việt Nam Ơi - Full HD (Official MV)">
            <a:hlinkClick r:id="" action="ppaction://media"/>
            <a:extLst>
              <a:ext uri="{FF2B5EF4-FFF2-40B4-BE49-F238E27FC236}">
                <a16:creationId xmlns:a16="http://schemas.microsoft.com/office/drawing/2014/main" id="{964DFC42-38AF-889C-03A4-2C8DE6493862}"/>
              </a:ext>
            </a:extLst>
          </p:cNvPr>
          <p:cNvPicPr>
            <a:picLocks noRot="1" noChangeAspect="1"/>
          </p:cNvPicPr>
          <p:nvPr>
            <a:videoFile r:link="rId1"/>
          </p:nvPr>
        </p:nvPicPr>
        <p:blipFill>
          <a:blip r:embed="rId3"/>
          <a:stretch>
            <a:fillRect/>
          </a:stretch>
        </p:blipFill>
        <p:spPr>
          <a:xfrm>
            <a:off x="26973" y="0"/>
            <a:ext cx="12165027" cy="6873240"/>
          </a:xfrm>
          <a:prstGeom prst="rect">
            <a:avLst/>
          </a:prstGeom>
        </p:spPr>
      </p:pic>
    </p:spTree>
    <p:extLst>
      <p:ext uri="{BB962C8B-B14F-4D97-AF65-F5344CB8AC3E}">
        <p14:creationId xmlns:p14="http://schemas.microsoft.com/office/powerpoint/2010/main" val="280504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548147" y="147484"/>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548147" y="706592"/>
            <a:ext cx="11265310" cy="1077218"/>
          </a:xfrm>
          <a:prstGeom prst="rect">
            <a:avLst/>
          </a:prstGeom>
          <a:noFill/>
        </p:spPr>
        <p:txBody>
          <a:bodyPr wrap="square">
            <a:spAutoFit/>
          </a:bodyPr>
          <a:lstStyle/>
          <a:p>
            <a:pPr algn="l"/>
            <a:r>
              <a:rPr lang="vi-VN" sz="3200" b="1" i="0" dirty="0">
                <a:solidFill>
                  <a:srgbClr val="212529"/>
                </a:solidFill>
                <a:effectLst/>
                <a:latin typeface="+mj-lt"/>
              </a:rPr>
              <a:t>Hoạt động 1: </a:t>
            </a:r>
            <a:r>
              <a:rPr lang="vi-VN" sz="3200" b="0" i="0" dirty="0">
                <a:solidFill>
                  <a:srgbClr val="212529"/>
                </a:solidFill>
                <a:effectLst/>
                <a:latin typeface="+mj-lt"/>
              </a:rPr>
              <a:t>Tìm hiểu vẻ đẹp, đất nước, con người Việt Nam</a:t>
            </a:r>
          </a:p>
          <a:p>
            <a:pPr algn="l"/>
            <a:r>
              <a:rPr lang="vi-VN" sz="3200" b="1" i="1" dirty="0">
                <a:solidFill>
                  <a:srgbClr val="212529"/>
                </a:solidFill>
                <a:effectLst/>
                <a:latin typeface="+mj-lt"/>
              </a:rPr>
              <a:t>a. Vẻ đẹp của đất nước Việt Nam</a:t>
            </a:r>
          </a:p>
        </p:txBody>
      </p:sp>
      <p:pic>
        <p:nvPicPr>
          <p:cNvPr id="1026" name="Picture 2" descr="Đạo đức lớp 3 Bài 2: Tự hào Tổ quốc Việt Nam trang 9, 10, 11, 12, 13, 14, 15 – Kết nối tri thức (ảnh 1)">
            <a:extLst>
              <a:ext uri="{FF2B5EF4-FFF2-40B4-BE49-F238E27FC236}">
                <a16:creationId xmlns:a16="http://schemas.microsoft.com/office/drawing/2014/main" id="{596998FB-3773-B0D6-F6B3-4A9391218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1813306"/>
            <a:ext cx="109474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592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548147" y="147484"/>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548147" y="706592"/>
            <a:ext cx="11265310" cy="1077218"/>
          </a:xfrm>
          <a:prstGeom prst="rect">
            <a:avLst/>
          </a:prstGeom>
          <a:noFill/>
        </p:spPr>
        <p:txBody>
          <a:bodyPr wrap="square">
            <a:spAutoFit/>
          </a:bodyPr>
          <a:lstStyle/>
          <a:p>
            <a:pPr algn="l"/>
            <a:r>
              <a:rPr lang="vi-VN" sz="3200" b="1" i="0" dirty="0">
                <a:solidFill>
                  <a:srgbClr val="212529"/>
                </a:solidFill>
                <a:effectLst/>
                <a:latin typeface="+mj-lt"/>
              </a:rPr>
              <a:t>Hoạt động 1: </a:t>
            </a:r>
            <a:r>
              <a:rPr lang="vi-VN" sz="3200" b="0" i="0" dirty="0">
                <a:solidFill>
                  <a:srgbClr val="212529"/>
                </a:solidFill>
                <a:effectLst/>
                <a:latin typeface="+mj-lt"/>
              </a:rPr>
              <a:t>Tìm hiểu vẻ đẹp, đất nước, con người Việt Nam</a:t>
            </a:r>
          </a:p>
          <a:p>
            <a:pPr algn="l"/>
            <a:r>
              <a:rPr lang="vi-VN" sz="3200" b="1" i="1" dirty="0">
                <a:solidFill>
                  <a:srgbClr val="212529"/>
                </a:solidFill>
                <a:effectLst/>
                <a:latin typeface="+mj-lt"/>
              </a:rPr>
              <a:t>a. Vẻ đẹp của đất nước Việt Nam</a:t>
            </a:r>
          </a:p>
        </p:txBody>
      </p:sp>
      <p:pic>
        <p:nvPicPr>
          <p:cNvPr id="3" name="Picture 2">
            <a:extLst>
              <a:ext uri="{FF2B5EF4-FFF2-40B4-BE49-F238E27FC236}">
                <a16:creationId xmlns:a16="http://schemas.microsoft.com/office/drawing/2014/main" id="{986ADF42-143C-A7C0-8565-A95AF8A4168C}"/>
              </a:ext>
            </a:extLst>
          </p:cNvPr>
          <p:cNvPicPr>
            <a:picLocks noChangeAspect="1"/>
          </p:cNvPicPr>
          <p:nvPr/>
        </p:nvPicPr>
        <p:blipFill>
          <a:blip r:embed="rId2"/>
          <a:stretch>
            <a:fillRect/>
          </a:stretch>
        </p:blipFill>
        <p:spPr>
          <a:xfrm>
            <a:off x="548147" y="1930447"/>
            <a:ext cx="11265310" cy="4780069"/>
          </a:xfrm>
          <a:prstGeom prst="rect">
            <a:avLst/>
          </a:prstGeom>
        </p:spPr>
      </p:pic>
    </p:spTree>
    <p:extLst>
      <p:ext uri="{BB962C8B-B14F-4D97-AF65-F5344CB8AC3E}">
        <p14:creationId xmlns:p14="http://schemas.microsoft.com/office/powerpoint/2010/main" val="2936664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548147" y="147484"/>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548147" y="706592"/>
            <a:ext cx="11265310" cy="1077218"/>
          </a:xfrm>
          <a:prstGeom prst="rect">
            <a:avLst/>
          </a:prstGeom>
          <a:noFill/>
        </p:spPr>
        <p:txBody>
          <a:bodyPr wrap="square">
            <a:spAutoFit/>
          </a:bodyPr>
          <a:lstStyle/>
          <a:p>
            <a:pPr algn="l"/>
            <a:r>
              <a:rPr lang="vi-VN" sz="3200" b="1" i="0" dirty="0">
                <a:solidFill>
                  <a:srgbClr val="212529"/>
                </a:solidFill>
                <a:effectLst/>
                <a:latin typeface="+mj-lt"/>
              </a:rPr>
              <a:t>Hoạt động 1: </a:t>
            </a:r>
            <a:r>
              <a:rPr lang="vi-VN" sz="3200" b="0" i="0" dirty="0">
                <a:solidFill>
                  <a:srgbClr val="212529"/>
                </a:solidFill>
                <a:effectLst/>
                <a:latin typeface="+mj-lt"/>
              </a:rPr>
              <a:t>Tìm hiểu vẻ đẹp, đất nước, con người Việt Nam</a:t>
            </a:r>
          </a:p>
          <a:p>
            <a:pPr algn="l"/>
            <a:r>
              <a:rPr lang="vi-VN" sz="3200" b="1" i="1" dirty="0">
                <a:solidFill>
                  <a:srgbClr val="212529"/>
                </a:solidFill>
                <a:effectLst/>
                <a:latin typeface="+mj-lt"/>
              </a:rPr>
              <a:t>a. Vẻ đẹp của đất nước Việt Nam</a:t>
            </a:r>
          </a:p>
        </p:txBody>
      </p:sp>
      <p:pic>
        <p:nvPicPr>
          <p:cNvPr id="2" name="Picture 1">
            <a:extLst>
              <a:ext uri="{FF2B5EF4-FFF2-40B4-BE49-F238E27FC236}">
                <a16:creationId xmlns:a16="http://schemas.microsoft.com/office/drawing/2014/main" id="{B38ACF33-60D4-6CE5-BE6F-D9182EFBC18E}"/>
              </a:ext>
            </a:extLst>
          </p:cNvPr>
          <p:cNvPicPr>
            <a:picLocks noChangeAspect="1"/>
          </p:cNvPicPr>
          <p:nvPr/>
        </p:nvPicPr>
        <p:blipFill>
          <a:blip r:embed="rId2"/>
          <a:stretch>
            <a:fillRect/>
          </a:stretch>
        </p:blipFill>
        <p:spPr>
          <a:xfrm>
            <a:off x="463345" y="1843065"/>
            <a:ext cx="11265310" cy="4780069"/>
          </a:xfrm>
          <a:prstGeom prst="rect">
            <a:avLst/>
          </a:prstGeom>
        </p:spPr>
      </p:pic>
    </p:spTree>
    <p:extLst>
      <p:ext uri="{BB962C8B-B14F-4D97-AF65-F5344CB8AC3E}">
        <p14:creationId xmlns:p14="http://schemas.microsoft.com/office/powerpoint/2010/main" val="1022995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651386" y="1327355"/>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651386" y="1886463"/>
            <a:ext cx="11265310" cy="1077218"/>
          </a:xfrm>
          <a:prstGeom prst="rect">
            <a:avLst/>
          </a:prstGeom>
          <a:noFill/>
        </p:spPr>
        <p:txBody>
          <a:bodyPr wrap="square">
            <a:spAutoFit/>
          </a:bodyPr>
          <a:lstStyle/>
          <a:p>
            <a:pPr algn="l"/>
            <a:r>
              <a:rPr lang="vi-VN" sz="3200" b="1" i="0" dirty="0">
                <a:solidFill>
                  <a:srgbClr val="212529"/>
                </a:solidFill>
                <a:effectLst/>
                <a:latin typeface="+mj-lt"/>
              </a:rPr>
              <a:t>Hoạt động 1: </a:t>
            </a:r>
            <a:r>
              <a:rPr lang="vi-VN" sz="3200" b="0" i="0" dirty="0">
                <a:solidFill>
                  <a:srgbClr val="212529"/>
                </a:solidFill>
                <a:effectLst/>
                <a:latin typeface="+mj-lt"/>
              </a:rPr>
              <a:t>Tìm hiểu vẻ đẹp, đất nước, con người Việt Nam</a:t>
            </a:r>
          </a:p>
          <a:p>
            <a:pPr algn="l"/>
            <a:r>
              <a:rPr lang="vi-VN" sz="3200" b="1" i="1" dirty="0">
                <a:solidFill>
                  <a:srgbClr val="212529"/>
                </a:solidFill>
                <a:effectLst/>
                <a:latin typeface="+mj-lt"/>
              </a:rPr>
              <a:t>a. Vẻ đẹp của đất nước Việt Nam</a:t>
            </a:r>
          </a:p>
        </p:txBody>
      </p:sp>
      <p:sp>
        <p:nvSpPr>
          <p:cNvPr id="5" name="TextBox 4">
            <a:extLst>
              <a:ext uri="{FF2B5EF4-FFF2-40B4-BE49-F238E27FC236}">
                <a16:creationId xmlns:a16="http://schemas.microsoft.com/office/drawing/2014/main" id="{29A0617F-16CC-AA3C-6E56-7D212427876E}"/>
              </a:ext>
            </a:extLst>
          </p:cNvPr>
          <p:cNvSpPr txBox="1"/>
          <p:nvPr/>
        </p:nvSpPr>
        <p:spPr>
          <a:xfrm>
            <a:off x="651386" y="3050063"/>
            <a:ext cx="11265310" cy="2219838"/>
          </a:xfrm>
          <a:prstGeom prst="rect">
            <a:avLst/>
          </a:prstGeom>
          <a:noFill/>
        </p:spPr>
        <p:txBody>
          <a:bodyPr wrap="square">
            <a:spAutoFit/>
          </a:bodyPr>
          <a:lstStyle/>
          <a:p>
            <a:pPr algn="l">
              <a:lnSpc>
                <a:spcPct val="150000"/>
              </a:lnSpc>
            </a:pPr>
            <a:r>
              <a:rPr lang="vi-VN" sz="3200" b="0" i="0" dirty="0">
                <a:solidFill>
                  <a:srgbClr val="212529"/>
                </a:solidFill>
                <a:effectLst/>
                <a:latin typeface="+mj-lt"/>
              </a:rPr>
              <a:t>- Em có cảm nhận gì về những hình ảnh trên?</a:t>
            </a:r>
          </a:p>
          <a:p>
            <a:pPr algn="l">
              <a:lnSpc>
                <a:spcPct val="150000"/>
              </a:lnSpc>
            </a:pPr>
            <a:r>
              <a:rPr lang="vi-VN" sz="3200" b="0" i="0" dirty="0">
                <a:solidFill>
                  <a:srgbClr val="212529"/>
                </a:solidFill>
                <a:effectLst/>
                <a:latin typeface="+mj-lt"/>
              </a:rPr>
              <a:t>- Hãy kể thêm những vẻ đẹp khác của đất nước Việt Nam và chia sẻ cảm xúc của em trước những vẻ đẹp đó.</a:t>
            </a:r>
          </a:p>
        </p:txBody>
      </p:sp>
      <p:sp>
        <p:nvSpPr>
          <p:cNvPr id="8" name="TextBox 7">
            <a:extLst>
              <a:ext uri="{FF2B5EF4-FFF2-40B4-BE49-F238E27FC236}">
                <a16:creationId xmlns:a16="http://schemas.microsoft.com/office/drawing/2014/main" id="{F19990DF-2D46-12B4-F777-B0636AF73A11}"/>
              </a:ext>
            </a:extLst>
          </p:cNvPr>
          <p:cNvSpPr txBox="1"/>
          <p:nvPr/>
        </p:nvSpPr>
        <p:spPr>
          <a:xfrm>
            <a:off x="3046771" y="434527"/>
            <a:ext cx="6098458" cy="742511"/>
          </a:xfrm>
          <a:prstGeom prst="rect">
            <a:avLst/>
          </a:prstGeom>
          <a:noFill/>
        </p:spPr>
        <p:txBody>
          <a:bodyPr wrap="square">
            <a:spAutoFit/>
          </a:bodyPr>
          <a:lstStyle/>
          <a:p>
            <a:pPr algn="ctr">
              <a:lnSpc>
                <a:spcPct val="150000"/>
              </a:lnSpc>
            </a:pPr>
            <a:r>
              <a:rPr lang="en-US" sz="3200" b="1" dirty="0" err="1">
                <a:solidFill>
                  <a:srgbClr val="FF0000"/>
                </a:solidFill>
                <a:effectLst/>
                <a:latin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cs typeface="Times New Roman" panose="02020603050405020304" pitchFamily="18" charset="0"/>
              </a:rPr>
              <a:t> 2. </a:t>
            </a:r>
            <a:r>
              <a:rPr lang="en-US" sz="3200" b="1" dirty="0" err="1">
                <a:solidFill>
                  <a:srgbClr val="FF0000"/>
                </a:solidFill>
                <a:effectLst/>
                <a:latin typeface="Times New Roman" panose="02020603050405020304" pitchFamily="18" charset="0"/>
                <a:cs typeface="Times New Roman" panose="02020603050405020304" pitchFamily="18" charset="0"/>
              </a:rPr>
              <a:t>Tự</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hào</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9025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651386" y="1327355"/>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651386" y="1886463"/>
            <a:ext cx="11265310" cy="1077218"/>
          </a:xfrm>
          <a:prstGeom prst="rect">
            <a:avLst/>
          </a:prstGeom>
          <a:noFill/>
        </p:spPr>
        <p:txBody>
          <a:bodyPr wrap="square">
            <a:spAutoFit/>
          </a:bodyPr>
          <a:lstStyle/>
          <a:p>
            <a:pPr algn="l"/>
            <a:r>
              <a:rPr lang="vi-VN" sz="3200" b="1" i="0" dirty="0">
                <a:solidFill>
                  <a:srgbClr val="212529"/>
                </a:solidFill>
                <a:effectLst/>
                <a:latin typeface="+mj-lt"/>
              </a:rPr>
              <a:t>Hoạt động 1: </a:t>
            </a:r>
            <a:r>
              <a:rPr lang="vi-VN" sz="3200" b="0" i="0" dirty="0">
                <a:solidFill>
                  <a:srgbClr val="212529"/>
                </a:solidFill>
                <a:effectLst/>
                <a:latin typeface="+mj-lt"/>
              </a:rPr>
              <a:t>Tìm hiểu vẻ đẹp, đất nước, con người Việt Nam</a:t>
            </a:r>
          </a:p>
          <a:p>
            <a:pPr algn="l"/>
            <a:r>
              <a:rPr lang="vi-VN" sz="3200" b="1" i="1" dirty="0">
                <a:solidFill>
                  <a:srgbClr val="212529"/>
                </a:solidFill>
                <a:effectLst/>
                <a:latin typeface="+mj-lt"/>
              </a:rPr>
              <a:t>a. Vẻ đẹp của đất nước Việt Nam</a:t>
            </a:r>
          </a:p>
        </p:txBody>
      </p:sp>
      <p:sp>
        <p:nvSpPr>
          <p:cNvPr id="5" name="TextBox 4">
            <a:extLst>
              <a:ext uri="{FF2B5EF4-FFF2-40B4-BE49-F238E27FC236}">
                <a16:creationId xmlns:a16="http://schemas.microsoft.com/office/drawing/2014/main" id="{29A0617F-16CC-AA3C-6E56-7D212427876E}"/>
              </a:ext>
            </a:extLst>
          </p:cNvPr>
          <p:cNvSpPr txBox="1"/>
          <p:nvPr/>
        </p:nvSpPr>
        <p:spPr>
          <a:xfrm>
            <a:off x="651386" y="3050063"/>
            <a:ext cx="11265310" cy="2995435"/>
          </a:xfrm>
          <a:prstGeom prst="rect">
            <a:avLst/>
          </a:prstGeom>
          <a:noFill/>
        </p:spPr>
        <p:txBody>
          <a:bodyPr wrap="square">
            <a:spAutoFit/>
          </a:bodyPr>
          <a:lstStyle/>
          <a:p>
            <a:pPr algn="just">
              <a:lnSpc>
                <a:spcPct val="120000"/>
              </a:lnSpc>
            </a:pPr>
            <a:r>
              <a:rPr lang="vi-VN" sz="3200" b="0" i="0" dirty="0">
                <a:solidFill>
                  <a:srgbClr val="212529"/>
                </a:solidFill>
                <a:effectLst/>
                <a:latin typeface="+mj-lt"/>
              </a:rPr>
              <a:t>- Những hình ảnh trên thể hiện vẻ đẹp của thiên nhiên và truyền thống văn hoá của Việt Nam. Khi xem những hình ảnh đó ta càng thêm yêu mến, tự hào về quê hương, đất nước Việt Nam.</a:t>
            </a:r>
          </a:p>
          <a:p>
            <a:pPr algn="just">
              <a:lnSpc>
                <a:spcPct val="120000"/>
              </a:lnSpc>
            </a:pPr>
            <a:r>
              <a:rPr lang="vi-VN" sz="3200" b="0" i="0" dirty="0">
                <a:solidFill>
                  <a:srgbClr val="212529"/>
                </a:solidFill>
                <a:effectLst/>
                <a:latin typeface="+mj-lt"/>
              </a:rPr>
              <a:t>- Những vẻ đẹp khác của đất nước Việt Nam như: Chợ Đồng Văn ở Hà Giang, quần thể danh thắng Tràng An ở Ninh Bình,…</a:t>
            </a:r>
          </a:p>
        </p:txBody>
      </p:sp>
      <p:sp>
        <p:nvSpPr>
          <p:cNvPr id="8" name="TextBox 7">
            <a:extLst>
              <a:ext uri="{FF2B5EF4-FFF2-40B4-BE49-F238E27FC236}">
                <a16:creationId xmlns:a16="http://schemas.microsoft.com/office/drawing/2014/main" id="{F19990DF-2D46-12B4-F777-B0636AF73A11}"/>
              </a:ext>
            </a:extLst>
          </p:cNvPr>
          <p:cNvSpPr txBox="1"/>
          <p:nvPr/>
        </p:nvSpPr>
        <p:spPr>
          <a:xfrm>
            <a:off x="3046771" y="434527"/>
            <a:ext cx="6098458" cy="742511"/>
          </a:xfrm>
          <a:prstGeom prst="rect">
            <a:avLst/>
          </a:prstGeom>
          <a:noFill/>
        </p:spPr>
        <p:txBody>
          <a:bodyPr wrap="square">
            <a:spAutoFit/>
          </a:bodyPr>
          <a:lstStyle/>
          <a:p>
            <a:pPr algn="ctr">
              <a:lnSpc>
                <a:spcPct val="150000"/>
              </a:lnSpc>
            </a:pPr>
            <a:r>
              <a:rPr lang="en-US" sz="3200" b="1" dirty="0" err="1">
                <a:solidFill>
                  <a:srgbClr val="FF0000"/>
                </a:solidFill>
                <a:effectLst/>
                <a:latin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cs typeface="Times New Roman" panose="02020603050405020304" pitchFamily="18" charset="0"/>
              </a:rPr>
              <a:t> 2. </a:t>
            </a:r>
            <a:r>
              <a:rPr lang="en-US" sz="3200" b="1" dirty="0" err="1">
                <a:solidFill>
                  <a:srgbClr val="FF0000"/>
                </a:solidFill>
                <a:effectLst/>
                <a:latin typeface="Times New Roman" panose="02020603050405020304" pitchFamily="18" charset="0"/>
                <a:cs typeface="Times New Roman" panose="02020603050405020304" pitchFamily="18" charset="0"/>
              </a:rPr>
              <a:t>Tự</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hào</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476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C19520-D090-3162-785F-81175B1200CD}"/>
              </a:ext>
            </a:extLst>
          </p:cNvPr>
          <p:cNvSpPr txBox="1">
            <a:spLocks/>
          </p:cNvSpPr>
          <p:nvPr/>
        </p:nvSpPr>
        <p:spPr>
          <a:xfrm>
            <a:off x="651386" y="206480"/>
            <a:ext cx="2770239" cy="55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dirty="0">
                <a:solidFill>
                  <a:srgbClr val="0070C0"/>
                </a:solidFill>
                <a:latin typeface="Times New Roman" panose="02020603050405020304" pitchFamily="18" charset="0"/>
                <a:cs typeface="Times New Roman" panose="02020603050405020304" pitchFamily="18" charset="0"/>
              </a:rPr>
              <a:t>1. Khám phá</a:t>
            </a:r>
          </a:p>
        </p:txBody>
      </p:sp>
      <p:sp>
        <p:nvSpPr>
          <p:cNvPr id="6" name="TextBox 5">
            <a:extLst>
              <a:ext uri="{FF2B5EF4-FFF2-40B4-BE49-F238E27FC236}">
                <a16:creationId xmlns:a16="http://schemas.microsoft.com/office/drawing/2014/main" id="{6D39B1D5-5712-BDE7-2B97-617BF9195862}"/>
              </a:ext>
            </a:extLst>
          </p:cNvPr>
          <p:cNvSpPr txBox="1"/>
          <p:nvPr/>
        </p:nvSpPr>
        <p:spPr>
          <a:xfrm>
            <a:off x="651386" y="765588"/>
            <a:ext cx="11265310" cy="1077218"/>
          </a:xfrm>
          <a:prstGeom prst="rect">
            <a:avLst/>
          </a:prstGeom>
          <a:noFill/>
        </p:spPr>
        <p:txBody>
          <a:bodyPr wrap="square">
            <a:spAutoFit/>
          </a:bodyPr>
          <a:lstStyle/>
          <a:p>
            <a:pPr algn="l"/>
            <a:r>
              <a:rPr lang="vi-VN" sz="3200" b="1" i="0" dirty="0">
                <a:solidFill>
                  <a:srgbClr val="212529"/>
                </a:solidFill>
                <a:effectLst/>
                <a:latin typeface="+mj-lt"/>
              </a:rPr>
              <a:t>Hoạt động 1: </a:t>
            </a:r>
            <a:r>
              <a:rPr lang="vi-VN" sz="3200" b="0" i="0" dirty="0">
                <a:solidFill>
                  <a:srgbClr val="212529"/>
                </a:solidFill>
                <a:effectLst/>
                <a:latin typeface="+mj-lt"/>
              </a:rPr>
              <a:t>Tìm hiểu vẻ đẹp, đất nước, con người Việt Nam</a:t>
            </a:r>
          </a:p>
          <a:p>
            <a:pPr algn="l"/>
            <a:r>
              <a:rPr lang="vi-VN" sz="3200" b="1" i="1" dirty="0">
                <a:solidFill>
                  <a:srgbClr val="212529"/>
                </a:solidFill>
                <a:latin typeface="+mj-lt"/>
              </a:rPr>
              <a:t>b</a:t>
            </a:r>
            <a:r>
              <a:rPr lang="vi-VN" sz="3200" b="1" i="1" dirty="0">
                <a:solidFill>
                  <a:srgbClr val="212529"/>
                </a:solidFill>
                <a:effectLst/>
                <a:latin typeface="+mj-lt"/>
              </a:rPr>
              <a:t>. Vẻ đẹp của con người Việt Nam</a:t>
            </a:r>
          </a:p>
        </p:txBody>
      </p:sp>
      <p:pic>
        <p:nvPicPr>
          <p:cNvPr id="2" name="Picture 1">
            <a:extLst>
              <a:ext uri="{FF2B5EF4-FFF2-40B4-BE49-F238E27FC236}">
                <a16:creationId xmlns:a16="http://schemas.microsoft.com/office/drawing/2014/main" id="{2EA78830-B868-D482-D760-0EC6135F1B7E}"/>
              </a:ext>
            </a:extLst>
          </p:cNvPr>
          <p:cNvPicPr>
            <a:picLocks noChangeAspect="1"/>
          </p:cNvPicPr>
          <p:nvPr/>
        </p:nvPicPr>
        <p:blipFill>
          <a:blip r:embed="rId2"/>
          <a:stretch>
            <a:fillRect/>
          </a:stretch>
        </p:blipFill>
        <p:spPr>
          <a:xfrm>
            <a:off x="876299" y="1842806"/>
            <a:ext cx="10439401" cy="4882945"/>
          </a:xfrm>
          <a:prstGeom prst="rect">
            <a:avLst/>
          </a:prstGeom>
        </p:spPr>
      </p:pic>
    </p:spTree>
    <p:extLst>
      <p:ext uri="{BB962C8B-B14F-4D97-AF65-F5344CB8AC3E}">
        <p14:creationId xmlns:p14="http://schemas.microsoft.com/office/powerpoint/2010/main" val="3384102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999</Words>
  <Application>Microsoft Office PowerPoint</Application>
  <PresentationFormat>Widescreen</PresentationFormat>
  <Paragraphs>80</Paragraphs>
  <Slides>22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 Chi Thanh</dc:creator>
  <cp:lastModifiedBy>Ngo Chi Thanh</cp:lastModifiedBy>
  <cp:revision>3</cp:revision>
  <dcterms:created xsi:type="dcterms:W3CDTF">2023-08-21T02:14:06Z</dcterms:created>
  <dcterms:modified xsi:type="dcterms:W3CDTF">2023-08-21T04:50:25Z</dcterms:modified>
</cp:coreProperties>
</file>