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6" r:id="rId1"/>
  </p:sldMasterIdLst>
  <p:notesMasterIdLst>
    <p:notesMasterId r:id="rId8"/>
  </p:notesMasterIdLst>
  <p:sldIdLst>
    <p:sldId id="331" r:id="rId2"/>
    <p:sldId id="332" r:id="rId3"/>
    <p:sldId id="336" r:id="rId4"/>
    <p:sldId id="333" r:id="rId5"/>
    <p:sldId id="334" r:id="rId6"/>
    <p:sldId id="335" r:id="rId7"/>
  </p:sldIdLst>
  <p:sldSz cx="6858000" cy="5143500"/>
  <p:notesSz cx="6858000" cy="9144000"/>
  <p:embeddedFontLst>
    <p:embeddedFont>
      <p:font typeface="Kalam" panose="020B0604020202020204" charset="0"/>
      <p:regular r:id="rId9"/>
      <p:bold r:id="rId10"/>
    </p:embeddedFont>
    <p:embeddedFont>
      <p:font typeface="Montserrat" panose="020B0604020202020204" charset="0"/>
      <p:regular r:id="rId11"/>
      <p:bold r:id="rId12"/>
      <p:italic r:id="rId13"/>
      <p:boldItalic r:id="rId14"/>
    </p:embeddedFont>
    <p:embeddedFont>
      <p:font typeface="HP001 4 hàng" panose="020B0604020202020204" charset="0"/>
      <p:regular r:id="rId15"/>
      <p:bold r:id="rId16"/>
    </p:embeddedFont>
  </p:embeddedFontLst>
  <p:custDataLst>
    <p:tags r:id="rId17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5F5F"/>
    <a:srgbClr val="000000"/>
    <a:srgbClr val="B7D574"/>
    <a:srgbClr val="FFAB40"/>
    <a:srgbClr val="FFFFFF"/>
    <a:srgbClr val="EB54E9"/>
    <a:srgbClr val="8AB036"/>
    <a:srgbClr val="17479D"/>
    <a:srgbClr val="3B64AC"/>
    <a:srgbClr val="F744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A10E9E-05DE-497A-B104-E80DA98F5660}">
  <a:tblStyle styleId="{98A10E9E-05DE-497A-B104-E80DA98F56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68" autoAdjust="0"/>
    <p:restoredTop sz="94615"/>
  </p:normalViewPr>
  <p:slideViewPr>
    <p:cSldViewPr snapToGrid="0">
      <p:cViewPr varScale="1">
        <p:scale>
          <a:sx n="92" d="100"/>
          <a:sy n="92" d="100"/>
        </p:scale>
        <p:origin x="127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10" Type="http://schemas.openxmlformats.org/officeDocument/2006/relationships/font" Target="fonts/font2.fntdata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132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30935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628458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4956" y="1187600"/>
            <a:ext cx="57881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437032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video" Target="NULL" TargetMode="External"/><Relationship Id="rId1" Type="http://schemas.openxmlformats.org/officeDocument/2006/relationships/tags" Target="../tags/tag3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4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1794759" y="507410"/>
            <a:ext cx="56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2"/>
                </a:solidFill>
                <a:latin typeface="UTM Cookies" panose="02040603050506020204" pitchFamily="18" charset="0"/>
              </a:rPr>
              <a:t>Viết</a:t>
            </a:r>
            <a:endParaRPr lang="en-US" sz="36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20DC1B4B-3EAC-4339-8961-186BBB5920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11084" t="23276" r="12289" b="23165"/>
          <a:stretch/>
        </p:blipFill>
        <p:spPr bwMode="auto">
          <a:xfrm>
            <a:off x="3741799" y="2894126"/>
            <a:ext cx="1799664" cy="1777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963302" y="1305435"/>
            <a:ext cx="5365827" cy="60016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S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BCF0E0-063A-6D48-96D7-86AA1DDDCD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6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-1954" b="2473"/>
          <a:stretch/>
        </p:blipFill>
        <p:spPr>
          <a:xfrm>
            <a:off x="1041662" y="2057293"/>
            <a:ext cx="2262432" cy="28182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CA19D2-5227-5A4A-AA83-594C307ABAD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6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3274" t="3805" r="30572"/>
          <a:stretch/>
        </p:blipFill>
        <p:spPr>
          <a:xfrm>
            <a:off x="386921" y="377021"/>
            <a:ext cx="1257239" cy="1255764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70386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698307" y="400560"/>
            <a:ext cx="536582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S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2" name="Hưỡng dẫn bé tập viết 29 chữ in hoa tiếng Việt.mp4" descr="Hưỡng dẫn bé tập viết 29 chữ in hoa tiếng Việt.mp4">
            <a:hlinkClick r:id="" action="ppaction://media"/>
            <a:extLst>
              <a:ext uri="{FF2B5EF4-FFF2-40B4-BE49-F238E27FC236}">
                <a16:creationId xmlns:a16="http://schemas.microsoft.com/office/drawing/2014/main" id="{26C04DF1-D36C-C34B-8FA9-4C491A4CDC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655542.2669" end="181994.6934"/>
                </p14:media>
              </p:ext>
            </p:extLst>
          </p:nvPr>
        </p:nvPicPr>
        <p:blipFill rotWithShape="1">
          <a:blip r:embed="rId5"/>
          <a:srcRect l="6168" r="8270"/>
          <a:stretch/>
        </p:blipFill>
        <p:spPr>
          <a:xfrm>
            <a:off x="1168925" y="1207008"/>
            <a:ext cx="4411744" cy="2900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1381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746086" y="357570"/>
            <a:ext cx="536582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S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2" name="S.mp4" descr="S.mp4">
            <a:hlinkClick r:id="" action="ppaction://media"/>
            <a:extLst>
              <a:ext uri="{FF2B5EF4-FFF2-40B4-BE49-F238E27FC236}">
                <a16:creationId xmlns:a16="http://schemas.microsoft.com/office/drawing/2014/main" id="{7EC86D8F-BF91-C84C-90FA-6D2529BE4EE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5"/>
          <a:srcRect l="8797" b="13989"/>
          <a:stretch/>
        </p:blipFill>
        <p:spPr>
          <a:xfrm>
            <a:off x="1404593" y="1033148"/>
            <a:ext cx="4392891" cy="36023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9991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798379" y="686417"/>
            <a:ext cx="5365827" cy="413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ứng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dụng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62309F1-396E-094C-83A3-6444B7CE9F7B}"/>
              </a:ext>
            </a:extLst>
          </p:cNvPr>
          <p:cNvGrpSpPr/>
          <p:nvPr/>
        </p:nvGrpSpPr>
        <p:grpSpPr>
          <a:xfrm>
            <a:off x="437726" y="1946849"/>
            <a:ext cx="6781455" cy="1249801"/>
            <a:chOff x="437726" y="1946849"/>
            <a:chExt cx="6781455" cy="124980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8FCC9F5-3ADD-49E6-BF99-870CE5D869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" r="27106" b="78302"/>
            <a:stretch/>
          </p:blipFill>
          <p:spPr>
            <a:xfrm>
              <a:off x="437726" y="1946849"/>
              <a:ext cx="6020648" cy="124980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B67B63C-34E2-4080-ADED-08D79607BF2F}"/>
                </a:ext>
              </a:extLst>
            </p:cNvPr>
            <p:cNvSpPr txBox="1"/>
            <p:nvPr/>
          </p:nvSpPr>
          <p:spPr>
            <a:xfrm>
              <a:off x="920753" y="2234507"/>
              <a:ext cx="629842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Suối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chảy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róc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rách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q</a:t>
              </a:r>
              <a:r>
                <a:rPr lang="en-US" sz="3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ua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khe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đá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.</a:t>
              </a:r>
            </a:p>
          </p:txBody>
        </p:sp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77BC591B-9330-4A40-B0BA-399EA6E0918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70516" y="2466975"/>
              <a:ext cx="34671" cy="83937"/>
            </a:xfrm>
            <a:prstGeom prst="line">
              <a:avLst/>
            </a:prstGeom>
            <a:ln w="19050">
              <a:solidFill>
                <a:srgbClr val="EF5F5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BB31DF5-B5F8-6943-A607-2E6480F37A1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91216" y="2466975"/>
              <a:ext cx="34671" cy="83937"/>
            </a:xfrm>
            <a:prstGeom prst="line">
              <a:avLst/>
            </a:prstGeom>
            <a:ln w="19050">
              <a:solidFill>
                <a:srgbClr val="EF5F5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1711844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EE8798D-F779-4F1A-9D86-6EEF877F9109}"/>
              </a:ext>
            </a:extLst>
          </p:cNvPr>
          <p:cNvSpPr txBox="1"/>
          <p:nvPr/>
        </p:nvSpPr>
        <p:spPr>
          <a:xfrm>
            <a:off x="746086" y="471907"/>
            <a:ext cx="5365827" cy="413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ứng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dụng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587754-D4A9-4DEA-8550-9E9C0057C99F}"/>
              </a:ext>
            </a:extLst>
          </p:cNvPr>
          <p:cNvSpPr txBox="1"/>
          <p:nvPr/>
        </p:nvSpPr>
        <p:spPr>
          <a:xfrm>
            <a:off x="595299" y="2436326"/>
            <a:ext cx="6119826" cy="1861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vi-VN" sz="1500" dirty="0">
                <a:latin typeface="UTM Avo" panose="02040603050506020204" pitchFamily="18" charset="0"/>
              </a:rPr>
              <a:t>a. </a:t>
            </a:r>
            <a:r>
              <a:rPr lang="en-US" sz="1500" dirty="0" err="1">
                <a:latin typeface="UTM Avo" panose="02040603050506020204" pitchFamily="18" charset="0"/>
              </a:rPr>
              <a:t>Chữ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cái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nào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được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viết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hoa</a:t>
            </a:r>
            <a:r>
              <a:rPr lang="en-US" sz="1500" dirty="0">
                <a:latin typeface="UTM Avo" panose="02040603050506020204" pitchFamily="18" charset="0"/>
              </a:rPr>
              <a:t>? </a:t>
            </a:r>
          </a:p>
          <a:p>
            <a:pPr algn="just">
              <a:lnSpc>
                <a:spcPct val="200000"/>
              </a:lnSpc>
            </a:pPr>
            <a:r>
              <a:rPr lang="vi-VN" sz="1500" dirty="0">
                <a:latin typeface="UTM Avo" panose="02040603050506020204" pitchFamily="18" charset="0"/>
              </a:rPr>
              <a:t>b. </a:t>
            </a:r>
            <a:r>
              <a:rPr lang="en-US" sz="1500" dirty="0" err="1">
                <a:latin typeface="UTM Avo" panose="02040603050506020204" pitchFamily="18" charset="0"/>
              </a:rPr>
              <a:t>Khoảng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cách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giữa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các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chữ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ghi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tiếng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như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thế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nào</a:t>
            </a:r>
            <a:r>
              <a:rPr lang="en-US" sz="1500" dirty="0">
                <a:latin typeface="UTM Avo" panose="02040603050506020204" pitchFamily="18" charset="0"/>
              </a:rPr>
              <a:t>?</a:t>
            </a:r>
            <a:endParaRPr lang="vi-VN" sz="1500" dirty="0">
              <a:latin typeface="UTM Avo" panose="02040603050506020204" pitchFamily="18" charset="0"/>
            </a:endParaRPr>
          </a:p>
          <a:p>
            <a:pPr algn="just">
              <a:lnSpc>
                <a:spcPct val="200000"/>
              </a:lnSpc>
            </a:pPr>
            <a:endParaRPr lang="vi-VN" sz="1500" dirty="0">
              <a:latin typeface="UTM Avo" panose="02040603050506020204" pitchFamily="18" charset="0"/>
            </a:endParaRPr>
          </a:p>
          <a:p>
            <a:pPr algn="just">
              <a:lnSpc>
                <a:spcPct val="200000"/>
              </a:lnSpc>
            </a:pPr>
            <a:r>
              <a:rPr lang="en-US" sz="1500" dirty="0">
                <a:latin typeface="UTM Avo" panose="02040603050506020204" pitchFamily="18" charset="0"/>
              </a:rPr>
              <a:t>c. </a:t>
            </a:r>
            <a:r>
              <a:rPr lang="en-US" sz="1500" dirty="0" err="1">
                <a:latin typeface="UTM Avo" panose="02040603050506020204" pitchFamily="18" charset="0"/>
              </a:rPr>
              <a:t>Những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chữ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cái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nào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cao</a:t>
            </a:r>
            <a:r>
              <a:rPr lang="en-US" sz="1500" dirty="0">
                <a:latin typeface="UTM Avo" panose="02040603050506020204" pitchFamily="18" charset="0"/>
              </a:rPr>
              <a:t> 2.5 li ?</a:t>
            </a:r>
            <a:endParaRPr lang="vi-VN" sz="1500" dirty="0">
              <a:latin typeface="UTM Avo" panose="0204060305050602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B71237B-24BD-45CF-B1F2-CDFE52ABE103}"/>
              </a:ext>
            </a:extLst>
          </p:cNvPr>
          <p:cNvSpPr txBox="1"/>
          <p:nvPr/>
        </p:nvSpPr>
        <p:spPr>
          <a:xfrm>
            <a:off x="595299" y="3421289"/>
            <a:ext cx="6119826" cy="394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Khoảng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cách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giữa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các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ghi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tiếng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là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1 con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o.</a:t>
            </a:r>
            <a:endParaRPr lang="vi-VN" sz="15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E0F53E9-BA5E-4E44-B532-DD3DDA38C9ED}"/>
              </a:ext>
            </a:extLst>
          </p:cNvPr>
          <p:cNvSpPr txBox="1"/>
          <p:nvPr/>
        </p:nvSpPr>
        <p:spPr>
          <a:xfrm>
            <a:off x="3655212" y="2545165"/>
            <a:ext cx="1236828" cy="394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S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15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09EF5CD-14DC-41E3-A034-489A32944ED7}"/>
              </a:ext>
            </a:extLst>
          </p:cNvPr>
          <p:cNvSpPr txBox="1"/>
          <p:nvPr/>
        </p:nvSpPr>
        <p:spPr>
          <a:xfrm>
            <a:off x="595299" y="4276870"/>
            <a:ext cx="6119826" cy="394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S, h, k, y.</a:t>
            </a:r>
            <a:endParaRPr lang="vi-VN" sz="15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8A3B959-51D2-D84F-BFBA-71754D55D800}"/>
              </a:ext>
            </a:extLst>
          </p:cNvPr>
          <p:cNvGrpSpPr/>
          <p:nvPr/>
        </p:nvGrpSpPr>
        <p:grpSpPr>
          <a:xfrm>
            <a:off x="393338" y="1087715"/>
            <a:ext cx="6781455" cy="1249801"/>
            <a:chOff x="437726" y="1946849"/>
            <a:chExt cx="6781455" cy="124980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B3B3F50-F315-8F47-8F59-BD0B5295E2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27106" b="78302"/>
            <a:stretch/>
          </p:blipFill>
          <p:spPr>
            <a:xfrm>
              <a:off x="437726" y="1946849"/>
              <a:ext cx="6020648" cy="1249801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D6DE17E-C874-554E-9439-CF93CEB91741}"/>
                </a:ext>
              </a:extLst>
            </p:cNvPr>
            <p:cNvSpPr txBox="1"/>
            <p:nvPr/>
          </p:nvSpPr>
          <p:spPr>
            <a:xfrm>
              <a:off x="920753" y="2234507"/>
              <a:ext cx="629842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Suối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chảy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róc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rách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q</a:t>
              </a:r>
              <a:r>
                <a:rPr lang="en-US" sz="3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ua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khe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HP001 4 hàng" panose="020B0603050302020204" pitchFamily="34" charset="0"/>
                </a:rPr>
                <a:t>đá</a:t>
              </a:r>
              <a:r>
                <a:rPr lang="en-US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.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1FB57B8-B3DC-3046-A1D6-F8684991C79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70516" y="2466975"/>
              <a:ext cx="34671" cy="83937"/>
            </a:xfrm>
            <a:prstGeom prst="line">
              <a:avLst/>
            </a:prstGeom>
            <a:ln w="19050">
              <a:solidFill>
                <a:srgbClr val="EF5F5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4C6C8D0-5550-DC48-BF09-30CA896A4B2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91216" y="2466975"/>
              <a:ext cx="34671" cy="83937"/>
            </a:xfrm>
            <a:prstGeom prst="line">
              <a:avLst/>
            </a:prstGeom>
            <a:ln w="19050">
              <a:solidFill>
                <a:srgbClr val="EF5F5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2928870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16" grpId="0" uiExpand="1"/>
      <p:bldP spid="17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tudent Writing (#4) | Free SVG">
            <a:extLst>
              <a:ext uri="{FF2B5EF4-FFF2-40B4-BE49-F238E27FC236}">
                <a16:creationId xmlns:a16="http://schemas.microsoft.com/office/drawing/2014/main" id="{008A2DFE-B3DF-4634-A3F3-A8094D68F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269" y="2102228"/>
            <a:ext cx="2887461" cy="288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1986C86-C886-4D53-906E-8CB62392B84F}"/>
              </a:ext>
            </a:extLst>
          </p:cNvPr>
          <p:cNvSpPr txBox="1"/>
          <p:nvPr/>
        </p:nvSpPr>
        <p:spPr>
          <a:xfrm>
            <a:off x="906858" y="1513608"/>
            <a:ext cx="5365827" cy="413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Luyện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vở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FBF81D-FF52-403B-A1FD-3CD559BC8CE6}"/>
              </a:ext>
            </a:extLst>
          </p:cNvPr>
          <p:cNvSpPr txBox="1"/>
          <p:nvPr/>
        </p:nvSpPr>
        <p:spPr>
          <a:xfrm>
            <a:off x="1794759" y="507410"/>
            <a:ext cx="56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2"/>
                </a:solidFill>
                <a:latin typeface="UTM Cookies" panose="02040603050506020204" pitchFamily="18" charset="0"/>
              </a:rPr>
              <a:t>Viết</a:t>
            </a:r>
            <a:endParaRPr lang="en-US" sz="36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5BAEB4-34A3-094F-A565-83DD9CE8A4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BFFFF"/>
              </a:clrFrom>
              <a:clrTo>
                <a:srgbClr val="FBFFFF">
                  <a:alpha val="0"/>
                </a:srgbClr>
              </a:clrTo>
            </a:clrChange>
          </a:blip>
          <a:srcRect l="15092" r="7561"/>
          <a:stretch/>
        </p:blipFill>
        <p:spPr>
          <a:xfrm>
            <a:off x="366889" y="335183"/>
            <a:ext cx="1285274" cy="1290285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084493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Bai1.Emlahocsinhlop2[20210529004629700].mdb"/>
  <p:tag name="ARS_RESPONSE_PERSONNUM" val="10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1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1424</TotalTime>
  <Words>103</Words>
  <Application>Microsoft Office PowerPoint</Application>
  <PresentationFormat>Custom</PresentationFormat>
  <Paragraphs>17</Paragraphs>
  <Slides>6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4" baseType="lpstr">
      <vt:lpstr>Kalam</vt:lpstr>
      <vt:lpstr>Arial</vt:lpstr>
      <vt:lpstr>UTM Avo</vt:lpstr>
      <vt:lpstr>Wingdings</vt:lpstr>
      <vt:lpstr>UTM Cookies</vt:lpstr>
      <vt:lpstr>Montserrat</vt:lpstr>
      <vt:lpstr>HP001 4 hàng</vt:lpstr>
      <vt:lpstr>1_Doodle Sketchbook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L.U</dc:creator>
  <cp:lastModifiedBy>Huong</cp:lastModifiedBy>
  <cp:revision>189</cp:revision>
  <dcterms:modified xsi:type="dcterms:W3CDTF">2023-02-07T03:19:10Z</dcterms:modified>
</cp:coreProperties>
</file>