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398" r:id="rId3"/>
    <p:sldId id="347" r:id="rId4"/>
    <p:sldId id="339" r:id="rId5"/>
    <p:sldId id="359" r:id="rId6"/>
    <p:sldId id="291" r:id="rId7"/>
    <p:sldId id="355" r:id="rId8"/>
    <p:sldId id="288" r:id="rId9"/>
    <p:sldId id="299" r:id="rId10"/>
    <p:sldId id="289" r:id="rId11"/>
    <p:sldId id="290" r:id="rId12"/>
    <p:sldId id="266" r:id="rId13"/>
    <p:sldId id="342" r:id="rId14"/>
    <p:sldId id="361" r:id="rId15"/>
    <p:sldId id="343" r:id="rId16"/>
    <p:sldId id="341" r:id="rId17"/>
    <p:sldId id="294" r:id="rId18"/>
    <p:sldId id="358" r:id="rId19"/>
    <p:sldId id="295" r:id="rId20"/>
    <p:sldId id="296" r:id="rId21"/>
    <p:sldId id="267" r:id="rId22"/>
    <p:sldId id="268" r:id="rId23"/>
    <p:sldId id="305" r:id="rId24"/>
    <p:sldId id="307" r:id="rId25"/>
    <p:sldId id="270" r:id="rId26"/>
    <p:sldId id="265" r:id="rId27"/>
    <p:sldId id="303" r:id="rId28"/>
    <p:sldId id="264" r:id="rId29"/>
    <p:sldId id="260" r:id="rId30"/>
    <p:sldId id="308" r:id="rId31"/>
    <p:sldId id="314" r:id="rId32"/>
    <p:sldId id="315" r:id="rId33"/>
    <p:sldId id="310" r:id="rId34"/>
    <p:sldId id="316" r:id="rId35"/>
    <p:sldId id="311" r:id="rId36"/>
    <p:sldId id="313" r:id="rId37"/>
    <p:sldId id="348" r:id="rId38"/>
    <p:sldId id="353" r:id="rId40"/>
    <p:sldId id="351" r:id="rId41"/>
    <p:sldId id="349" r:id="rId42"/>
    <p:sldId id="328" r:id="rId43"/>
    <p:sldId id="357"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CC"/>
    <a:srgbClr val="00FFFF"/>
    <a:srgbClr val="FF0000"/>
    <a:srgbClr val="0080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7" autoAdjust="0"/>
    <p:restoredTop sz="93098" autoAdjust="0"/>
  </p:normalViewPr>
  <p:slideViewPr>
    <p:cSldViewPr>
      <p:cViewPr varScale="1">
        <p:scale>
          <a:sx n="100" d="100"/>
          <a:sy n="100" d="100"/>
        </p:scale>
        <p:origin x="1864" y="168"/>
      </p:cViewPr>
      <p:guideLst>
        <p:guide orient="horz" pos="2166"/>
        <p:guide pos="284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A7A7A6EF-9321-4051-8FCA-973AB34EF383}"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0CD230-1B50-4895-BF87-2D9E0DDE341E}" type="slidenum">
              <a:rPr lang="en-US" altLang="en-US" smtClean="0"/>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BFD97A0-B60E-43A0-8DFA-693674334393}"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38353CA-6FDC-437D-B608-1CADFF589B99}"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3E00F38-3054-4017-BAB4-A3B157F28F58}"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B676360-F7AD-47EE-A044-FB301CD89E10}"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81A9970-6F88-4C62-A9D2-D017EE89C461}"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CB39300-E94A-402A-9E87-0BFEDE0EAF3A}"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AB2FA20-5AC2-4158-9933-1F41C6F932D7}"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2FF2FB1-2819-4BDD-B731-377BDE0EA902}"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BDD23958-720B-4605-B387-A99A2C11EE92}"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9ACF799B-3137-49EB-95BB-CAC8B95157EB}"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7B55DE4-5CD2-430A-A93F-B252C3649358}"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51C6669-EAA0-4E4A-B1DC-619B440E5E26}"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AB676360-F7AD-47EE-A044-FB301CD89E10}"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GIF"/><Relationship Id="rId1"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p:cNvPicPr>
          <p:nvPr/>
        </p:nvPicPr>
        <p:blipFill>
          <a:blip r:embed="rId1"/>
          <a:stretch>
            <a:fillRect/>
          </a:stretch>
        </p:blipFill>
        <p:spPr>
          <a:xfrm>
            <a:off x="0" y="57150"/>
            <a:ext cx="9144000" cy="6762750"/>
          </a:xfrm>
          <a:prstGeom prst="rect">
            <a:avLst/>
          </a:prstGeom>
          <a:solidFill>
            <a:srgbClr val="FFFFCC"/>
          </a:solidFill>
          <a:ln w="76200" cap="flat" cmpd="sng">
            <a:solidFill>
              <a:srgbClr val="66FF33"/>
            </a:solidFill>
            <a:prstDash val="solid"/>
            <a:miter/>
            <a:headEnd type="none" w="med" len="med"/>
            <a:tailEnd type="none" w="med" len="med"/>
          </a:ln>
        </p:spPr>
      </p:pic>
      <p:sp>
        <p:nvSpPr>
          <p:cNvPr id="11" name="AutoShape 19"/>
          <p:cNvSpPr>
            <a:spLocks noChangeArrowheads="1"/>
          </p:cNvSpPr>
          <p:nvPr/>
        </p:nvSpPr>
        <p:spPr bwMode="auto">
          <a:xfrm flipV="1">
            <a:off x="204788" y="411163"/>
            <a:ext cx="504825" cy="360363"/>
          </a:xfrm>
          <a:prstGeom prst="star5">
            <a:avLst/>
          </a:prstGeom>
          <a:solidFill>
            <a:srgbClr val="333399"/>
          </a:solidFill>
          <a:ln w="57240">
            <a:solidFill>
              <a:srgbClr val="66FF33"/>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3268980" y="1295400"/>
            <a:ext cx="1800225" cy="645160"/>
          </a:xfrm>
          <a:prstGeom prst="rect">
            <a:avLst/>
          </a:prstGeom>
          <a:noFill/>
          <a:ln w="9525">
            <a:noFill/>
          </a:ln>
        </p:spPr>
        <p:txBody>
          <a:bodyPr wrap="square" anchor="t" anchorCtr="0">
            <a:spAutoFit/>
          </a:bodyPr>
          <a:lstStyle/>
          <a:p>
            <a:r>
              <a:rPr lang="vi-VN" altLang="en-US" sz="3600" b="1" u="sng" dirty="0">
                <a:solidFill>
                  <a:srgbClr val="0070C0"/>
                </a:solidFill>
                <a:latin typeface="Times New Roman" panose="02020603050405020304" pitchFamily="18" charset="0"/>
                <a:ea typeface="Times New Roman" panose="02020603050405020304" pitchFamily="18" charset="0"/>
              </a:rPr>
              <a:t>Lịch sử</a:t>
            </a:r>
            <a:endParaRPr lang="vi-VN" altLang="en-US" sz="3600" b="1" u="sng" dirty="0">
              <a:solidFill>
                <a:srgbClr val="0070C0"/>
              </a:solidFill>
              <a:latin typeface="Times New Roman" panose="02020603050405020304" pitchFamily="18" charset="0"/>
              <a:ea typeface="Times New Roman" panose="02020603050405020304" pitchFamily="18" charset="0"/>
            </a:endParaRPr>
          </a:p>
        </p:txBody>
      </p:sp>
      <p:sp>
        <p:nvSpPr>
          <p:cNvPr id="13" name="TextBox 12"/>
          <p:cNvSpPr txBox="1"/>
          <p:nvPr/>
        </p:nvSpPr>
        <p:spPr>
          <a:xfrm>
            <a:off x="120650" y="2219325"/>
            <a:ext cx="9263063" cy="645160"/>
          </a:xfrm>
          <a:prstGeom prst="rect">
            <a:avLst/>
          </a:prstGeom>
          <a:noFill/>
          <a:ln w="9525">
            <a:noFill/>
          </a:ln>
        </p:spPr>
        <p:txBody>
          <a:bodyPr anchor="t" anchorCtr="0">
            <a:spAutoFit/>
          </a:bodyPr>
          <a:lstStyle/>
          <a:p>
            <a:pPr algn="ctr"/>
            <a:r>
              <a:rPr lang="vi-VN" altLang="en-US" sz="3600" b="1" dirty="0">
                <a:solidFill>
                  <a:srgbClr val="FF0000"/>
                </a:solidFill>
                <a:latin typeface="Times New Roman" panose="02020603050405020304" pitchFamily="18" charset="0"/>
              </a:rPr>
              <a:t> Bài 28: Kinh thành Huế</a:t>
            </a:r>
            <a:endParaRPr lang="vi-VN" altLang="en-US" sz="3600" b="1" dirty="0">
              <a:solidFill>
                <a:srgbClr val="FF0000"/>
              </a:solidFill>
              <a:latin typeface="Times New Roman" panose="02020603050405020304" pitchFamily="18" charset="0"/>
            </a:endParaRPr>
          </a:p>
        </p:txBody>
      </p:sp>
      <p:sp>
        <p:nvSpPr>
          <p:cNvPr id="14" name="AutoShape 19"/>
          <p:cNvSpPr>
            <a:spLocks noChangeArrowheads="1"/>
          </p:cNvSpPr>
          <p:nvPr/>
        </p:nvSpPr>
        <p:spPr bwMode="auto">
          <a:xfrm flipV="1">
            <a:off x="8434388" y="263525"/>
            <a:ext cx="504825" cy="360363"/>
          </a:xfrm>
          <a:prstGeom prst="star5">
            <a:avLst/>
          </a:prstGeom>
          <a:solidFill>
            <a:srgbClr val="333399"/>
          </a:solidFill>
          <a:ln w="57240">
            <a:solidFill>
              <a:srgbClr val="66FF33"/>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circl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35" presetClass="emph" presetSubtype="0" repeatCount="indefinite" fill="hold" nodeType="withEffect">
                                  <p:stCondLst>
                                    <p:cond delay="0"/>
                                  </p:stCondLst>
                                  <p:childTnLst>
                                    <p:anim calcmode="discrete" valueType="str">
                                      <p:cBhvr>
                                        <p:cTn id="9"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000000"/>
                                          </p:val>
                                        </p:tav>
                                        <p:tav tm="100000">
                                          <p:val>
                                            <p:strVal val="#ppt_w"/>
                                          </p:val>
                                        </p:tav>
                                      </p:tavLst>
                                    </p:anim>
                                    <p:anim calcmode="lin" valueType="num">
                                      <p:cBhvr>
                                        <p:cTn id="15" dur="500" fill="hold"/>
                                        <p:tgtEl>
                                          <p:spTgt spid="13"/>
                                        </p:tgtEl>
                                        <p:attrNameLst>
                                          <p:attrName>ppt_h</p:attrName>
                                        </p:attrNameLst>
                                      </p:cBhvr>
                                      <p:tavLst>
                                        <p:tav tm="0">
                                          <p:val>
                                            <p:fltVal val="0,000000"/>
                                          </p:val>
                                        </p:tav>
                                        <p:tav tm="100000">
                                          <p:val>
                                            <p:strVal val="#ppt_h"/>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0160" y="1565275"/>
            <a:ext cx="83337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
        <p:nvSpPr>
          <p:cNvPr id="10243" name="Rectangle 2"/>
          <p:cNvSpPr>
            <a:spLocks noChangeArrowheads="1"/>
          </p:cNvSpPr>
          <p:nvPr/>
        </p:nvSpPr>
        <p:spPr bwMode="auto">
          <a:xfrm>
            <a:off x="314325" y="2819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sym typeface="Wingdings" panose="05000000000000000000" pitchFamily="2" charset="2"/>
              </a:rPr>
              <a:t>Đọc: “Thành có 10 cửa …công trình kiến trúc.”</a:t>
            </a:r>
            <a:endParaRPr lang="en-US" altLang="en-US" b="1">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circle(in)">
                                      <p:cBhvr>
                                        <p:cTn id="1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39688" y="2138363"/>
            <a:ext cx="890111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Em hãy mô tả kiến trúc độc đáo của quần thể kinh thành Huế?</a:t>
            </a:r>
            <a:r>
              <a:rPr lang="en-US" altLang="en-US" sz="3400" b="1">
                <a:latin typeface="Times New Roman" panose="02020603050405020304" pitchFamily="18" charset="0"/>
              </a:rPr>
              <a:t> </a:t>
            </a:r>
            <a:endParaRPr lang="en-US" altLang="en-US" sz="3400" b="1">
              <a:latin typeface="Times New Roman" panose="02020603050405020304" pitchFamily="18" charset="0"/>
            </a:endParaRPr>
          </a:p>
        </p:txBody>
      </p:sp>
      <p:sp>
        <p:nvSpPr>
          <p:cNvPr id="13316" name="Rectangle 3"/>
          <p:cNvSpPr>
            <a:spLocks noChangeArrowheads="1"/>
          </p:cNvSpPr>
          <p:nvPr/>
        </p:nvSpPr>
        <p:spPr bwMode="auto">
          <a:xfrm>
            <a:off x="228600" y="3048000"/>
            <a:ext cx="86058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solidFill>
                  <a:srgbClr val="FF0000"/>
                </a:solidFill>
                <a:latin typeface="Times New Roman" panose="02020603050405020304" pitchFamily="18" charset="0"/>
              </a:rPr>
              <a:t>Gợi ý trả lời</a:t>
            </a:r>
            <a:endParaRPr lang="en-US" altLang="en-US" sz="3000" b="1">
              <a:solidFill>
                <a:srgbClr val="FF0000"/>
              </a:solidFill>
              <a:latin typeface="Times New Roman" panose="02020603050405020304" pitchFamily="18" charset="0"/>
            </a:endParaRPr>
          </a:p>
          <a:p>
            <a:pPr algn="just" eaLnBrk="1" hangingPunct="1">
              <a:spcBef>
                <a:spcPct val="0"/>
              </a:spcBef>
              <a:buFontTx/>
              <a:buNone/>
            </a:pPr>
            <a:r>
              <a:rPr lang="en-US" altLang="en-US" sz="3000" b="1">
                <a:solidFill>
                  <a:srgbClr val="0000FF"/>
                </a:solidFill>
                <a:latin typeface="Times New Roman" panose="02020603050405020304" pitchFamily="18" charset="0"/>
              </a:rPr>
              <a:t>     Thành có mấy cửa chính ra vào? Cửa Nam tòa thành có gì? </a:t>
            </a:r>
            <a:endParaRPr lang="en-US" altLang="en-US" sz="3000" b="1">
              <a:solidFill>
                <a:srgbClr val="0000FF"/>
              </a:solidFill>
              <a:latin typeface="Times New Roman" panose="02020603050405020304" pitchFamily="18" charset="0"/>
            </a:endParaRPr>
          </a:p>
        </p:txBody>
      </p:sp>
      <p:sp>
        <p:nvSpPr>
          <p:cNvPr id="14340" name="Rectangle 1"/>
          <p:cNvSpPr>
            <a:spLocks noChangeArrowheads="1"/>
          </p:cNvSpPr>
          <p:nvPr/>
        </p:nvSpPr>
        <p:spPr bwMode="auto">
          <a:xfrm>
            <a:off x="-22225" y="1565275"/>
            <a:ext cx="7353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
        <p:nvSpPr>
          <p:cNvPr id="11272" name="Rectangle 8"/>
          <p:cNvSpPr>
            <a:spLocks noChangeArrowheads="1"/>
          </p:cNvSpPr>
          <p:nvPr/>
        </p:nvSpPr>
        <p:spPr bwMode="auto">
          <a:xfrm>
            <a:off x="0" y="5410200"/>
            <a:ext cx="9144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00FF"/>
                </a:solidFill>
                <a:latin typeface="Times New Roman" panose="02020603050405020304" pitchFamily="18" charset="0"/>
              </a:rPr>
              <a:t>	Điện Thái Hòa là nơi tổ chức những gì? Ngoài xây dựng kinh thành nhà Nguyễn còn cho xây dựng thêm gì?...</a:t>
            </a:r>
            <a:r>
              <a:rPr lang="en-US" altLang="en-US" sz="3000">
                <a:latin typeface="Times New Roman" panose="02020603050405020304" pitchFamily="18" charset="0"/>
              </a:rPr>
              <a:t>      </a:t>
            </a:r>
            <a:endParaRPr lang="en-US" altLang="en-US" sz="3000">
              <a:latin typeface="Times New Roman" panose="02020603050405020304" pitchFamily="18" charset="0"/>
            </a:endParaRPr>
          </a:p>
        </p:txBody>
      </p:sp>
      <p:sp>
        <p:nvSpPr>
          <p:cNvPr id="14344" name="Rectangle 9"/>
          <p:cNvSpPr>
            <a:spLocks noChangeArrowheads="1"/>
          </p:cNvSpPr>
          <p:nvPr/>
        </p:nvSpPr>
        <p:spPr bwMode="auto">
          <a:xfrm>
            <a:off x="0" y="44196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0000FF"/>
                </a:solidFill>
                <a:latin typeface="Times New Roman" panose="02020603050405020304" pitchFamily="18" charset="0"/>
              </a:rPr>
              <a:t>	Nằm giữa kinh thành là gì?</a:t>
            </a:r>
            <a:r>
              <a:rPr lang="en-US" altLang="en-US" sz="3000">
                <a:latin typeface="Times New Roman" panose="02020603050405020304" pitchFamily="18" charset="0"/>
              </a:rPr>
              <a:t> </a:t>
            </a:r>
            <a:r>
              <a:rPr lang="en-US" altLang="en-US" sz="3000" b="1">
                <a:solidFill>
                  <a:srgbClr val="0000FF"/>
                </a:solidFill>
                <a:latin typeface="Times New Roman" panose="02020603050405020304" pitchFamily="18" charset="0"/>
              </a:rPr>
              <a:t>Cửa chính vào Hoàng thành gọi là gì?</a:t>
            </a:r>
            <a:endParaRPr lang="en-US" altLang="en-US" sz="30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ircle(in)">
                                      <p:cBhvr>
                                        <p:cTn id="7" dur="2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circle(in)">
                                      <p:cBhvr>
                                        <p:cTn id="12" dur="2000"/>
                                        <p:tgtEl>
                                          <p:spTgt spid="133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box(in)">
                                      <p:cBhvr>
                                        <p:cTn id="15"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12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2209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Thành có mấy cửa chính ra vào? Cửa Nam tòa thành có gì? </a:t>
            </a:r>
            <a:endParaRPr lang="en-US" altLang="en-US"/>
          </a:p>
        </p:txBody>
      </p:sp>
      <p:sp>
        <p:nvSpPr>
          <p:cNvPr id="4" name="Rectangle 3"/>
          <p:cNvSpPr>
            <a:spLocks noChangeArrowheads="1"/>
          </p:cNvSpPr>
          <p:nvPr/>
        </p:nvSpPr>
        <p:spPr bwMode="auto">
          <a:xfrm>
            <a:off x="0" y="3779838"/>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Thành có 10 cửa chính ra vào. Cửa Nam tòa thành có cột cờ cao 37m. </a:t>
            </a:r>
            <a:endParaRPr lang="en-US" altLang="en-US" b="1">
              <a:latin typeface="Times New Roman" panose="02020603050405020304" pitchFamily="18" charset="0"/>
            </a:endParaRPr>
          </a:p>
        </p:txBody>
      </p:sp>
      <p:sp>
        <p:nvSpPr>
          <p:cNvPr id="15364"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2590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Nằm giữa kinh thành là gì? Cửa chính vào Hoàng thành gọi là gì?</a:t>
            </a:r>
            <a:endParaRPr lang="en-US" altLang="en-US"/>
          </a:p>
        </p:txBody>
      </p:sp>
      <p:sp>
        <p:nvSpPr>
          <p:cNvPr id="4" name="Rectangle 3"/>
          <p:cNvSpPr>
            <a:spLocks noChangeArrowheads="1"/>
          </p:cNvSpPr>
          <p:nvPr/>
        </p:nvSpPr>
        <p:spPr bwMode="auto">
          <a:xfrm>
            <a:off x="0" y="41910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Nằm giữa kinh thành là Hoàng Thành. Cửa chính vào Hoàng thành gọi là Ngọ Môn. </a:t>
            </a:r>
            <a:endParaRPr lang="en-US" altLang="en-US" b="1">
              <a:latin typeface="Times New Roman" panose="02020603050405020304" pitchFamily="18" charset="0"/>
            </a:endParaRPr>
          </a:p>
        </p:txBody>
      </p:sp>
      <p:sp>
        <p:nvSpPr>
          <p:cNvPr id="16388"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in)">
                                      <p:cBhvr>
                                        <p:cTn id="7" dur="500"/>
                                        <p:tgtEl>
                                          <p:spTgt spid="59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2468563"/>
            <a:ext cx="8991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Điện Thái Hòa là nơi tổ chức những gì? Ngoài xây dựng kinh thành nhà Nguyễn còn cho xây dựng thêm gì?...</a:t>
            </a:r>
            <a:r>
              <a:rPr lang="en-US" altLang="en-US" b="1">
                <a:latin typeface="Times New Roman" panose="02020603050405020304" pitchFamily="18" charset="0"/>
              </a:rPr>
              <a:t> </a:t>
            </a:r>
            <a:endParaRPr lang="en-US" altLang="en-US"/>
          </a:p>
        </p:txBody>
      </p:sp>
      <p:sp>
        <p:nvSpPr>
          <p:cNvPr id="4" name="Rectangle 3"/>
          <p:cNvSpPr>
            <a:spLocks noChangeArrowheads="1"/>
          </p:cNvSpPr>
          <p:nvPr/>
        </p:nvSpPr>
        <p:spPr bwMode="auto">
          <a:xfrm>
            <a:off x="0" y="42973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Điện Thái Hòa là nơi tổ chức các cuộc lễ lớn. Ngoài xây dựng kinh thành nhà Nguyễn còn cho xây dựng các lăng tẩm…      </a:t>
            </a:r>
            <a:endParaRPr lang="en-US" altLang="en-US" b="1">
              <a:latin typeface="Times New Roman" panose="02020603050405020304" pitchFamily="18" charset="0"/>
            </a:endParaRPr>
          </a:p>
        </p:txBody>
      </p:sp>
      <p:sp>
        <p:nvSpPr>
          <p:cNvPr id="17412" name="Rectangle 1"/>
          <p:cNvSpPr>
            <a:spLocks noChangeArrowheads="1"/>
          </p:cNvSpPr>
          <p:nvPr/>
        </p:nvSpPr>
        <p:spPr bwMode="auto">
          <a:xfrm>
            <a:off x="10160" y="1565275"/>
            <a:ext cx="83121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
        <p:nvSpPr>
          <p:cNvPr id="13320" name="Line 8"/>
          <p:cNvSpPr>
            <a:spLocks noChangeShapeType="1"/>
          </p:cNvSpPr>
          <p:nvPr/>
        </p:nvSpPr>
        <p:spPr bwMode="auto">
          <a:xfrm>
            <a:off x="2438400" y="5867400"/>
            <a:ext cx="1524000"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ox(in)">
                                      <p:cBhvr>
                                        <p:cTn id="12"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2590800"/>
            <a:ext cx="89916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6600CC"/>
                </a:solidFill>
                <a:latin typeface="Times New Roman" panose="02020603050405020304" pitchFamily="18" charset="0"/>
              </a:rPr>
              <a:t>	Thành có 10 cửa chính ra vào. Cửa Nam tòa thành có cột cờ cao 37m. </a:t>
            </a:r>
            <a:endParaRPr lang="en-US" altLang="en-US" b="1">
              <a:solidFill>
                <a:srgbClr val="6600CC"/>
              </a:solidFill>
              <a:latin typeface="Times New Roman" panose="02020603050405020304" pitchFamily="18" charset="0"/>
            </a:endParaRPr>
          </a:p>
          <a:p>
            <a:pPr algn="just" eaLnBrk="1" hangingPunct="1">
              <a:spcBef>
                <a:spcPct val="0"/>
              </a:spcBef>
              <a:buFontTx/>
              <a:buNone/>
            </a:pPr>
            <a:r>
              <a:rPr lang="en-US" altLang="en-US" b="1">
                <a:solidFill>
                  <a:srgbClr val="6600CC"/>
                </a:solidFill>
                <a:latin typeface="Times New Roman" panose="02020603050405020304" pitchFamily="18" charset="0"/>
              </a:rPr>
              <a:t>	Nằm giữa kinh thành là Hoàng thành. Cửa chính ra vào Hoàng thành là Ngọ Môn.</a:t>
            </a:r>
            <a:endParaRPr lang="en-US" altLang="en-US" b="1">
              <a:solidFill>
                <a:srgbClr val="6600CC"/>
              </a:solidFill>
              <a:latin typeface="Times New Roman" panose="02020603050405020304" pitchFamily="18" charset="0"/>
            </a:endParaRPr>
          </a:p>
          <a:p>
            <a:pPr algn="just" eaLnBrk="1" hangingPunct="1">
              <a:spcBef>
                <a:spcPct val="0"/>
              </a:spcBef>
              <a:buFontTx/>
              <a:buNone/>
            </a:pPr>
            <a:r>
              <a:rPr lang="en-US" altLang="en-US" b="1">
                <a:solidFill>
                  <a:srgbClr val="6600CC"/>
                </a:solidFill>
                <a:latin typeface="Times New Roman" panose="02020603050405020304" pitchFamily="18" charset="0"/>
              </a:rPr>
              <a:t>	Điện Thái Hòa là nơi tổ chức các cuộc lễ lớn. Ngoài xây dựng kinh thành nhà Nguyễn còn cho xây dựng các lăng tẩm… </a:t>
            </a:r>
            <a:endParaRPr lang="en-US" altLang="en-US" b="1">
              <a:solidFill>
                <a:srgbClr val="6600CC"/>
              </a:solidFill>
              <a:latin typeface="Times New Roman" panose="02020603050405020304" pitchFamily="18" charset="0"/>
            </a:endParaRPr>
          </a:p>
        </p:txBody>
      </p:sp>
      <p:sp>
        <p:nvSpPr>
          <p:cNvPr id="18435"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243840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a:t>
            </a:r>
            <a:r>
              <a:rPr lang="en-US" altLang="en-US" b="1">
                <a:latin typeface="Times New Roman" panose="02020603050405020304" pitchFamily="18" charset="0"/>
              </a:rPr>
              <a:t>Kinh thành Huế được xây dựng theo kiến trúc của phương Tây kết hợp kiến trúc thành quách phương Đông. Kinh thành gồm ba vòng thành: </a:t>
            </a:r>
            <a:r>
              <a:rPr lang="en-US" altLang="en-US" b="1" i="1">
                <a:solidFill>
                  <a:srgbClr val="FF0000"/>
                </a:solidFill>
                <a:latin typeface="Times New Roman" panose="02020603050405020304" pitchFamily="18" charset="0"/>
              </a:rPr>
              <a:t>Phòng thành, Hoàng thành và Tử cấm thành.  </a:t>
            </a:r>
            <a:r>
              <a:rPr lang="en-US" altLang="en-US" b="1" i="1">
                <a:latin typeface="Times New Roman" panose="02020603050405020304" pitchFamily="18" charset="0"/>
              </a:rPr>
              <a:t> </a:t>
            </a:r>
            <a:endParaRPr lang="en-US" altLang="en-US"/>
          </a:p>
        </p:txBody>
      </p:sp>
      <p:sp>
        <p:nvSpPr>
          <p:cNvPr id="19459" name="Rectangle 1"/>
          <p:cNvSpPr>
            <a:spLocks noChangeArrowheads="1"/>
          </p:cNvSpPr>
          <p:nvPr/>
        </p:nvSpPr>
        <p:spPr bwMode="auto">
          <a:xfrm>
            <a:off x="7938" y="1565275"/>
            <a:ext cx="7291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ircle(in)">
                                      <p:cBhvr>
                                        <p:cTn id="7"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GP096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609600"/>
            <a:ext cx="8991600" cy="55880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8100" y="6197600"/>
            <a:ext cx="918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rPr>
              <a:t>	</a:t>
            </a:r>
            <a:r>
              <a:rPr lang="en-US" altLang="en-US" sz="3000" b="1">
                <a:solidFill>
                  <a:srgbClr val="FF0000"/>
                </a:solidFill>
                <a:latin typeface="Times New Roman" panose="02020603050405020304" pitchFamily="18" charset="0"/>
              </a:rPr>
              <a:t>Phòng thành</a:t>
            </a:r>
            <a:endParaRPr lang="en-US" altLang="en-US" sz="3000" b="1" i="1">
              <a:latin typeface="Times New Roman" panose="02020603050405020304" pitchFamily="18" charset="0"/>
            </a:endParaRPr>
          </a:p>
        </p:txBody>
      </p:sp>
      <p:sp>
        <p:nvSpPr>
          <p:cNvPr id="5" name="Rectangle 4"/>
          <p:cNvSpPr>
            <a:spLocks noChangeArrowheads="1"/>
          </p:cNvSpPr>
          <p:nvPr/>
        </p:nvSpPr>
        <p:spPr bwMode="auto">
          <a:xfrm>
            <a:off x="-114300" y="625475"/>
            <a:ext cx="9182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rPr>
              <a:t>	</a:t>
            </a:r>
            <a:r>
              <a:rPr lang="en-US" altLang="en-US" sz="3000" b="1">
                <a:solidFill>
                  <a:srgbClr val="0000FF"/>
                </a:solidFill>
                <a:latin typeface="Times New Roman" panose="02020603050405020304" pitchFamily="18" charset="0"/>
              </a:rPr>
              <a:t>Phòng thành là vòng ngoài cùng có chu vi 9950m</a:t>
            </a:r>
            <a:endParaRPr lang="en-US" altLang="en-US" sz="3000" b="1" i="1">
              <a:solidFill>
                <a:srgbClr val="0000FF"/>
              </a:solidFill>
              <a:latin typeface="Times New Roman" panose="02020603050405020304" pitchFamily="18" charset="0"/>
            </a:endParaRPr>
          </a:p>
        </p:txBody>
      </p:sp>
      <p:sp>
        <p:nvSpPr>
          <p:cNvPr id="6" name="Rectangle 5"/>
          <p:cNvSpPr>
            <a:spLocks noChangeArrowheads="1"/>
          </p:cNvSpPr>
          <p:nvPr/>
        </p:nvSpPr>
        <p:spPr bwMode="auto">
          <a:xfrm>
            <a:off x="-304800" y="0"/>
            <a:ext cx="91821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Bạn nào biết gì Phòng thành?</a:t>
            </a:r>
            <a:endParaRPr lang="en-US" altLang="en-US" sz="30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6" descr="DSC0300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488" y="1371600"/>
            <a:ext cx="8991600" cy="5049838"/>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388" name="Rectangle 2"/>
          <p:cNvSpPr>
            <a:spLocks noChangeArrowheads="1"/>
          </p:cNvSpPr>
          <p:nvPr/>
        </p:nvSpPr>
        <p:spPr bwMode="auto">
          <a:xfrm>
            <a:off x="1066800" y="569913"/>
            <a:ext cx="7391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solidFill>
                  <a:srgbClr val="0000FF"/>
                </a:solidFill>
                <a:latin typeface="Times New Roman" panose="02020603050405020304" pitchFamily="18" charset="0"/>
              </a:rPr>
              <a:t>	Hoàng thành là vòng thứ hai có tên là Đại nội, có chu vi 2450m. Cửa chính của Hoàng thành là Ngọ môn, cửa này xưa chỉ dùng cho vua đi.  </a:t>
            </a:r>
            <a:endParaRPr lang="en-US" altLang="en-US" sz="3000" b="1">
              <a:solidFill>
                <a:srgbClr val="0000FF"/>
              </a:solidFill>
              <a:latin typeface="Times New Roman" panose="02020603050405020304" pitchFamily="18" charset="0"/>
            </a:endParaRPr>
          </a:p>
        </p:txBody>
      </p:sp>
      <p:sp>
        <p:nvSpPr>
          <p:cNvPr id="5" name="Rectangle 4"/>
          <p:cNvSpPr>
            <a:spLocks noChangeArrowheads="1"/>
          </p:cNvSpPr>
          <p:nvPr/>
        </p:nvSpPr>
        <p:spPr bwMode="auto">
          <a:xfrm>
            <a:off x="-38100" y="6324600"/>
            <a:ext cx="918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rPr>
              <a:t>	</a:t>
            </a:r>
            <a:r>
              <a:rPr lang="en-US" altLang="en-US" sz="3000" b="1">
                <a:solidFill>
                  <a:srgbClr val="FF0000"/>
                </a:solidFill>
                <a:latin typeface="Times New Roman" panose="02020603050405020304" pitchFamily="18" charset="0"/>
              </a:rPr>
              <a:t>Hoàng thành</a:t>
            </a:r>
            <a:endParaRPr lang="en-US" altLang="en-US" sz="3000" b="1" i="1">
              <a:latin typeface="Times New Roman" panose="02020603050405020304" pitchFamily="18" charset="0"/>
            </a:endParaRPr>
          </a:p>
        </p:txBody>
      </p:sp>
      <p:sp>
        <p:nvSpPr>
          <p:cNvPr id="6" name="Rectangle 2"/>
          <p:cNvSpPr>
            <a:spLocks noChangeArrowheads="1"/>
          </p:cNvSpPr>
          <p:nvPr/>
        </p:nvSpPr>
        <p:spPr bwMode="auto">
          <a:xfrm>
            <a:off x="-457200" y="77788"/>
            <a:ext cx="91170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Bạn nào biết gì về Hoàng thành?</a:t>
            </a:r>
            <a:endParaRPr lang="en-US" altLang="en-US" sz="30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ircle(in)">
                                      <p:cBhvr>
                                        <p:cTn id="7" dur="2000"/>
                                        <p:tgtEl>
                                          <p:spTgt spid="1638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circle(in)">
                                      <p:cBhvr>
                                        <p:cTn id="20" dur="2000"/>
                                        <p:tgtEl>
                                          <p:spTgt spid="16388"/>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5"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61B05A-E77A-48F4-86F6-1381082BD0EE}" type="slidenum">
              <a:rPr lang="en-US" altLang="en-US" sz="1400" smtClean="0"/>
            </a:fld>
            <a:endParaRPr lang="en-US" altLang="en-US" sz="1400"/>
          </a:p>
        </p:txBody>
      </p:sp>
      <p:pic>
        <p:nvPicPr>
          <p:cNvPr id="17411" name="Picture 5" descr="T%E1%BB%AD-C%E1%BA%A5m-Th%C3%A0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150" y="855663"/>
            <a:ext cx="8991600" cy="5614987"/>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2"/>
          <p:cNvSpPr>
            <a:spLocks noChangeArrowheads="1"/>
          </p:cNvSpPr>
          <p:nvPr/>
        </p:nvSpPr>
        <p:spPr bwMode="auto">
          <a:xfrm>
            <a:off x="590550" y="801688"/>
            <a:ext cx="792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chemeClr val="bg1"/>
                </a:solidFill>
                <a:latin typeface="Times New Roman" panose="02020603050405020304" pitchFamily="18" charset="0"/>
              </a:rPr>
              <a:t>	Tử cấm thành là vòng trong cùng có chu vi 1225m. Đây là nơi ở, làm việc của vua và gia đình.</a:t>
            </a:r>
            <a:endParaRPr lang="en-US" altLang="en-US" b="1">
              <a:solidFill>
                <a:schemeClr val="bg1"/>
              </a:solidFill>
              <a:latin typeface="Times New Roman" panose="02020603050405020304" pitchFamily="18" charset="0"/>
            </a:endParaRPr>
          </a:p>
        </p:txBody>
      </p:sp>
      <p:sp>
        <p:nvSpPr>
          <p:cNvPr id="5" name="Rectangle 4"/>
          <p:cNvSpPr>
            <a:spLocks noChangeArrowheads="1"/>
          </p:cNvSpPr>
          <p:nvPr/>
        </p:nvSpPr>
        <p:spPr bwMode="auto">
          <a:xfrm>
            <a:off x="-38100" y="6324600"/>
            <a:ext cx="9182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rPr>
              <a:t>	</a:t>
            </a:r>
            <a:r>
              <a:rPr lang="en-US" altLang="en-US" sz="3000" b="1">
                <a:solidFill>
                  <a:srgbClr val="FF0000"/>
                </a:solidFill>
                <a:latin typeface="Times New Roman" panose="02020603050405020304" pitchFamily="18" charset="0"/>
              </a:rPr>
              <a:t>Tử cấm thành</a:t>
            </a:r>
            <a:endParaRPr lang="en-US" altLang="en-US" sz="3000" b="1" i="1">
              <a:latin typeface="Times New Roman" panose="02020603050405020304" pitchFamily="18" charset="0"/>
            </a:endParaRPr>
          </a:p>
        </p:txBody>
      </p:sp>
      <p:sp>
        <p:nvSpPr>
          <p:cNvPr id="6" name="Rectangle 2"/>
          <p:cNvSpPr>
            <a:spLocks noChangeArrowheads="1"/>
          </p:cNvSpPr>
          <p:nvPr/>
        </p:nvSpPr>
        <p:spPr bwMode="auto">
          <a:xfrm>
            <a:off x="-468313" y="192088"/>
            <a:ext cx="914400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Bạn nào biết gì về tử cấm thành?</a:t>
            </a:r>
            <a:endParaRPr lang="en-US" altLang="en-US"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circle(in)">
                                      <p:cBhvr>
                                        <p:cTn id="12" dur="20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circle(in)">
                                      <p:cBhvr>
                                        <p:cTn id="22" dur="2000"/>
                                        <p:tgtEl>
                                          <p:spTgt spid="17412"/>
                                        </p:tgtEl>
                                      </p:cBhvr>
                                    </p:animEffec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5" grpId="0"/>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 y="1600200"/>
            <a:ext cx="90678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latin typeface="Times New Roman" panose="02020603050405020304" pitchFamily="18" charset="0"/>
              </a:rPr>
              <a:t>	</a:t>
            </a:r>
            <a:r>
              <a:rPr lang="en-US" altLang="en-US" b="1">
                <a:latin typeface="Times New Roman" panose="02020603050405020304" pitchFamily="18" charset="0"/>
              </a:rPr>
              <a:t>Nhà Nguyễn ra đời trong hoàn cảnh nào? Kinh đô đóng ở đâu?  </a:t>
            </a:r>
            <a:r>
              <a:rPr lang="en-US" altLang="en-US" sz="3600" b="1">
                <a:latin typeface="Times New Roman" panose="02020603050405020304" pitchFamily="18" charset="0"/>
              </a:rPr>
              <a:t>                                      </a:t>
            </a:r>
            <a:endParaRPr lang="en-US" altLang="en-US" sz="3600"/>
          </a:p>
        </p:txBody>
      </p:sp>
      <p:sp>
        <p:nvSpPr>
          <p:cNvPr id="3076" name="Rectangle 1"/>
          <p:cNvSpPr>
            <a:spLocks noChangeArrowheads="1"/>
          </p:cNvSpPr>
          <p:nvPr/>
        </p:nvSpPr>
        <p:spPr bwMode="auto">
          <a:xfrm>
            <a:off x="325120" y="3200400"/>
            <a:ext cx="83566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solidFill>
                  <a:srgbClr val="0000FF"/>
                </a:solidFill>
                <a:latin typeface="Times New Roman" panose="02020603050405020304" pitchFamily="18" charset="0"/>
              </a:rPr>
              <a:t>	Năm 1802, Nguyễn Ánh lật đổ triều Tây Sơn, lập ra triều Nguyễn. Kinh đô nhà Nguyễn đóng ở Phú Xuân - Huế. </a:t>
            </a:r>
            <a:endParaRPr lang="en-US" altLang="en-US" sz="3600" b="1">
              <a:solidFill>
                <a:srgbClr val="0000FF"/>
              </a:solidFill>
              <a:latin typeface="Times New Roman" panose="02020603050405020304" pitchFamily="18" charset="0"/>
            </a:endParaRPr>
          </a:p>
        </p:txBody>
      </p:sp>
      <p:sp>
        <p:nvSpPr>
          <p:cNvPr id="12" name="TextBox 11"/>
          <p:cNvSpPr txBox="1"/>
          <p:nvPr/>
        </p:nvSpPr>
        <p:spPr>
          <a:xfrm>
            <a:off x="2743200" y="685800"/>
            <a:ext cx="2252345" cy="645160"/>
          </a:xfrm>
          <a:prstGeom prst="rect">
            <a:avLst/>
          </a:prstGeom>
          <a:noFill/>
          <a:ln w="9525">
            <a:noFill/>
          </a:ln>
        </p:spPr>
        <p:txBody>
          <a:bodyPr wrap="square" anchor="t" anchorCtr="0">
            <a:spAutoFit/>
            <a:scene3d>
              <a:camera prst="orthographicFront"/>
              <a:lightRig rig="threePt" dir="t"/>
            </a:scene3d>
          </a:bodyPr>
          <a:lstStyle/>
          <a:p>
            <a:r>
              <a:rPr lang="vi-VN" altLang="en-US" sz="3600" b="1" u="sng" dirty="0">
                <a:ln w="22225">
                  <a:solidFill>
                    <a:schemeClr val="accent2"/>
                  </a:solidFill>
                  <a:prstDash val="solid"/>
                </a:ln>
                <a:solidFill>
                  <a:srgbClr val="FF0000"/>
                </a:solidFill>
                <a:effectLst/>
                <a:latin typeface="Times New Roman" panose="02020603050405020304" pitchFamily="18" charset="0"/>
                <a:ea typeface="Times New Roman" panose="02020603050405020304" pitchFamily="18" charset="0"/>
              </a:rPr>
              <a:t>Khởi động</a:t>
            </a:r>
            <a:endParaRPr lang="vi-VN" altLang="en-US" sz="3600" b="1" u="sng" dirty="0">
              <a:ln w="22225">
                <a:solidFill>
                  <a:schemeClr val="accent2"/>
                </a:solidFill>
                <a:prstDash val="solid"/>
              </a:ln>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33C03B-1B47-4DDC-A186-A6D6A499AAB8}" type="slidenum">
              <a:rPr lang="en-US" altLang="en-US" sz="1400" smtClean="0"/>
            </a:fld>
            <a:endParaRPr lang="en-US" altLang="en-US" sz="1400"/>
          </a:p>
        </p:txBody>
      </p:sp>
      <p:pic>
        <p:nvPicPr>
          <p:cNvPr id="23555" name="Picture 7" descr="dsc09851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3"/>
          <p:cNvSpPr>
            <a:spLocks noChangeArrowheads="1"/>
          </p:cNvSpPr>
          <p:nvPr/>
        </p:nvSpPr>
        <p:spPr bwMode="auto">
          <a:xfrm>
            <a:off x="-9525" y="0"/>
            <a:ext cx="91535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solidFill>
                  <a:srgbClr val="6600CC"/>
                </a:solidFill>
                <a:latin typeface="Times New Roman" panose="02020603050405020304" pitchFamily="18" charset="0"/>
                <a:cs typeface="Times New Roman" panose="02020603050405020304" pitchFamily="18" charset="0"/>
              </a:rPr>
              <a:t>     Thành có 10 cổng chính ra vào. Bên trên cửa thành xây các vọng gác có mái uốn cong hình chim phượng. </a:t>
            </a:r>
            <a:endParaRPr lang="en-US" altLang="en-US" sz="3000">
              <a:solidFill>
                <a:srgbClr val="6600CC"/>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a:solidFill>
                  <a:srgbClr val="6600CC"/>
                </a:solidFill>
                <a:latin typeface="Times New Roman" panose="02020603050405020304" pitchFamily="18" charset="0"/>
                <a:cs typeface="Times New Roman" panose="02020603050405020304" pitchFamily="18" charset="0"/>
              </a:rPr>
              <a:t> </a:t>
            </a:r>
            <a:endParaRPr lang="en-US" altLang="en-US">
              <a:solidFill>
                <a:srgbClr val="66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auto">
          <a:xfrm>
            <a:off x="-33338" y="0"/>
            <a:ext cx="9144001" cy="6705600"/>
            <a:chOff x="0" y="96"/>
            <a:chExt cx="5760" cy="3840"/>
          </a:xfrm>
        </p:grpSpPr>
        <p:sp>
          <p:nvSpPr>
            <p:cNvPr id="24579" name="Rectangle 9"/>
            <p:cNvSpPr>
              <a:spLocks noChangeArrowheads="1"/>
            </p:cNvSpPr>
            <p:nvPr/>
          </p:nvSpPr>
          <p:spPr bwMode="auto">
            <a:xfrm>
              <a:off x="96" y="96"/>
              <a:ext cx="5568" cy="576"/>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a:t>
              </a:r>
              <a:r>
                <a:rPr lang="en-US" altLang="en-US" sz="3000" b="1">
                  <a:latin typeface="Times New Roman" panose="02020603050405020304" pitchFamily="18" charset="0"/>
                  <a:cs typeface="Times New Roman" panose="02020603050405020304" pitchFamily="18" charset="0"/>
                </a:rPr>
                <a:t>Cửa Nam tòa thành có cột cờ cao 37m.</a:t>
              </a:r>
              <a:endParaRPr lang="en-US" altLang="en-US" sz="3000" b="1">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đỉnh cột cờ có thể nhìn thấy cửa biển Thuận An. </a:t>
              </a:r>
              <a:endParaRPr lang="en-US" altLang="en-US" sz="3000" b="1">
                <a:latin typeface="Times New Roman" panose="02020603050405020304" pitchFamily="18" charset="0"/>
                <a:cs typeface="Times New Roman" panose="02020603050405020304" pitchFamily="18" charset="0"/>
              </a:endParaRPr>
            </a:p>
          </p:txBody>
        </p:sp>
        <p:pic>
          <p:nvPicPr>
            <p:cNvPr id="24580" name="Picture 10" descr="untitl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20"/>
              <a:ext cx="5760" cy="3216"/>
            </a:xfrm>
            <a:prstGeom prst="rect">
              <a:avLst/>
            </a:prstGeom>
            <a:solidFill>
              <a:schemeClr val="bg1"/>
            </a:solidFill>
            <a:ln w="76200" cmpd="tri">
              <a:solidFill>
                <a:srgbClr val="0033CC"/>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g002"/>
          <p:cNvPicPr>
            <a:picLocks noChangeAspect="1" noChangeArrowheads="1"/>
          </p:cNvPicPr>
          <p:nvPr/>
        </p:nvPicPr>
        <p:blipFill>
          <a:blip r:embed="rId1">
            <a:lum bright="6000"/>
            <a:extLst>
              <a:ext uri="{28A0092B-C50C-407E-A947-70E740481C1C}">
                <a14:useLocalDpi xmlns:a14="http://schemas.microsoft.com/office/drawing/2010/main" val="0"/>
              </a:ext>
            </a:extLst>
          </a:blip>
          <a:srcRect t="20702" b="10655"/>
          <a:stretch>
            <a:fillRect/>
          </a:stretch>
        </p:blipFill>
        <p:spPr bwMode="auto">
          <a:xfrm>
            <a:off x="152400" y="228600"/>
            <a:ext cx="882967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87313" y="6172200"/>
            <a:ext cx="9034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VnTime" panose="020B7200000000000000" pitchFamily="34" charset="0"/>
              </a:rPr>
              <a:t>Ngä M«n  </a:t>
            </a:r>
            <a:endParaRPr lang="en-US" altLang="en-US" sz="2800" b="1">
              <a:solidFill>
                <a:srgbClr val="FF33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lide(fromRight)">
                                      <p:cBhvr>
                                        <p:cTn id="7" dur="500"/>
                                        <p:tgtEl>
                                          <p:spTgt spid="5325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3251"/>
                                        </p:tgtEl>
                                        <p:attrNameLst>
                                          <p:attrName>style.visibility</p:attrName>
                                        </p:attrNameLst>
                                      </p:cBhvr>
                                      <p:to>
                                        <p:strVal val="visible"/>
                                      </p:to>
                                    </p:set>
                                    <p:animEffect transition="in" filter="wheel(4)">
                                      <p:cBhvr>
                                        <p:cTn id="10" dur="2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55563" y="6172200"/>
            <a:ext cx="9032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cs typeface="Times New Roman" panose="02020603050405020304" pitchFamily="18" charset="0"/>
              </a:rPr>
              <a:t>Ngọ Môn</a:t>
            </a:r>
            <a:endParaRPr lang="en-US" altLang="en-US" sz="2800" b="1">
              <a:solidFill>
                <a:srgbClr val="FF3300"/>
              </a:solidFill>
              <a:latin typeface="Times New Roman" panose="02020603050405020304" pitchFamily="18" charset="0"/>
              <a:cs typeface="Times New Roman" panose="02020603050405020304" pitchFamily="18" charset="0"/>
            </a:endParaRPr>
          </a:p>
        </p:txBody>
      </p:sp>
      <p:pic>
        <p:nvPicPr>
          <p:cNvPr id="26627" name="Picture 6" descr="http://www.stours.vn/images/Open-Tours/tour--nng-i-hu-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heel(4)">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6" descr="ngo_m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 y="39688"/>
            <a:ext cx="9144000" cy="5645150"/>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2"/>
          <p:cNvSpPr>
            <a:spLocks noChangeArrowheads="1"/>
          </p:cNvSpPr>
          <p:nvPr/>
        </p:nvSpPr>
        <p:spPr bwMode="auto">
          <a:xfrm>
            <a:off x="19050" y="5842000"/>
            <a:ext cx="9163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Ngọ môn là cửa chính vào Hoàng thành. </a:t>
            </a:r>
            <a:endParaRPr lang="en-US" altLang="en-US" sz="3000" b="1">
              <a:latin typeface="Times New Roman" panose="02020603050405020304" pitchFamily="18" charset="0"/>
            </a:endParaRPr>
          </a:p>
          <a:p>
            <a:pPr algn="ctr" eaLnBrk="1" hangingPunct="1">
              <a:spcBef>
                <a:spcPct val="0"/>
              </a:spcBef>
              <a:buFontTx/>
              <a:buNone/>
            </a:pPr>
            <a:r>
              <a:rPr lang="en-US" altLang="en-US" sz="3000" b="1">
                <a:latin typeface="Times New Roman" panose="02020603050405020304" pitchFamily="18" charset="0"/>
              </a:rPr>
              <a:t>Cửa này chỉ dành cho vua đi. </a:t>
            </a:r>
            <a:endParaRPr lang="en-US" altLang="en-US" sz="3000"/>
          </a:p>
        </p:txBody>
      </p:sp>
      <p:sp>
        <p:nvSpPr>
          <p:cNvPr id="4" name="Rectangle 2"/>
          <p:cNvSpPr>
            <a:spLocks noChangeArrowheads="1"/>
          </p:cNvSpPr>
          <p:nvPr/>
        </p:nvSpPr>
        <p:spPr bwMode="auto">
          <a:xfrm>
            <a:off x="19050" y="5999163"/>
            <a:ext cx="91630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Bạn nào biết gì về Ngọ môn?</a:t>
            </a:r>
            <a:endParaRPr lang="en-US" alt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circle(in)">
                                      <p:cBhvr>
                                        <p:cTn id="12" dur="2000"/>
                                        <p:tgtEl>
                                          <p:spTgt spid="22531">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circle(in)">
                                      <p:cBhvr>
                                        <p:cTn id="15" dur="2000"/>
                                        <p:tgtEl>
                                          <p:spTgt spid="22531">
                                            <p:txEl>
                                              <p:pRg st="1" end="1"/>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4">
                                            <p:txEl>
                                              <p:pRg st="0" end="0"/>
                                            </p:txEl>
                                          </p:spTgt>
                                        </p:tgtEl>
                                      </p:cBhvr>
                                    </p:animEffect>
                                    <p:set>
                                      <p:cBhvr>
                                        <p:cTn id="18"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bwMode="auto">
          <a:xfrm>
            <a:off x="-4763" y="36513"/>
            <a:ext cx="9144001" cy="6705600"/>
            <a:chOff x="0" y="96"/>
            <a:chExt cx="5760" cy="3872"/>
          </a:xfrm>
        </p:grpSpPr>
        <p:sp>
          <p:nvSpPr>
            <p:cNvPr id="28675" name="Rectangle 6"/>
            <p:cNvSpPr>
              <a:spLocks noChangeArrowheads="1"/>
            </p:cNvSpPr>
            <p:nvPr/>
          </p:nvSpPr>
          <p:spPr bwMode="auto">
            <a:xfrm>
              <a:off x="0" y="96"/>
              <a:ext cx="5760"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latin typeface="Times New Roman" panose="02020603050405020304" pitchFamily="18" charset="0"/>
                </a:rPr>
                <a:t>Hồ sen và ven hồ là hàng cây đại ở kinh thành Huế.</a:t>
              </a:r>
              <a:endParaRPr lang="en-US" altLang="en-US" sz="2800" b="1">
                <a:latin typeface="Times New Roman" panose="02020603050405020304" pitchFamily="18" charset="0"/>
              </a:endParaRPr>
            </a:p>
          </p:txBody>
        </p:sp>
        <p:pic>
          <p:nvPicPr>
            <p:cNvPr id="28676" name="Picture 7" descr="3760579175_2df53eb49e_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12"/>
              <a:ext cx="5760" cy="3456"/>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456883" y="6111875"/>
            <a:ext cx="799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3300"/>
                </a:solidFill>
                <a:latin typeface="Times New Roman" panose="02020603050405020304" pitchFamily="18" charset="0"/>
                <a:cs typeface="Times New Roman" panose="02020603050405020304" pitchFamily="18" charset="0"/>
              </a:rPr>
              <a:t>Đ</a:t>
            </a:r>
            <a:r>
              <a:rPr lang="en-US" altLang="en-US" sz="2400" b="1">
                <a:solidFill>
                  <a:srgbClr val="FF3300"/>
                </a:solidFill>
                <a:latin typeface=".VnTime" panose="020B7200000000000000" pitchFamily="34" charset="0"/>
              </a:rPr>
              <a:t>iÖn Th¸i Hoµ </a:t>
            </a:r>
            <a:endParaRPr lang="en-US" altLang="en-US" sz="2400" b="1">
              <a:solidFill>
                <a:srgbClr val="FF3300"/>
              </a:solidFill>
              <a:latin typeface=".VnTime" panose="020B7200000000000000" pitchFamily="34" charset="0"/>
            </a:endParaRPr>
          </a:p>
        </p:txBody>
      </p:sp>
      <p:pic>
        <p:nvPicPr>
          <p:cNvPr id="29699" name="Picture 6" descr="http://cinet.vn/userfiles/image/2017/%C4%91ien-thai-hoa-hue-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00" y="33338"/>
            <a:ext cx="91186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heel(4)">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8A58DF-4CB1-4980-94F4-485153600032}" type="slidenum">
              <a:rPr lang="en-US" altLang="en-US" sz="1400" smtClean="0"/>
            </a:fld>
            <a:endParaRPr lang="en-US" altLang="en-US" sz="1400"/>
          </a:p>
        </p:txBody>
      </p:sp>
      <p:pic>
        <p:nvPicPr>
          <p:cNvPr id="30723" name="Picture 10" descr="dien thai ho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87538"/>
            <a:ext cx="9144000" cy="4970462"/>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5604" name="Rectangle 2"/>
          <p:cNvSpPr>
            <a:spLocks noChangeArrowheads="1"/>
          </p:cNvSpPr>
          <p:nvPr/>
        </p:nvSpPr>
        <p:spPr bwMode="auto">
          <a:xfrm>
            <a:off x="11113" y="36513"/>
            <a:ext cx="9121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	Điện Thái Hòa là nơi tổ chức các cuộc lễ lớn. Quanh điện Thái Hòa là hệ thống cung điện dành riêng cho vua và hoàng tộc.</a:t>
            </a:r>
            <a:endParaRPr lang="en-US" altLang="en-US" b="1">
              <a:latin typeface="Times New Roman" panose="02020603050405020304" pitchFamily="18" charset="0"/>
            </a:endParaRPr>
          </a:p>
        </p:txBody>
      </p:sp>
      <p:sp>
        <p:nvSpPr>
          <p:cNvPr id="5" name="Rectangle 2"/>
          <p:cNvSpPr>
            <a:spLocks noChangeArrowheads="1"/>
          </p:cNvSpPr>
          <p:nvPr/>
        </p:nvSpPr>
        <p:spPr bwMode="auto">
          <a:xfrm>
            <a:off x="-33338" y="309563"/>
            <a:ext cx="912177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	Bạn nào biết gì về Điện Thái Hòa?</a:t>
            </a:r>
            <a:endParaRPr lang="en-US" altLang="en-US"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circle(in)">
                                      <p:cBhvr>
                                        <p:cTn id="12" dur="2000"/>
                                        <p:tgtEl>
                                          <p:spTgt spid="25604">
                                            <p:txEl>
                                              <p:pRg st="0" end="0"/>
                                            </p:txEl>
                                          </p:spTgt>
                                        </p:tgtEl>
                                      </p:cBhvr>
                                    </p:animEffect>
                                  </p:childTnLst>
                                </p:cTn>
                              </p:par>
                              <p:par>
                                <p:cTn id="13" presetID="10" presetClass="exit" presetSubtype="0" fill="hold" grpId="0" nodeType="withEffect">
                                  <p:stCondLst>
                                    <p:cond delay="0"/>
                                  </p:stCondLst>
                                  <p:childTnLst>
                                    <p:animEffect transition="out" filter="fade">
                                      <p:cBhvr>
                                        <p:cTn id="14" dur="500"/>
                                        <p:tgtEl>
                                          <p:spTgt spid="5">
                                            <p:txEl>
                                              <p:pRg st="0" end="0"/>
                                            </p:txEl>
                                          </p:spTgt>
                                        </p:tgtEl>
                                      </p:cBhvr>
                                    </p:animEffect>
                                    <p:set>
                                      <p:cBhvr>
                                        <p:cTn id="1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bwMode="auto">
          <a:xfrm>
            <a:off x="128588" y="152400"/>
            <a:ext cx="8839200" cy="6705600"/>
            <a:chOff x="96" y="96"/>
            <a:chExt cx="5568" cy="3840"/>
          </a:xfrm>
        </p:grpSpPr>
        <p:pic>
          <p:nvPicPr>
            <p:cNvPr id="31747" name="Picture 12" descr="Lang%20Gia%20Lo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 y="512"/>
              <a:ext cx="5136" cy="3424"/>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1748" name="Rectangle 13"/>
            <p:cNvSpPr>
              <a:spLocks noChangeArrowheads="1"/>
            </p:cNvSpPr>
            <p:nvPr/>
          </p:nvSpPr>
          <p:spPr bwMode="auto">
            <a:xfrm>
              <a:off x="96" y="96"/>
              <a:ext cx="5568"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Một góc lăng tẩm của vua Gia Long.</a:t>
              </a:r>
              <a:endParaRPr lang="en-US" altLang="en-US" sz="3000" b="1">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g003"/>
          <p:cNvPicPr>
            <a:picLocks noChangeAspect="1" noChangeArrowheads="1"/>
          </p:cNvPicPr>
          <p:nvPr/>
        </p:nvPicPr>
        <p:blipFill>
          <a:blip r:embed="rId1">
            <a:extLst>
              <a:ext uri="{28A0092B-C50C-407E-A947-70E740481C1C}">
                <a14:useLocalDpi xmlns:a14="http://schemas.microsoft.com/office/drawing/2010/main" val="0"/>
              </a:ext>
            </a:extLst>
          </a:blip>
          <a:srcRect t="13956" b="29425"/>
          <a:stretch>
            <a:fillRect/>
          </a:stretch>
        </p:blipFill>
        <p:spPr bwMode="auto">
          <a:xfrm>
            <a:off x="-212725" y="0"/>
            <a:ext cx="9364663"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47625" y="6338888"/>
            <a:ext cx="9034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solidFill>
                  <a:srgbClr val="FF0000"/>
                </a:solidFill>
                <a:latin typeface="Times New Roman" panose="02020603050405020304" pitchFamily="18" charset="0"/>
                <a:cs typeface="Times New Roman" panose="02020603050405020304" pitchFamily="18" charset="0"/>
              </a:rPr>
              <a:t>Một góc Lăng Tự Đức (Huế)</a:t>
            </a:r>
            <a:endParaRPr lang="vi-VN"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right)">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268413" y="152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b="1" i="1">
              <a:latin typeface="Times New Roman" panose="02020603050405020304" pitchFamily="18" charset="0"/>
              <a:cs typeface="Times New Roman" panose="02020603050405020304" pitchFamily="18" charset="0"/>
            </a:endParaRPr>
          </a:p>
        </p:txBody>
      </p:sp>
      <p:sp>
        <p:nvSpPr>
          <p:cNvPr id="4099" name="Rectangle 12"/>
          <p:cNvSpPr>
            <a:spLocks noChangeArrowheads="1"/>
          </p:cNvSpPr>
          <p:nvPr/>
        </p:nvSpPr>
        <p:spPr bwMode="auto">
          <a:xfrm>
            <a:off x="0" y="1341438"/>
            <a:ext cx="9067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Những điều gì cho thấy các vua nhà Nguyễn không chịu chia sẻ quyền hành cho bất cứ ai để bảo vệ ngai vàng của mình?</a:t>
            </a:r>
            <a:endParaRPr lang="en-US" altLang="en-US" b="1">
              <a:latin typeface="Times New Roman" panose="02020603050405020304" pitchFamily="18" charset="0"/>
              <a:cs typeface="Times New Roman" panose="02020603050405020304" pitchFamily="18" charset="0"/>
            </a:endParaRPr>
          </a:p>
        </p:txBody>
      </p:sp>
      <p:sp>
        <p:nvSpPr>
          <p:cNvPr id="4101" name="Rectangle 1"/>
          <p:cNvSpPr>
            <a:spLocks noChangeArrowheads="1"/>
          </p:cNvSpPr>
          <p:nvPr/>
        </p:nvSpPr>
        <p:spPr bwMode="auto">
          <a:xfrm>
            <a:off x="0" y="3124200"/>
            <a:ext cx="91440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	Các vua nhà Nguyễn không đặt ngôi hoàng hậu, bỏ chức tể tướng, tự mình trực tiếp điều hành mọi việc hệ trọng. Ngoài ra nhà Nguyễn còn ban hành một bộ luật mới gọi là bộ luật Gia Long. Bộ luật Gia Long bảo vệ quyền hành tuyệt đối của nhà vua. Điều này cho thấy các vua nhà Nguyễn kiên quyết bảo vệ ngai vàng của mình. </a:t>
            </a:r>
            <a:endParaRPr lang="en-US" altLang="en-US"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ox(in)">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KhiÃªm LÄ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925" y="0"/>
            <a:ext cx="9178925"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47625" y="6338888"/>
            <a:ext cx="9034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800" b="1">
                <a:solidFill>
                  <a:srgbClr val="FF0000"/>
                </a:solidFill>
                <a:latin typeface="Times New Roman" panose="02020603050405020304" pitchFamily="18" charset="0"/>
                <a:cs typeface="Times New Roman" panose="02020603050405020304" pitchFamily="18" charset="0"/>
              </a:rPr>
              <a:t>Một góc Lăng Tự Đức (Huế)</a:t>
            </a:r>
            <a:endParaRPr lang="vi-VN"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52400" y="152400"/>
            <a:ext cx="8839200" cy="6705600"/>
            <a:chOff x="96" y="96"/>
            <a:chExt cx="5568" cy="3864"/>
          </a:xfrm>
        </p:grpSpPr>
        <p:sp>
          <p:nvSpPr>
            <p:cNvPr id="34819" name="Rectangle 3"/>
            <p:cNvSpPr>
              <a:spLocks noChangeArrowheads="1"/>
            </p:cNvSpPr>
            <p:nvPr/>
          </p:nvSpPr>
          <p:spPr bwMode="auto">
            <a:xfrm>
              <a:off x="96" y="96"/>
              <a:ext cx="5568"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Một góc lăng tẩm của vua Minh Mạng</a:t>
              </a:r>
              <a:endParaRPr lang="en-US" altLang="en-US" sz="3000" b="1">
                <a:latin typeface="Times New Roman" panose="02020603050405020304" pitchFamily="18" charset="0"/>
              </a:endParaRPr>
            </a:p>
          </p:txBody>
        </p:sp>
        <p:pic>
          <p:nvPicPr>
            <p:cNvPr id="34820" name="Picture 4" descr="6346485460671700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6" y="528"/>
              <a:ext cx="4560" cy="3432"/>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Lang Minh Ma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483" y="0"/>
            <a:ext cx="775335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17" y="6172200"/>
            <a:ext cx="90344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cs typeface="Times New Roman" panose="02020603050405020304" pitchFamily="18" charset="0"/>
              </a:rPr>
              <a:t>Lăng</a:t>
            </a:r>
            <a:r>
              <a:rPr lang="en-US" altLang="en-US" sz="2800" b="1">
                <a:solidFill>
                  <a:srgbClr val="FF3300"/>
                </a:solidFill>
                <a:latin typeface=".VnTime" panose="020B7200000000000000" pitchFamily="34" charset="0"/>
              </a:rPr>
              <a:t> Minh M¹ng </a:t>
            </a:r>
            <a:endParaRPr lang="en-US" altLang="en-US" sz="2800" b="1">
              <a:solidFill>
                <a:srgbClr val="FF33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 calcmode="lin" valueType="num">
                                      <p:cBhvr>
                                        <p:cTn id="9" dur="5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8370"/>
                                        </p:tgtEl>
                                        <p:attrNameLst>
                                          <p:attrName>ppt_y</p:attrName>
                                        </p:attrNameLst>
                                      </p:cBhvr>
                                      <p:tavLst>
                                        <p:tav tm="0" fmla="#ppt_y+(sin(-2*pi*(1-$))*-#ppt_x+cos(-2*pi*(1-$))*(1-#ppt_y))*(1-$)">
                                          <p:val>
                                            <p:fltVal val="0"/>
                                          </p:val>
                                        </p:tav>
                                        <p:tav tm="100000">
                                          <p:val>
                                            <p:fltVal val="1"/>
                                          </p:val>
                                        </p:tav>
                                      </p:tavLst>
                                    </p:anim>
                                  </p:childTnLst>
                                </p:cTn>
                              </p:par>
                              <p:par>
                                <p:cTn id="11" presetID="21" presetClass="entr" presetSubtype="4" fill="hold" grpId="0" nodeType="withEffect">
                                  <p:stCondLst>
                                    <p:cond delay="0"/>
                                  </p:stCondLst>
                                  <p:childTnLst>
                                    <p:set>
                                      <p:cBhvr>
                                        <p:cTn id="12" dur="1" fill="hold">
                                          <p:stCondLst>
                                            <p:cond delay="0"/>
                                          </p:stCondLst>
                                        </p:cTn>
                                        <p:tgtEl>
                                          <p:spTgt spid="58371"/>
                                        </p:tgtEl>
                                        <p:attrNameLst>
                                          <p:attrName>style.visibility</p:attrName>
                                        </p:attrNameLst>
                                      </p:cBhvr>
                                      <p:to>
                                        <p:strVal val="visible"/>
                                      </p:to>
                                    </p:set>
                                    <p:animEffect transition="in" filter="wheel(4)">
                                      <p:cBhvr>
                                        <p:cTn id="13"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52400" y="152400"/>
            <a:ext cx="8839200" cy="6705600"/>
            <a:chOff x="96" y="96"/>
            <a:chExt cx="5568" cy="3840"/>
          </a:xfrm>
        </p:grpSpPr>
        <p:pic>
          <p:nvPicPr>
            <p:cNvPr id="36867" name="Picture 3" descr="Lang KHAI DI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6" y="528"/>
              <a:ext cx="4656" cy="3408"/>
            </a:xfrm>
            <a:prstGeom prst="rect">
              <a:avLst/>
            </a:prstGeom>
            <a:noFill/>
            <a:ln w="76200" cmpd="tri">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6868" name="Rectangle 4"/>
            <p:cNvSpPr>
              <a:spLocks noChangeArrowheads="1"/>
            </p:cNvSpPr>
            <p:nvPr/>
          </p:nvSpPr>
          <p:spPr bwMode="auto">
            <a:xfrm>
              <a:off x="96" y="96"/>
              <a:ext cx="5568" cy="384"/>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rPr>
                <a:t>   Một góc lăng tẩm của vua Khải Định</a:t>
              </a:r>
              <a:endParaRPr lang="en-US" altLang="en-US" sz="3000" b="1">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L¨ng Khai Dinh"/>
          <p:cNvPicPr>
            <a:picLocks noChangeAspect="1" noChangeArrowheads="1"/>
          </p:cNvPicPr>
          <p:nvPr/>
        </p:nvPicPr>
        <p:blipFill>
          <a:blip r:embed="rId1">
            <a:lum bright="6000"/>
            <a:extLst>
              <a:ext uri="{28A0092B-C50C-407E-A947-70E740481C1C}">
                <a14:useLocalDpi xmlns:a14="http://schemas.microsoft.com/office/drawing/2010/main" val="0"/>
              </a:ext>
            </a:extLst>
          </a:blip>
          <a:srcRect/>
          <a:stretch>
            <a:fillRect/>
          </a:stretch>
        </p:blipFill>
        <p:spPr bwMode="auto">
          <a:xfrm>
            <a:off x="728663" y="0"/>
            <a:ext cx="768667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25400" y="6019800"/>
            <a:ext cx="90344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cs typeface="Times New Roman" panose="02020603050405020304" pitchFamily="18" charset="0"/>
              </a:rPr>
              <a:t>Lăng Khải Định</a:t>
            </a:r>
            <a:endParaRPr lang="en-US" altLang="en-US" sz="2800" b="1">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slide(fromTop)">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wheel(4)">
                                      <p:cBhvr>
                                        <p:cTn id="12"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276600" y="304800"/>
            <a:ext cx="19812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2800" b="1">
                <a:solidFill>
                  <a:srgbClr val="FF3300"/>
                </a:solidFill>
                <a:latin typeface="Times New Roman" panose="02020603050405020304" pitchFamily="18" charset="0"/>
                <a:cs typeface="Times New Roman" panose="02020603050405020304" pitchFamily="18" charset="0"/>
              </a:rPr>
              <a:t>Kết luận</a:t>
            </a:r>
            <a:endParaRPr lang="vi-VN" altLang="en-US" sz="2800" b="1">
              <a:solidFill>
                <a:srgbClr val="FF3300"/>
              </a:solidFill>
              <a:latin typeface="Times New Roman" panose="02020603050405020304" pitchFamily="18" charset="0"/>
              <a:cs typeface="Times New Roman" panose="02020603050405020304" pitchFamily="18" charset="0"/>
            </a:endParaRPr>
          </a:p>
        </p:txBody>
      </p:sp>
      <p:sp>
        <p:nvSpPr>
          <p:cNvPr id="38915" name="Rectangle 1"/>
          <p:cNvSpPr>
            <a:spLocks noChangeArrowheads="1"/>
          </p:cNvSpPr>
          <p:nvPr/>
        </p:nvSpPr>
        <p:spPr bwMode="auto">
          <a:xfrm>
            <a:off x="1066800" y="1103313"/>
            <a:ext cx="573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00FF"/>
                </a:solidFill>
                <a:latin typeface=".VnTime" panose="020B7200000000000000" pitchFamily="34" charset="0"/>
              </a:rPr>
              <a:t>Cè ®« HuÕ næi tiÕng víi </a:t>
            </a:r>
            <a:r>
              <a:rPr lang="en-US" altLang="en-US" sz="3600" b="1">
                <a:solidFill>
                  <a:srgbClr val="0000FF"/>
                </a:solidFill>
                <a:latin typeface="Times New Roman" panose="02020603050405020304" pitchFamily="18" charset="0"/>
                <a:cs typeface="Times New Roman" panose="02020603050405020304" pitchFamily="18" charset="0"/>
              </a:rPr>
              <a:t>gì? </a:t>
            </a:r>
            <a:endParaRPr lang="en-US" altLang="en-US" sz="36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1103313"/>
            <a:ext cx="9144000" cy="3387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6600CC"/>
                </a:solidFill>
                <a:latin typeface="Times New Roman" panose="02020603050405020304" pitchFamily="18" charset="0"/>
                <a:cs typeface="Times New Roman" panose="02020603050405020304" pitchFamily="18" charset="0"/>
              </a:rPr>
              <a:t>	</a:t>
            </a:r>
            <a:r>
              <a:rPr lang="vi-VN" altLang="en-US" sz="3600" b="1">
                <a:solidFill>
                  <a:srgbClr val="6600CC"/>
                </a:solidFill>
                <a:latin typeface="Times New Roman" panose="02020603050405020304" pitchFamily="18" charset="0"/>
                <a:cs typeface="Times New Roman" panose="02020603050405020304" pitchFamily="18" charset="0"/>
              </a:rPr>
              <a:t>Cố đô Huế nổi tiếng với các kiến trúc, cung đình, thành quách, lăng tẩm của các vua chúa. Ngày 11/12/1993 UNESCO công nhận Huế là Di sản Văn hoá </a:t>
            </a:r>
            <a:r>
              <a:rPr lang="en-US" altLang="en-US" sz="3600" b="1">
                <a:solidFill>
                  <a:srgbClr val="6600CC"/>
                </a:solidFill>
                <a:latin typeface="Times New Roman" panose="02020603050405020304" pitchFamily="18" charset="0"/>
                <a:cs typeface="Times New Roman" panose="02020603050405020304" pitchFamily="18" charset="0"/>
              </a:rPr>
              <a:t>t</a:t>
            </a:r>
            <a:r>
              <a:rPr lang="vi-VN" altLang="en-US" sz="3600" b="1">
                <a:solidFill>
                  <a:srgbClr val="6600CC"/>
                </a:solidFill>
                <a:latin typeface="Times New Roman" panose="02020603050405020304" pitchFamily="18" charset="0"/>
                <a:cs typeface="Times New Roman" panose="02020603050405020304" pitchFamily="18" charset="0"/>
              </a:rPr>
              <a:t>hế giới. Huế trở thành tài sản vô giá của nhân dân ta, của nhân loại.</a:t>
            </a:r>
            <a:endParaRPr lang="vi-VN" altLang="en-US" sz="3600" b="1">
              <a:solidFill>
                <a:srgbClr val="66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442"/>
                                        </p:tgtEl>
                                        <p:attrNameLst>
                                          <p:attrName>style.visibility</p:attrName>
                                        </p:attrNameLst>
                                      </p:cBhvr>
                                      <p:to>
                                        <p:strVal val="visible"/>
                                      </p:to>
                                    </p:set>
                                    <p:animEffect transition="in" filter="circle(in)">
                                      <p:cBhvr>
                                        <p:cTn id="12"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Rectangle 7"/>
          <p:cNvSpPr>
            <a:spLocks noChangeArrowheads="1"/>
          </p:cNvSpPr>
          <p:nvPr/>
        </p:nvSpPr>
        <p:spPr bwMode="auto">
          <a:xfrm>
            <a:off x="228600" y="457200"/>
            <a:ext cx="90455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Kinh thành Huế có bao nhiêu cửa chính </a:t>
            </a:r>
            <a:endParaRPr lang="en-US" altLang="en-US" sz="4000" b="1">
              <a:solidFill>
                <a:srgbClr val="0000FF"/>
              </a:solidFill>
              <a:latin typeface="Times New Roman" panose="02020603050405020304" pitchFamily="18" charset="0"/>
            </a:endParaRPr>
          </a:p>
        </p:txBody>
      </p:sp>
      <p:sp>
        <p:nvSpPr>
          <p:cNvPr id="116753" name="AutoShape 17"/>
          <p:cNvSpPr>
            <a:spLocks noChangeArrowheads="1"/>
          </p:cNvSpPr>
          <p:nvPr/>
        </p:nvSpPr>
        <p:spPr bwMode="auto">
          <a:xfrm>
            <a:off x="1257300" y="1806575"/>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A. 7</a:t>
            </a:r>
            <a:endParaRPr lang="en-US" altLang="en-US" sz="6000">
              <a:latin typeface="Times New Roman" panose="02020603050405020304" pitchFamily="18" charset="0"/>
            </a:endParaRPr>
          </a:p>
        </p:txBody>
      </p:sp>
      <p:sp>
        <p:nvSpPr>
          <p:cNvPr id="116754" name="AutoShape 18"/>
          <p:cNvSpPr>
            <a:spLocks noChangeArrowheads="1"/>
          </p:cNvSpPr>
          <p:nvPr/>
        </p:nvSpPr>
        <p:spPr bwMode="auto">
          <a:xfrm>
            <a:off x="5534025" y="4038600"/>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D. 10</a:t>
            </a:r>
            <a:endParaRPr lang="en-US" altLang="en-US" sz="6000">
              <a:latin typeface="Times New Roman" panose="02020603050405020304" pitchFamily="18" charset="0"/>
            </a:endParaRPr>
          </a:p>
        </p:txBody>
      </p:sp>
      <p:sp>
        <p:nvSpPr>
          <p:cNvPr id="116755" name="AutoShape 19"/>
          <p:cNvSpPr>
            <a:spLocks noChangeArrowheads="1"/>
          </p:cNvSpPr>
          <p:nvPr/>
        </p:nvSpPr>
        <p:spPr bwMode="auto">
          <a:xfrm>
            <a:off x="5541963" y="1806575"/>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B. 8</a:t>
            </a:r>
            <a:endParaRPr lang="en-US" altLang="en-US" sz="6000">
              <a:latin typeface="Times New Roman" panose="02020603050405020304" pitchFamily="18" charset="0"/>
            </a:endParaRPr>
          </a:p>
        </p:txBody>
      </p:sp>
      <p:sp>
        <p:nvSpPr>
          <p:cNvPr id="116756" name="AutoShape 20"/>
          <p:cNvSpPr>
            <a:spLocks noChangeArrowheads="1"/>
          </p:cNvSpPr>
          <p:nvPr/>
        </p:nvSpPr>
        <p:spPr bwMode="auto">
          <a:xfrm>
            <a:off x="1074738" y="3962400"/>
            <a:ext cx="27432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a:latin typeface="Times New Roman" panose="02020603050405020304" pitchFamily="18" charset="0"/>
              </a:rPr>
              <a:t>C. 9</a:t>
            </a:r>
            <a:endParaRPr lang="en-US" altLang="en-US" sz="6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wheel(4)">
                                      <p:cBhvr>
                                        <p:cTn id="7" dur="2000"/>
                                        <p:tgtEl>
                                          <p:spTgt spid="11674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6753"/>
                                        </p:tgtEl>
                                        <p:attrNameLst>
                                          <p:attrName>style.visibility</p:attrName>
                                        </p:attrNameLst>
                                      </p:cBhvr>
                                      <p:to>
                                        <p:strVal val="visible"/>
                                      </p:to>
                                    </p:set>
                                    <p:animEffect transition="in" filter="circle(in)">
                                      <p:cBhvr>
                                        <p:cTn id="10" dur="2000"/>
                                        <p:tgtEl>
                                          <p:spTgt spid="11675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6755"/>
                                        </p:tgtEl>
                                        <p:attrNameLst>
                                          <p:attrName>style.visibility</p:attrName>
                                        </p:attrNameLst>
                                      </p:cBhvr>
                                      <p:to>
                                        <p:strVal val="visible"/>
                                      </p:to>
                                    </p:set>
                                    <p:animEffect transition="in" filter="circle(in)">
                                      <p:cBhvr>
                                        <p:cTn id="13" dur="2000"/>
                                        <p:tgtEl>
                                          <p:spTgt spid="11675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6756"/>
                                        </p:tgtEl>
                                        <p:attrNameLst>
                                          <p:attrName>style.visibility</p:attrName>
                                        </p:attrNameLst>
                                      </p:cBhvr>
                                      <p:to>
                                        <p:strVal val="visible"/>
                                      </p:to>
                                    </p:set>
                                    <p:animEffect transition="in" filter="circle(in)">
                                      <p:cBhvr>
                                        <p:cTn id="16" dur="2000"/>
                                        <p:tgtEl>
                                          <p:spTgt spid="11675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6754"/>
                                        </p:tgtEl>
                                        <p:attrNameLst>
                                          <p:attrName>style.visibility</p:attrName>
                                        </p:attrNameLst>
                                      </p:cBhvr>
                                      <p:to>
                                        <p:strVal val="visible"/>
                                      </p:to>
                                    </p:set>
                                    <p:animEffect transition="in" filter="circle(in)">
                                      <p:cBhvr>
                                        <p:cTn id="19" dur="2000"/>
                                        <p:tgtEl>
                                          <p:spTgt spid="11675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6753"/>
                                        </p:tgtEl>
                                      </p:cBhvr>
                                    </p:animEffect>
                                    <p:set>
                                      <p:cBhvr>
                                        <p:cTn id="24" dur="1" fill="hold">
                                          <p:stCondLst>
                                            <p:cond delay="499"/>
                                          </p:stCondLst>
                                        </p:cTn>
                                        <p:tgtEl>
                                          <p:spTgt spid="11675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6755"/>
                                        </p:tgtEl>
                                      </p:cBhvr>
                                    </p:animEffect>
                                    <p:set>
                                      <p:cBhvr>
                                        <p:cTn id="27" dur="1" fill="hold">
                                          <p:stCondLst>
                                            <p:cond delay="499"/>
                                          </p:stCondLst>
                                        </p:cTn>
                                        <p:tgtEl>
                                          <p:spTgt spid="11675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6756"/>
                                        </p:tgtEl>
                                      </p:cBhvr>
                                    </p:animEffect>
                                    <p:set>
                                      <p:cBhvr>
                                        <p:cTn id="30" dur="1" fill="hold">
                                          <p:stCondLst>
                                            <p:cond delay="499"/>
                                          </p:stCondLst>
                                        </p:cTn>
                                        <p:tgtEl>
                                          <p:spTgt spid="1167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P spid="116753" grpId="0" animBg="1"/>
      <p:bldP spid="116753" grpId="1" animBg="1"/>
      <p:bldP spid="116754" grpId="0" animBg="1"/>
      <p:bldP spid="116755" grpId="0" animBg="1"/>
      <p:bldP spid="116755" grpId="1" animBg="1"/>
      <p:bldP spid="116756" grpId="0" animBg="1"/>
      <p:bldP spid="11675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2"/>
          <p:cNvSpPr>
            <a:spLocks noChangeArrowheads="1"/>
          </p:cNvSpPr>
          <p:nvPr/>
        </p:nvSpPr>
        <p:spPr bwMode="auto">
          <a:xfrm>
            <a:off x="381000" y="2514600"/>
            <a:ext cx="422148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A. Cửa Chánh Đông</a:t>
            </a:r>
            <a:endParaRPr lang="en-US" altLang="en-US" sz="3600" b="1">
              <a:latin typeface="Times New Roman" panose="02020603050405020304" pitchFamily="18" charset="0"/>
            </a:endParaRPr>
          </a:p>
        </p:txBody>
      </p:sp>
      <p:sp>
        <p:nvSpPr>
          <p:cNvPr id="6" name="AutoShape 35"/>
          <p:cNvSpPr>
            <a:spLocks noChangeArrowheads="1"/>
          </p:cNvSpPr>
          <p:nvPr/>
        </p:nvSpPr>
        <p:spPr bwMode="auto">
          <a:xfrm>
            <a:off x="381000" y="4400550"/>
            <a:ext cx="4149725"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B. Cửa Chánh Nam</a:t>
            </a:r>
            <a:endParaRPr lang="en-US" altLang="en-US" sz="3600" b="1">
              <a:latin typeface="Times New Roman" panose="02020603050405020304" pitchFamily="18" charset="0"/>
            </a:endParaRPr>
          </a:p>
        </p:txBody>
      </p:sp>
      <p:sp>
        <p:nvSpPr>
          <p:cNvPr id="7" name="AutoShape 33"/>
          <p:cNvSpPr>
            <a:spLocks noChangeArrowheads="1"/>
          </p:cNvSpPr>
          <p:nvPr/>
        </p:nvSpPr>
        <p:spPr bwMode="auto">
          <a:xfrm>
            <a:off x="4953000" y="2514600"/>
            <a:ext cx="39243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C. Cửa Chánh Tây</a:t>
            </a:r>
            <a:r>
              <a:rPr lang="en-US" altLang="en-US" sz="1200" b="1">
                <a:latin typeface="Times New Roman" panose="02020603050405020304" pitchFamily="18" charset="0"/>
              </a:rPr>
              <a:t> </a:t>
            </a:r>
            <a:endParaRPr lang="en-US" altLang="en-US" sz="1200" b="1">
              <a:latin typeface="Times New Roman" panose="02020603050405020304" pitchFamily="18" charset="0"/>
            </a:endParaRPr>
          </a:p>
        </p:txBody>
      </p:sp>
      <p:sp>
        <p:nvSpPr>
          <p:cNvPr id="35846" name="AutoShape 34"/>
          <p:cNvSpPr>
            <a:spLocks noChangeArrowheads="1"/>
          </p:cNvSpPr>
          <p:nvPr/>
        </p:nvSpPr>
        <p:spPr bwMode="auto">
          <a:xfrm>
            <a:off x="5080000" y="4381500"/>
            <a:ext cx="3670300" cy="13335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latin typeface="Times New Roman" panose="02020603050405020304" pitchFamily="18" charset="0"/>
              </a:rPr>
              <a:t>D. Cửa Ngọ Môn</a:t>
            </a:r>
            <a:endParaRPr lang="en-US" altLang="en-US" sz="3600" b="1">
              <a:latin typeface="Times New Roman" panose="02020603050405020304" pitchFamily="18" charset="0"/>
            </a:endParaRPr>
          </a:p>
        </p:txBody>
      </p:sp>
      <p:sp>
        <p:nvSpPr>
          <p:cNvPr id="35847" name="Text Box 24"/>
          <p:cNvSpPr txBox="1">
            <a:spLocks noChangeArrowheads="1"/>
          </p:cNvSpPr>
          <p:nvPr/>
        </p:nvSpPr>
        <p:spPr bwMode="auto">
          <a:xfrm>
            <a:off x="393700" y="9906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Cửa chính vào Hoàng thành gọi là:</a:t>
            </a:r>
            <a:endParaRPr lang="en-US" altLang="en-US" sz="40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5847"/>
                                        </p:tgtEl>
                                        <p:attrNameLst>
                                          <p:attrName>style.visibility</p:attrName>
                                        </p:attrNameLst>
                                      </p:cBhvr>
                                      <p:to>
                                        <p:strVal val="visible"/>
                                      </p:to>
                                    </p:set>
                                    <p:animEffect transition="in" filter="circle(in)">
                                      <p:cBhvr>
                                        <p:cTn id="16" dur="2000"/>
                                        <p:tgtEl>
                                          <p:spTgt spid="3584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5846"/>
                                        </p:tgtEl>
                                        <p:attrNameLst>
                                          <p:attrName>style.visibility</p:attrName>
                                        </p:attrNameLst>
                                      </p:cBhvr>
                                      <p:to>
                                        <p:strVal val="visible"/>
                                      </p:to>
                                    </p:set>
                                    <p:animEffect transition="in" filter="circle(in)">
                                      <p:cBhvr>
                                        <p:cTn id="19" dur="2000"/>
                                        <p:tgtEl>
                                          <p:spTgt spid="3584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par>
                                <p:cTn id="25" presetID="6" presetClass="exit" presetSubtype="32" fill="hold" grpId="0" nodeType="withEffect">
                                  <p:stCondLst>
                                    <p:cond delay="0"/>
                                  </p:stCondLst>
                                  <p:childTnLst>
                                    <p:animEffect transition="out" filter="circle(out)">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par>
                                <p:cTn id="28" presetID="6" presetClass="exit" presetSubtype="32" fill="hold" grpId="0" nodeType="withEffect">
                                  <p:stCondLst>
                                    <p:cond delay="0"/>
                                  </p:stCondLst>
                                  <p:childTnLst>
                                    <p:animEffect transition="out" filter="circle(out)">
                                      <p:cBhvr>
                                        <p:cTn id="29" dur="2000"/>
                                        <p:tgtEl>
                                          <p:spTgt spid="7"/>
                                        </p:tgtEl>
                                      </p:cBhvr>
                                    </p:animEffect>
                                    <p:set>
                                      <p:cBhvr>
                                        <p:cTn id="3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6" grpId="1" bldLvl="0" animBg="1"/>
      <p:bldP spid="7" grpId="0" animBg="1"/>
      <p:bldP spid="7" grpId="1" animBg="1"/>
      <p:bldP spid="35846" grpId="0" animBg="1"/>
      <p:bldP spid="358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8"/>
          <p:cNvSpPr>
            <a:spLocks noChangeArrowheads="1"/>
          </p:cNvSpPr>
          <p:nvPr/>
        </p:nvSpPr>
        <p:spPr bwMode="auto">
          <a:xfrm>
            <a:off x="952500" y="2743200"/>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A. Đình</a:t>
            </a:r>
            <a:endParaRPr lang="en-US" altLang="en-US" sz="4000" b="1">
              <a:latin typeface="Times New Roman" panose="02020603050405020304" pitchFamily="18" charset="0"/>
            </a:endParaRPr>
          </a:p>
        </p:txBody>
      </p:sp>
      <p:sp>
        <p:nvSpPr>
          <p:cNvPr id="37892" name="AutoShape 76"/>
          <p:cNvSpPr>
            <a:spLocks noChangeArrowheads="1"/>
          </p:cNvSpPr>
          <p:nvPr/>
        </p:nvSpPr>
        <p:spPr bwMode="auto">
          <a:xfrm>
            <a:off x="998538" y="5006975"/>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C. Lăng tẩm</a:t>
            </a:r>
            <a:endParaRPr lang="en-US" altLang="en-US" sz="4000" b="1">
              <a:latin typeface="Times New Roman" panose="02020603050405020304" pitchFamily="18" charset="0"/>
            </a:endParaRPr>
          </a:p>
        </p:txBody>
      </p:sp>
      <p:sp>
        <p:nvSpPr>
          <p:cNvPr id="7" name="AutoShape 74"/>
          <p:cNvSpPr>
            <a:spLocks noChangeArrowheads="1"/>
          </p:cNvSpPr>
          <p:nvPr/>
        </p:nvSpPr>
        <p:spPr bwMode="auto">
          <a:xfrm>
            <a:off x="5048250" y="2743200"/>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B. Chùa</a:t>
            </a:r>
            <a:endParaRPr lang="en-US" altLang="en-US" sz="4000" b="1">
              <a:latin typeface="Times New Roman" panose="02020603050405020304" pitchFamily="18" charset="0"/>
            </a:endParaRPr>
          </a:p>
        </p:txBody>
      </p:sp>
      <p:sp>
        <p:nvSpPr>
          <p:cNvPr id="8" name="AutoShape 75"/>
          <p:cNvSpPr>
            <a:spLocks noChangeArrowheads="1"/>
          </p:cNvSpPr>
          <p:nvPr/>
        </p:nvSpPr>
        <p:spPr bwMode="auto">
          <a:xfrm>
            <a:off x="5029200" y="4876800"/>
            <a:ext cx="3200400" cy="12954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D. Miếu</a:t>
            </a:r>
            <a:endParaRPr lang="en-US" altLang="en-US" sz="4000" b="1">
              <a:latin typeface="Times New Roman" panose="02020603050405020304" pitchFamily="18" charset="0"/>
            </a:endParaRPr>
          </a:p>
        </p:txBody>
      </p:sp>
      <p:sp>
        <p:nvSpPr>
          <p:cNvPr id="37895" name="Rectangle 72"/>
          <p:cNvSpPr>
            <a:spLocks noChangeArrowheads="1"/>
          </p:cNvSpPr>
          <p:nvPr/>
        </p:nvSpPr>
        <p:spPr bwMode="auto">
          <a:xfrm>
            <a:off x="0" y="533400"/>
            <a:ext cx="9144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a:solidFill>
                  <a:srgbClr val="0000FF"/>
                </a:solidFill>
                <a:latin typeface="Times New Roman" panose="02020603050405020304" pitchFamily="18" charset="0"/>
              </a:rPr>
              <a:t>	Nơi chôn và thờ các vua đã mất gọi là:</a:t>
            </a:r>
            <a:endParaRPr lang="en-US" altLang="en-US" sz="4000" b="1">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7892"/>
                                        </p:tgtEl>
                                        <p:attrNameLst>
                                          <p:attrName>style.visibility</p:attrName>
                                        </p:attrNameLst>
                                      </p:cBhvr>
                                      <p:to>
                                        <p:strVal val="visible"/>
                                      </p:to>
                                    </p:set>
                                    <p:animEffect transition="in" filter="circle(in)">
                                      <p:cBhvr>
                                        <p:cTn id="16" dur="2000"/>
                                        <p:tgtEl>
                                          <p:spTgt spid="3789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7895"/>
                                        </p:tgtEl>
                                        <p:attrNameLst>
                                          <p:attrName>style.visibility</p:attrName>
                                        </p:attrNameLst>
                                      </p:cBhvr>
                                      <p:to>
                                        <p:strVal val="visible"/>
                                      </p:to>
                                    </p:set>
                                    <p:animEffect transition="in" filter="circle(in)">
                                      <p:cBhvr>
                                        <p:cTn id="19" dur="2000"/>
                                        <p:tgtEl>
                                          <p:spTgt spid="3789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6" presetClass="exit" presetSubtype="32" fill="hold" grpId="0" nodeType="withEffect">
                                  <p:stCondLst>
                                    <p:cond delay="0"/>
                                  </p:stCondLst>
                                  <p:childTnLst>
                                    <p:animEffect transition="out" filter="circle(out)">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par>
                                <p:cTn id="28" presetID="6" presetClass="exit" presetSubtype="32" fill="hold" grpId="0" nodeType="withEffect">
                                  <p:stCondLst>
                                    <p:cond delay="0"/>
                                  </p:stCondLst>
                                  <p:childTnLst>
                                    <p:animEffect transition="out" filter="circle(out)">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7892" grpId="0" animBg="1"/>
      <p:bldP spid="7" grpId="0" animBg="1"/>
      <p:bldP spid="7" grpId="1" animBg="1"/>
      <p:bldP spid="8" grpId="0" animBg="1"/>
      <p:bldP spid="8" grpId="1" animBg="1"/>
      <p:bldP spid="3789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86"/>
          <p:cNvSpPr>
            <a:spLocks noChangeArrowheads="1"/>
          </p:cNvSpPr>
          <p:nvPr/>
        </p:nvSpPr>
        <p:spPr bwMode="auto">
          <a:xfrm>
            <a:off x="0" y="128588"/>
            <a:ext cx="91440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4000" b="1">
                <a:solidFill>
                  <a:srgbClr val="0000FF"/>
                </a:solidFill>
                <a:latin typeface="Times New Roman" panose="02020603050405020304" pitchFamily="18" charset="0"/>
              </a:rPr>
              <a:t>	Huế được công nhận là Di sản Văn hóa thế giới vào năm nào?</a:t>
            </a:r>
            <a:r>
              <a:rPr lang="en-US" altLang="en-US" sz="4000">
                <a:solidFill>
                  <a:srgbClr val="0000FF"/>
                </a:solidFill>
                <a:latin typeface="Times New Roman" panose="02020603050405020304" pitchFamily="18" charset="0"/>
              </a:rPr>
              <a:t> </a:t>
            </a:r>
            <a:endParaRPr lang="en-US" altLang="en-US" sz="4000">
              <a:solidFill>
                <a:srgbClr val="0000FF"/>
              </a:solidFill>
              <a:latin typeface="Times New Roman" panose="02020603050405020304" pitchFamily="18" charset="0"/>
            </a:endParaRPr>
          </a:p>
        </p:txBody>
      </p:sp>
      <p:sp>
        <p:nvSpPr>
          <p:cNvPr id="38916" name="AutoShape 87"/>
          <p:cNvSpPr>
            <a:spLocks noChangeArrowheads="1"/>
          </p:cNvSpPr>
          <p:nvPr/>
        </p:nvSpPr>
        <p:spPr bwMode="auto">
          <a:xfrm>
            <a:off x="1058863" y="2122488"/>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A. 1992</a:t>
            </a:r>
            <a:endParaRPr lang="en-US" altLang="en-US" sz="4000" b="1">
              <a:latin typeface="Times New Roman" panose="02020603050405020304" pitchFamily="18" charset="0"/>
            </a:endParaRPr>
          </a:p>
        </p:txBody>
      </p:sp>
      <p:sp>
        <p:nvSpPr>
          <p:cNvPr id="38917" name="AutoShape 88"/>
          <p:cNvSpPr>
            <a:spLocks noChangeArrowheads="1"/>
          </p:cNvSpPr>
          <p:nvPr/>
        </p:nvSpPr>
        <p:spPr bwMode="auto">
          <a:xfrm>
            <a:off x="4868863" y="2122488"/>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B. 1993</a:t>
            </a:r>
            <a:endParaRPr lang="en-US" altLang="en-US" sz="4000" b="1">
              <a:latin typeface="Times New Roman" panose="02020603050405020304" pitchFamily="18" charset="0"/>
            </a:endParaRPr>
          </a:p>
        </p:txBody>
      </p:sp>
      <p:sp>
        <p:nvSpPr>
          <p:cNvPr id="38918" name="AutoShape 89"/>
          <p:cNvSpPr>
            <a:spLocks noChangeArrowheads="1"/>
          </p:cNvSpPr>
          <p:nvPr/>
        </p:nvSpPr>
        <p:spPr bwMode="auto">
          <a:xfrm>
            <a:off x="5021263" y="4267200"/>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D. 1995</a:t>
            </a:r>
            <a:endParaRPr lang="en-US" altLang="en-US" sz="4000" b="1">
              <a:latin typeface="Times New Roman" panose="02020603050405020304" pitchFamily="18" charset="0"/>
            </a:endParaRPr>
          </a:p>
        </p:txBody>
      </p:sp>
      <p:sp>
        <p:nvSpPr>
          <p:cNvPr id="38919" name="AutoShape 90"/>
          <p:cNvSpPr>
            <a:spLocks noChangeArrowheads="1"/>
          </p:cNvSpPr>
          <p:nvPr/>
        </p:nvSpPr>
        <p:spPr bwMode="auto">
          <a:xfrm>
            <a:off x="982663" y="4267200"/>
            <a:ext cx="3200400" cy="1371600"/>
          </a:xfrm>
          <a:prstGeom prst="roundRect">
            <a:avLst>
              <a:gd name="adj" fmla="val 16667"/>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latin typeface="Times New Roman" panose="02020603050405020304" pitchFamily="18" charset="0"/>
              </a:rPr>
              <a:t>C. 1994</a:t>
            </a:r>
            <a:endParaRPr lang="en-US" altLang="en-US" sz="40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ircle(in)">
                                      <p:cBhvr>
                                        <p:cTn id="7" dur="2000"/>
                                        <p:tgtEl>
                                          <p:spTgt spid="389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circle(in)">
                                      <p:cBhvr>
                                        <p:cTn id="10" dur="2000"/>
                                        <p:tgtEl>
                                          <p:spTgt spid="389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circle(in)">
                                      <p:cBhvr>
                                        <p:cTn id="13" dur="2000"/>
                                        <p:tgtEl>
                                          <p:spTgt spid="3891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8919"/>
                                        </p:tgtEl>
                                        <p:attrNameLst>
                                          <p:attrName>style.visibility</p:attrName>
                                        </p:attrNameLst>
                                      </p:cBhvr>
                                      <p:to>
                                        <p:strVal val="visible"/>
                                      </p:to>
                                    </p:set>
                                    <p:animEffect transition="in" filter="circle(in)">
                                      <p:cBhvr>
                                        <p:cTn id="16" dur="2000"/>
                                        <p:tgtEl>
                                          <p:spTgt spid="389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8918"/>
                                        </p:tgtEl>
                                        <p:attrNameLst>
                                          <p:attrName>style.visibility</p:attrName>
                                        </p:attrNameLst>
                                      </p:cBhvr>
                                      <p:to>
                                        <p:strVal val="visible"/>
                                      </p:to>
                                    </p:set>
                                    <p:animEffect transition="in" filter="circle(in)">
                                      <p:cBhvr>
                                        <p:cTn id="19" dur="2000"/>
                                        <p:tgtEl>
                                          <p:spTgt spid="389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38916"/>
                                        </p:tgtEl>
                                      </p:cBhvr>
                                    </p:animEffect>
                                    <p:set>
                                      <p:cBhvr>
                                        <p:cTn id="24" dur="1" fill="hold">
                                          <p:stCondLst>
                                            <p:cond delay="499"/>
                                          </p:stCondLst>
                                        </p:cTn>
                                        <p:tgtEl>
                                          <p:spTgt spid="38916"/>
                                        </p:tgtEl>
                                        <p:attrNameLst>
                                          <p:attrName>style.visibility</p:attrName>
                                        </p:attrNameLst>
                                      </p:cBhvr>
                                      <p:to>
                                        <p:strVal val="hidden"/>
                                      </p:to>
                                    </p:set>
                                  </p:childTnLst>
                                </p:cTn>
                              </p:par>
                              <p:par>
                                <p:cTn id="25" presetID="16" presetClass="exit" presetSubtype="21" fill="hold" grpId="1" nodeType="withEffect">
                                  <p:stCondLst>
                                    <p:cond delay="0"/>
                                  </p:stCondLst>
                                  <p:childTnLst>
                                    <p:animEffect transition="out" filter="barn(inVertical)">
                                      <p:cBhvr>
                                        <p:cTn id="26" dur="500"/>
                                        <p:tgtEl>
                                          <p:spTgt spid="38919"/>
                                        </p:tgtEl>
                                      </p:cBhvr>
                                    </p:animEffect>
                                    <p:set>
                                      <p:cBhvr>
                                        <p:cTn id="27" dur="1" fill="hold">
                                          <p:stCondLst>
                                            <p:cond delay="499"/>
                                          </p:stCondLst>
                                        </p:cTn>
                                        <p:tgtEl>
                                          <p:spTgt spid="38919"/>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38918"/>
                                        </p:tgtEl>
                                      </p:cBhvr>
                                    </p:animEffect>
                                    <p:set>
                                      <p:cBhvr>
                                        <p:cTn id="30" dur="1" fill="hold">
                                          <p:stCondLst>
                                            <p:cond delay="499"/>
                                          </p:stCondLst>
                                        </p:cTn>
                                        <p:tgtEl>
                                          <p:spTgt spid="38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P spid="38916" grpId="1" animBg="1"/>
      <p:bldP spid="38917" grpId="0" animBg="1"/>
      <p:bldP spid="38918" grpId="0" animBg="1"/>
      <p:bldP spid="38918" grpId="1" animBg="1"/>
      <p:bldP spid="38919" grpId="0" animBg="1"/>
      <p:bldP spid="389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Nam_Ti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3600" y="0"/>
            <a:ext cx="4116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6"/>
          <p:cNvGrpSpPr/>
          <p:nvPr/>
        </p:nvGrpSpPr>
        <p:grpSpPr bwMode="auto">
          <a:xfrm>
            <a:off x="4724400" y="2895600"/>
            <a:ext cx="1079500" cy="457200"/>
            <a:chOff x="3312" y="1776"/>
            <a:chExt cx="680" cy="288"/>
          </a:xfrm>
        </p:grpSpPr>
        <p:pic>
          <p:nvPicPr>
            <p:cNvPr id="7172" name="Picture 13" descr="RNBOWBTN"/>
            <p:cNvPicPr>
              <a:picLocks noChangeAspect="1" noChangeArrowheads="1" noCrop="1"/>
            </p:cNvPicPr>
            <p:nvPr/>
          </p:nvPicPr>
          <p:blipFill>
            <a:blip r:embed="rId2"/>
            <a:srcRect/>
            <a:stretch>
              <a:fillRect/>
            </a:stretch>
          </p:blipFill>
          <p:spPr bwMode="auto">
            <a:xfrm>
              <a:off x="3312" y="1920"/>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14"/>
            <p:cNvSpPr>
              <a:spLocks noChangeArrowheads="1"/>
            </p:cNvSpPr>
            <p:nvPr/>
          </p:nvSpPr>
          <p:spPr bwMode="auto">
            <a:xfrm rot="-1061454">
              <a:off x="3457" y="1903"/>
              <a:ext cx="144" cy="48"/>
            </a:xfrm>
            <a:prstGeom prst="rightArrow">
              <a:avLst>
                <a:gd name="adj1" fmla="val 50000"/>
                <a:gd name="adj2" fmla="val 75000"/>
              </a:avLst>
            </a:prstGeom>
            <a:solidFill>
              <a:srgbClr val="FF0000"/>
            </a:solidFill>
            <a:ln w="9525">
              <a:solidFill>
                <a:srgbClr val="FF0000"/>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7174" name="Rectangle 15"/>
            <p:cNvSpPr>
              <a:spLocks noChangeArrowheads="1"/>
            </p:cNvSpPr>
            <p:nvPr/>
          </p:nvSpPr>
          <p:spPr bwMode="auto">
            <a:xfrm>
              <a:off x="3608" y="1776"/>
              <a:ext cx="384" cy="192"/>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66"/>
                  </a:solidFill>
                  <a:latin typeface="Times New Roman" panose="02020603050405020304" pitchFamily="18" charset="0"/>
                </a:rPr>
                <a:t>Huế</a:t>
              </a:r>
              <a:endParaRPr lang="en-US" altLang="en-US" b="1">
                <a:solidFill>
                  <a:srgbClr val="FF0066"/>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0" y="304800"/>
            <a:ext cx="899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Kinh thành Huế là một quần thể các công trình kiến trúc và nghệ thuật  như thế nào?</a:t>
            </a:r>
            <a:endParaRPr lang="vi-VN" altLang="en-US" sz="360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152400" y="3505200"/>
            <a:ext cx="8839200" cy="2957513"/>
          </a:xfrm>
          <a:prstGeom prst="rect">
            <a:avLst/>
          </a:prstGeom>
          <a:solidFill>
            <a:schemeClr val="bg1"/>
          </a:solidFill>
          <a:ln w="9525">
            <a:solidFill>
              <a:srgbClr val="FF0000"/>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3600" b="1">
                <a:solidFill>
                  <a:srgbClr val="6600CC"/>
                </a:solidFill>
                <a:latin typeface="Times New Roman" panose="02020603050405020304" pitchFamily="18" charset="0"/>
                <a:cs typeface="Times New Roman" panose="02020603050405020304" pitchFamily="18" charset="0"/>
              </a:rPr>
              <a:t>	</a:t>
            </a:r>
            <a:r>
              <a:rPr lang="vi-VN" altLang="en-US" sz="3600" b="1">
                <a:solidFill>
                  <a:srgbClr val="6600CC"/>
                </a:solidFill>
                <a:latin typeface="Times New Roman" panose="02020603050405020304" pitchFamily="18" charset="0"/>
                <a:cs typeface="Times New Roman" panose="02020603050405020304" pitchFamily="18" charset="0"/>
              </a:rPr>
              <a:t>Kinh thành Huế là một quần thể các công trình kiến trúc và nghệ thuật tuyệt đẹp.</a:t>
            </a:r>
            <a:endParaRPr lang="vi-VN" altLang="en-US" sz="3600" b="1">
              <a:solidFill>
                <a:srgbClr val="6600CC"/>
              </a:solidFill>
              <a:latin typeface="Times New Roman" panose="02020603050405020304" pitchFamily="18" charset="0"/>
              <a:cs typeface="Times New Roman" panose="02020603050405020304" pitchFamily="18" charset="0"/>
            </a:endParaRPr>
          </a:p>
          <a:p>
            <a:pPr algn="just">
              <a:buFontTx/>
              <a:buNone/>
            </a:pPr>
            <a:r>
              <a:rPr lang="en-US" altLang="en-US" sz="3600" b="1">
                <a:solidFill>
                  <a:srgbClr val="6600CC"/>
                </a:solidFill>
                <a:latin typeface="Times New Roman" panose="02020603050405020304" pitchFamily="18" charset="0"/>
                <a:cs typeface="Times New Roman" panose="02020603050405020304" pitchFamily="18" charset="0"/>
              </a:rPr>
              <a:t>	</a:t>
            </a:r>
            <a:r>
              <a:rPr lang="vi-VN" altLang="en-US" sz="3600" b="1">
                <a:solidFill>
                  <a:srgbClr val="6600CC"/>
                </a:solidFill>
                <a:latin typeface="Times New Roman" panose="02020603050405020304" pitchFamily="18" charset="0"/>
                <a:cs typeface="Times New Roman" panose="02020603050405020304" pitchFamily="18" charset="0"/>
              </a:rPr>
              <a:t>Đây là một di sản văn hoá chứng tỏ sự tài hoa và sáng tạo của nhân dân ta. </a:t>
            </a:r>
            <a:endParaRPr lang="vi-VN" altLang="en-US" sz="3600" b="1">
              <a:solidFill>
                <a:srgbClr val="6600CC"/>
              </a:solidFill>
              <a:latin typeface="Times New Roman" panose="02020603050405020304" pitchFamily="18" charset="0"/>
              <a:cs typeface="Times New Roman" panose="02020603050405020304" pitchFamily="18" charset="0"/>
            </a:endParaRPr>
          </a:p>
        </p:txBody>
      </p:sp>
      <p:sp>
        <p:nvSpPr>
          <p:cNvPr id="39942" name="Rectangle 6"/>
          <p:cNvSpPr>
            <a:spLocks noChangeArrowheads="1"/>
          </p:cNvSpPr>
          <p:nvPr/>
        </p:nvSpPr>
        <p:spPr bwMode="auto">
          <a:xfrm>
            <a:off x="0" y="2819400"/>
            <a:ext cx="1617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6600CC"/>
                </a:solidFill>
                <a:latin typeface="Times New Roman" panose="02020603050405020304" pitchFamily="18" charset="0"/>
              </a:rPr>
              <a:t>Bài học:</a:t>
            </a:r>
            <a:endParaRPr lang="en-US" altLang="en-US" b="1">
              <a:solidFill>
                <a:srgbClr val="66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ox(in)">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94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3d butterfly"/>
          <p:cNvPicPr>
            <a:picLocks noChangeAspect="1" noChangeArrowheads="1" noCrop="1"/>
          </p:cNvPicPr>
          <p:nvPr/>
        </p:nvPicPr>
        <p:blipFill>
          <a:blip r:embed="rId2"/>
          <a:srcRect/>
          <a:stretch>
            <a:fillRect/>
          </a:stretch>
        </p:blipFill>
        <p:spPr bwMode="auto">
          <a:xfrm>
            <a:off x="4876800" y="34290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3d butterfly"/>
          <p:cNvPicPr>
            <a:picLocks noChangeAspect="1" noChangeArrowheads="1" noCrop="1"/>
          </p:cNvPicPr>
          <p:nvPr/>
        </p:nvPicPr>
        <p:blipFill>
          <a:blip r:embed="rId2"/>
          <a:srcRect/>
          <a:stretch>
            <a:fillRect/>
          </a:stretch>
        </p:blipFill>
        <p:spPr bwMode="auto">
          <a:xfrm>
            <a:off x="3048000" y="22860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3d butterfly"/>
          <p:cNvPicPr>
            <a:picLocks noChangeAspect="1" noChangeArrowheads="1" noCrop="1"/>
          </p:cNvPicPr>
          <p:nvPr/>
        </p:nvPicPr>
        <p:blipFill>
          <a:blip r:embed="rId2"/>
          <a:srcRect/>
          <a:stretch>
            <a:fillRect/>
          </a:stretch>
        </p:blipFill>
        <p:spPr bwMode="auto">
          <a:xfrm>
            <a:off x="1905000" y="43434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3d butterfly"/>
          <p:cNvPicPr>
            <a:picLocks noChangeAspect="1" noChangeArrowheads="1" noCrop="1"/>
          </p:cNvPicPr>
          <p:nvPr/>
        </p:nvPicPr>
        <p:blipFill>
          <a:blip r:embed="rId2"/>
          <a:srcRect/>
          <a:stretch>
            <a:fillRect/>
          </a:stretch>
        </p:blipFill>
        <p:spPr bwMode="auto">
          <a:xfrm>
            <a:off x="7010400" y="33528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3d butterfly"/>
          <p:cNvPicPr>
            <a:picLocks noChangeAspect="1" noChangeArrowheads="1" noCrop="1"/>
          </p:cNvPicPr>
          <p:nvPr/>
        </p:nvPicPr>
        <p:blipFill>
          <a:blip r:embed="rId2"/>
          <a:srcRect/>
          <a:stretch>
            <a:fillRect/>
          </a:stretch>
        </p:blipFill>
        <p:spPr bwMode="auto">
          <a:xfrm>
            <a:off x="3962400" y="45720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3d butterfly"/>
          <p:cNvPicPr>
            <a:picLocks noChangeAspect="1" noChangeArrowheads="1" noCrop="1"/>
          </p:cNvPicPr>
          <p:nvPr/>
        </p:nvPicPr>
        <p:blipFill>
          <a:blip r:embed="rId2"/>
          <a:srcRect/>
          <a:stretch>
            <a:fillRect/>
          </a:stretch>
        </p:blipFill>
        <p:spPr bwMode="auto">
          <a:xfrm>
            <a:off x="5791200" y="50292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WordArt 11"/>
          <p:cNvSpPr>
            <a:spLocks noChangeArrowheads="1" noChangeShapeType="1" noTextEdit="1"/>
          </p:cNvSpPr>
          <p:nvPr/>
        </p:nvSpPr>
        <p:spPr bwMode="auto">
          <a:xfrm>
            <a:off x="990600" y="1295400"/>
            <a:ext cx="7315200" cy="1447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pt-BR" sz="3600" kern="10">
                <a:ln w="12700">
                  <a:solidFill>
                    <a:srgbClr val="FFFFFF"/>
                  </a:solidFill>
                  <a:round/>
                </a:ln>
                <a:solidFill>
                  <a:srgbClr val="990099"/>
                </a:solidFill>
                <a:effectLst>
                  <a:outerShdw dist="45791" dir="2021404" algn="ctr" rotWithShape="0">
                    <a:srgbClr val="808080">
                      <a:alpha val="79999"/>
                    </a:srgbClr>
                  </a:outerShdw>
                </a:effectLst>
                <a:latin typeface="+mj-lt"/>
                <a:ea typeface="+mj-lt"/>
                <a:cs typeface="+mj-lt"/>
                <a:sym typeface="+mn-ea"/>
              </a:rPr>
              <a:t>Chúc các em học </a:t>
            </a:r>
            <a:r>
              <a:rPr lang="vi-VN" altLang="pt-BR" sz="3600" kern="10">
                <a:ln w="12700">
                  <a:solidFill>
                    <a:srgbClr val="FFFFFF"/>
                  </a:solidFill>
                  <a:round/>
                </a:ln>
                <a:solidFill>
                  <a:srgbClr val="990099"/>
                </a:solidFill>
                <a:effectLst>
                  <a:outerShdw dist="45791" dir="2021404" algn="ctr" rotWithShape="0">
                    <a:srgbClr val="808080">
                      <a:alpha val="79999"/>
                    </a:srgbClr>
                  </a:outerShdw>
                </a:effectLst>
                <a:latin typeface="+mj-lt"/>
                <a:ea typeface="+mj-lt"/>
                <a:cs typeface="+mj-lt"/>
                <a:sym typeface="+mn-ea"/>
              </a:rPr>
              <a:t>tốt</a:t>
            </a:r>
            <a:r>
              <a:rPr lang="pt-BR" sz="3600" kern="10">
                <a:ln w="12700">
                  <a:solidFill>
                    <a:srgbClr val="FFFFFF"/>
                  </a:solidFill>
                  <a:round/>
                </a:ln>
                <a:solidFill>
                  <a:srgbClr val="990099"/>
                </a:solidFill>
                <a:effectLst>
                  <a:outerShdw dist="45791" dir="2021404" algn="ctr" rotWithShape="0">
                    <a:srgbClr val="808080">
                      <a:alpha val="79999"/>
                    </a:srgbClr>
                  </a:outerShdw>
                </a:effectLst>
                <a:latin typeface="+mj-lt"/>
                <a:ea typeface="+mj-lt"/>
                <a:cs typeface="+mj-lt"/>
                <a:sym typeface="+mn-ea"/>
              </a:rPr>
              <a:t> !</a:t>
            </a:r>
            <a:endParaRPr lang="en-US" sz="3600" b="1" kern="10">
              <a:ln w="9525">
                <a:rou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500"/>
                                        <p:tgtEl>
                                          <p:spTgt spid="3379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3798"/>
                                        </p:tgtEl>
                                        <p:attrNameLst>
                                          <p:attrName>style.visibility</p:attrName>
                                        </p:attrNameLst>
                                      </p:cBhvr>
                                      <p:to>
                                        <p:strVal val="visible"/>
                                      </p:to>
                                    </p:set>
                                    <p:animEffect transition="in" filter="randombar(horizontal)">
                                      <p:cBhvr>
                                        <p:cTn id="11" dur="1000"/>
                                        <p:tgtEl>
                                          <p:spTgt spid="33798"/>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randombar(horizontal)">
                                      <p:cBhvr>
                                        <p:cTn id="15" dur="1000"/>
                                        <p:tgtEl>
                                          <p:spTgt spid="33801"/>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33799"/>
                                        </p:tgtEl>
                                        <p:attrNameLst>
                                          <p:attrName>style.visibility</p:attrName>
                                        </p:attrNameLst>
                                      </p:cBhvr>
                                      <p:to>
                                        <p:strVal val="visible"/>
                                      </p:to>
                                    </p:set>
                                    <p:animEffect transition="in" filter="randombar(horizontal)">
                                      <p:cBhvr>
                                        <p:cTn id="19" dur="1000"/>
                                        <p:tgtEl>
                                          <p:spTgt spid="33799"/>
                                        </p:tgtEl>
                                      </p:cBhvr>
                                    </p:animEffect>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randombar(horizontal)">
                                      <p:cBhvr>
                                        <p:cTn id="23" dur="1000"/>
                                        <p:tgtEl>
                                          <p:spTgt spid="33796"/>
                                        </p:tgtEl>
                                      </p:cBhvr>
                                    </p:animEffect>
                                  </p:childTnLst>
                                </p:cTn>
                              </p:par>
                            </p:childTnLst>
                          </p:cTn>
                        </p:par>
                        <p:par>
                          <p:cTn id="24" fill="hold">
                            <p:stCondLst>
                              <p:cond delay="4500"/>
                            </p:stCondLst>
                            <p:childTnLst>
                              <p:par>
                                <p:cTn id="25" presetID="14" presetClass="entr" presetSubtype="10" fill="hold" nodeType="afterEffect">
                                  <p:stCondLst>
                                    <p:cond delay="0"/>
                                  </p:stCondLst>
                                  <p:childTnLst>
                                    <p:set>
                                      <p:cBhvr>
                                        <p:cTn id="26" dur="1" fill="hold">
                                          <p:stCondLst>
                                            <p:cond delay="0"/>
                                          </p:stCondLst>
                                        </p:cTn>
                                        <p:tgtEl>
                                          <p:spTgt spid="33800"/>
                                        </p:tgtEl>
                                        <p:attrNameLst>
                                          <p:attrName>style.visibility</p:attrName>
                                        </p:attrNameLst>
                                      </p:cBhvr>
                                      <p:to>
                                        <p:strVal val="visible"/>
                                      </p:to>
                                    </p:set>
                                    <p:animEffect transition="in" filter="randombar(horizontal)">
                                      <p:cBhvr>
                                        <p:cTn id="27" dur="1000"/>
                                        <p:tgtEl>
                                          <p:spTgt spid="33800"/>
                                        </p:tgtEl>
                                      </p:cBhvr>
                                    </p:animEffect>
                                  </p:childTnLst>
                                </p:cTn>
                              </p:par>
                            </p:childTnLst>
                          </p:cTn>
                        </p:par>
                        <p:par>
                          <p:cTn id="28" fill="hold">
                            <p:stCondLst>
                              <p:cond delay="5500"/>
                            </p:stCondLst>
                            <p:childTnLst>
                              <p:par>
                                <p:cTn id="29" presetID="14" presetClass="entr" presetSubtype="10" fill="hold" nodeType="afterEffect">
                                  <p:stCondLst>
                                    <p:cond delay="0"/>
                                  </p:stCondLst>
                                  <p:childTnLst>
                                    <p:set>
                                      <p:cBhvr>
                                        <p:cTn id="30" dur="1" fill="hold">
                                          <p:stCondLst>
                                            <p:cond delay="0"/>
                                          </p:stCondLst>
                                        </p:cTn>
                                        <p:tgtEl>
                                          <p:spTgt spid="33802"/>
                                        </p:tgtEl>
                                        <p:attrNameLst>
                                          <p:attrName>style.visibility</p:attrName>
                                        </p:attrNameLst>
                                      </p:cBhvr>
                                      <p:to>
                                        <p:strVal val="visible"/>
                                      </p:to>
                                    </p:set>
                                    <p:animEffect transition="in" filter="randombar(horizontal)">
                                      <p:cBhvr>
                                        <p:cTn id="31" dur="1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1" name="Picture 19" descr="Luoc do thanh pho Hu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2" name="AutoShape 20"/>
          <p:cNvSpPr>
            <a:spLocks noChangeArrowheads="1"/>
          </p:cNvSpPr>
          <p:nvPr/>
        </p:nvSpPr>
        <p:spPr bwMode="auto">
          <a:xfrm rot="-1121549">
            <a:off x="4648200" y="3538538"/>
            <a:ext cx="984250" cy="195262"/>
          </a:xfrm>
          <a:prstGeom prst="leftArrow">
            <a:avLst>
              <a:gd name="adj1" fmla="val 50000"/>
              <a:gd name="adj2" fmla="val 126017"/>
            </a:avLst>
          </a:prstGeom>
          <a:solidFill>
            <a:srgbClr val="FF33CC"/>
          </a:solidFill>
          <a:ln w="9525">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31"/>
                                        </p:tgtEl>
                                        <p:attrNameLst>
                                          <p:attrName>style.visibility</p:attrName>
                                        </p:attrNameLst>
                                      </p:cBhvr>
                                      <p:to>
                                        <p:strVal val="visible"/>
                                      </p:to>
                                    </p:set>
                                    <p:animEffect transition="in" filter="circle(in)">
                                      <p:cBhvr>
                                        <p:cTn id="7" dur="2000"/>
                                        <p:tgtEl>
                                          <p:spTgt spid="389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8932"/>
                                        </p:tgtEl>
                                        <p:attrNameLst>
                                          <p:attrName>style.visibility</p:attrName>
                                        </p:attrNameLst>
                                      </p:cBhvr>
                                      <p:to>
                                        <p:strVal val="visible"/>
                                      </p:to>
                                    </p:set>
                                    <p:anim calcmode="lin" valueType="num">
                                      <p:cBhvr additive="base">
                                        <p:cTn id="12" dur="500" fill="hold"/>
                                        <p:tgtEl>
                                          <p:spTgt spid="38932"/>
                                        </p:tgtEl>
                                        <p:attrNameLst>
                                          <p:attrName>ppt_x</p:attrName>
                                        </p:attrNameLst>
                                      </p:cBhvr>
                                      <p:tavLst>
                                        <p:tav tm="0">
                                          <p:val>
                                            <p:strVal val="1+#ppt_w/2"/>
                                          </p:val>
                                        </p:tav>
                                        <p:tav tm="100000">
                                          <p:val>
                                            <p:strVal val="#ppt_x"/>
                                          </p:val>
                                        </p:tav>
                                      </p:tavLst>
                                    </p:anim>
                                    <p:anim calcmode="lin" valueType="num">
                                      <p:cBhvr additive="base">
                                        <p:cTn id="13" dur="500" fill="hold"/>
                                        <p:tgtEl>
                                          <p:spTgt spid="389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icture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11"/>
          <p:cNvSpPr>
            <a:spLocks noChangeArrowheads="1"/>
          </p:cNvSpPr>
          <p:nvPr/>
        </p:nvSpPr>
        <p:spPr bwMode="auto">
          <a:xfrm>
            <a:off x="0" y="17573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8000"/>
                </a:solidFill>
                <a:latin typeface="Times New Roman" panose="02020603050405020304" pitchFamily="18" charset="0"/>
                <a:cs typeface="Times New Roman" panose="02020603050405020304" pitchFamily="18" charset="0"/>
              </a:rPr>
              <a:t>Hoạt động 1: Quá trình xây dựng kinh thành Huế</a:t>
            </a:r>
            <a:r>
              <a:rPr lang="en-US" altLang="en-US" i="1">
                <a:solidFill>
                  <a:srgbClr val="008000"/>
                </a:solidFill>
                <a:latin typeface="Times New Roman" panose="02020603050405020304" pitchFamily="18" charset="0"/>
                <a:cs typeface="Times New Roman" panose="02020603050405020304" pitchFamily="18" charset="0"/>
              </a:rPr>
              <a:t> </a:t>
            </a:r>
            <a:endParaRPr lang="en-US" altLang="en-US" i="1">
              <a:solidFill>
                <a:srgbClr val="008000"/>
              </a:solidFill>
              <a:latin typeface="Times New Roman" panose="02020603050405020304" pitchFamily="18" charset="0"/>
              <a:cs typeface="Times New Roman" panose="02020603050405020304" pitchFamily="18" charset="0"/>
            </a:endParaRPr>
          </a:p>
        </p:txBody>
      </p:sp>
      <p:sp>
        <p:nvSpPr>
          <p:cNvPr id="8198" name="Rectangle 24"/>
          <p:cNvSpPr>
            <a:spLocks noChangeArrowheads="1"/>
          </p:cNvSpPr>
          <p:nvPr/>
        </p:nvSpPr>
        <p:spPr bwMode="auto">
          <a:xfrm>
            <a:off x="-22225" y="2590800"/>
            <a:ext cx="7353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008000"/>
                </a:solidFill>
                <a:latin typeface="Times New Roman" panose="02020603050405020304" pitchFamily="18" charset="0"/>
                <a:sym typeface="Wingdings" panose="05000000000000000000" pitchFamily="2" charset="2"/>
              </a:rPr>
              <a:t>Hoạt động 2: Vẻ đẹp của kinh thành Huế</a:t>
            </a:r>
            <a:endParaRPr lang="en-US" altLang="en-US" b="1">
              <a:solidFill>
                <a:srgbClr val="008000"/>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ircle(in)">
                                      <p:cBhvr>
                                        <p:cTn id="7" dur="20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ircle(in)">
                                      <p:cBhvr>
                                        <p:cTn id="12"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0" y="14652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8000"/>
                </a:solidFill>
                <a:latin typeface="Times New Roman" panose="02020603050405020304" pitchFamily="18" charset="0"/>
                <a:cs typeface="Times New Roman" panose="02020603050405020304" pitchFamily="18" charset="0"/>
              </a:rPr>
              <a:t>Hoạt động 1: Quá trình xây dựng kinh thành Huế</a:t>
            </a:r>
            <a:r>
              <a:rPr lang="en-US" altLang="en-US" i="1">
                <a:solidFill>
                  <a:srgbClr val="008000"/>
                </a:solidFill>
                <a:latin typeface="Times New Roman" panose="02020603050405020304" pitchFamily="18" charset="0"/>
                <a:cs typeface="Times New Roman" panose="02020603050405020304" pitchFamily="18" charset="0"/>
              </a:rPr>
              <a:t> </a:t>
            </a:r>
            <a:endParaRPr lang="en-US" altLang="en-US" i="1">
              <a:solidFill>
                <a:srgbClr val="008000"/>
              </a:solidFill>
              <a:latin typeface="Times New Roman" panose="02020603050405020304" pitchFamily="18" charset="0"/>
              <a:cs typeface="Times New Roman" panose="02020603050405020304" pitchFamily="18" charset="0"/>
            </a:endParaRPr>
          </a:p>
        </p:txBody>
      </p:sp>
      <p:sp>
        <p:nvSpPr>
          <p:cNvPr id="9219" name="Rectangle 1"/>
          <p:cNvSpPr>
            <a:spLocks noChangeArrowheads="1"/>
          </p:cNvSpPr>
          <p:nvPr/>
        </p:nvSpPr>
        <p:spPr bwMode="auto">
          <a:xfrm>
            <a:off x="152400" y="2049463"/>
            <a:ext cx="752538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a:latin typeface="Times New Roman" panose="02020603050405020304" pitchFamily="18" charset="0"/>
                <a:cs typeface="Times New Roman" panose="02020603050405020304" pitchFamily="18" charset="0"/>
              </a:rPr>
              <a:t>Đ</a:t>
            </a:r>
            <a:r>
              <a:rPr lang="vi-VN" altLang="en-US" b="1">
                <a:latin typeface="Times New Roman" panose="02020603050405020304" pitchFamily="18" charset="0"/>
                <a:cs typeface="Times New Roman" panose="02020603050405020304" pitchFamily="18" charset="0"/>
              </a:rPr>
              <a:t>ọc: “Nhà Nguyễn ……  nước ta thời đó”</a:t>
            </a:r>
            <a:r>
              <a:rPr lang="en-US" altLang="vi-VN" b="1">
                <a:latin typeface="Times New Roman" panose="02020603050405020304" pitchFamily="18" charset="0"/>
                <a:cs typeface="Times New Roman" panose="02020603050405020304" pitchFamily="18" charset="0"/>
              </a:rPr>
              <a:t>.</a:t>
            </a:r>
            <a:endParaRPr lang="en-US" altLang="vi-VN" b="1">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2895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1. Để xây dựng kinh thành Huế nhà Nguyễn đã làm gì? </a:t>
            </a:r>
            <a:endParaRPr lang="en-US" altLang="en-US" b="1">
              <a:latin typeface="Times New Roman" panose="02020603050405020304" pitchFamily="18" charset="0"/>
            </a:endParaRPr>
          </a:p>
        </p:txBody>
      </p:sp>
      <p:sp>
        <p:nvSpPr>
          <p:cNvPr id="4" name="Rectangle 3"/>
          <p:cNvSpPr>
            <a:spLocks noChangeArrowheads="1"/>
          </p:cNvSpPr>
          <p:nvPr/>
        </p:nvSpPr>
        <p:spPr bwMode="auto">
          <a:xfrm>
            <a:off x="-66675" y="4114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2. Nhà Nguyễn đã sử dụng vật liệu gì để xây  dựng kinh thành? </a:t>
            </a:r>
            <a:endParaRPr lang="en-US" altLang="en-US" b="1">
              <a:latin typeface="Times New Roman" panose="02020603050405020304" pitchFamily="18" charset="0"/>
            </a:endParaRPr>
          </a:p>
        </p:txBody>
      </p:sp>
      <p:sp>
        <p:nvSpPr>
          <p:cNvPr id="5" name="Rectangle 4"/>
          <p:cNvSpPr>
            <a:spLocks noChangeArrowheads="1"/>
          </p:cNvSpPr>
          <p:nvPr/>
        </p:nvSpPr>
        <p:spPr bwMode="auto">
          <a:xfrm>
            <a:off x="-4763" y="5410200"/>
            <a:ext cx="914400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rPr>
              <a:t>	3. Nhà Nguyễn xây dựng kinh thành Huế trong thời gian bao lâu? Kết quả ra sao?  </a:t>
            </a:r>
            <a:endParaRPr lang="en-US" altLang="en-US"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circle(in)">
                                      <p:cBhvr>
                                        <p:cTn id="12" dur="20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10" presetClass="exit" presetSubtype="0" fill="hold" grpId="0" nodeType="withEffect">
                                  <p:stCondLst>
                                    <p:cond delay="0"/>
                                  </p:stCondLst>
                                  <p:childTnLst>
                                    <p:animEffect transition="out" filter="fade">
                                      <p:cBhvr>
                                        <p:cTn id="25" dur="500"/>
                                        <p:tgtEl>
                                          <p:spTgt spid="9219"/>
                                        </p:tgtEl>
                                      </p:cBhvr>
                                    </p:animEffect>
                                    <p:set>
                                      <p:cBhvr>
                                        <p:cTn id="26" dur="1" fill="hold">
                                          <p:stCondLst>
                                            <p:cond delay="499"/>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19" grpId="1"/>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139"/>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57200" y="304800"/>
            <a:ext cx="6397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p:cNvSpPr>
            <a:spLocks noChangeArrowheads="1"/>
          </p:cNvSpPr>
          <p:nvPr/>
        </p:nvSpPr>
        <p:spPr bwMode="auto">
          <a:xfrm>
            <a:off x="127000" y="152400"/>
            <a:ext cx="46736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latin typeface="Times New Roman" panose="02020603050405020304" pitchFamily="18" charset="0"/>
              </a:rPr>
              <a:t>1. Để xây dựng kinh thành </a:t>
            </a: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Huế nhà Nguyễn đã làm gì? </a:t>
            </a:r>
            <a:endParaRPr lang="en-US" altLang="en-US" sz="2800" b="1">
              <a:latin typeface="Times New Roman" panose="02020603050405020304" pitchFamily="18" charset="0"/>
            </a:endParaRPr>
          </a:p>
        </p:txBody>
      </p:sp>
      <p:sp>
        <p:nvSpPr>
          <p:cNvPr id="47111" name="Rectangle 7"/>
          <p:cNvSpPr>
            <a:spLocks noChangeArrowheads="1"/>
          </p:cNvSpPr>
          <p:nvPr/>
        </p:nvSpPr>
        <p:spPr bwMode="auto">
          <a:xfrm>
            <a:off x="127000" y="1752600"/>
            <a:ext cx="46736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latin typeface="Times New Roman" panose="02020603050405020304" pitchFamily="18" charset="0"/>
              </a:rPr>
              <a:t>2. Nhà Nguyễn đã sử dụng </a:t>
            </a: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vật liệu gì để xây dựng kinh</a:t>
            </a: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 thành? </a:t>
            </a:r>
            <a:endParaRPr lang="en-US" altLang="en-US" sz="2800" b="1">
              <a:latin typeface="Times New Roman" panose="02020603050405020304" pitchFamily="18" charset="0"/>
            </a:endParaRPr>
          </a:p>
        </p:txBody>
      </p:sp>
      <p:sp>
        <p:nvSpPr>
          <p:cNvPr id="47112" name="Rectangle 8"/>
          <p:cNvSpPr>
            <a:spLocks noChangeArrowheads="1"/>
          </p:cNvSpPr>
          <p:nvPr/>
        </p:nvSpPr>
        <p:spPr bwMode="auto">
          <a:xfrm>
            <a:off x="127000" y="3352800"/>
            <a:ext cx="4673600" cy="29718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latin typeface="Times New Roman" panose="02020603050405020304" pitchFamily="18" charset="0"/>
              </a:rPr>
              <a:t>3. Nhà Nguyễn xây dựng </a:t>
            </a: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kinh thành Huế trong thời </a:t>
            </a: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gian bao lâu? Kết quả ra </a:t>
            </a:r>
            <a:endParaRPr lang="en-US" altLang="en-US" sz="2800" b="1">
              <a:latin typeface="Times New Roman" panose="02020603050405020304" pitchFamily="18" charset="0"/>
            </a:endParaRPr>
          </a:p>
          <a:p>
            <a:pPr eaLnBrk="1" hangingPunct="1">
              <a:spcBef>
                <a:spcPct val="0"/>
              </a:spcBef>
              <a:buFontTx/>
              <a:buNone/>
            </a:pPr>
            <a:r>
              <a:rPr lang="en-US" altLang="en-US" sz="2800" b="1">
                <a:latin typeface="Times New Roman" panose="02020603050405020304" pitchFamily="18" charset="0"/>
              </a:rPr>
              <a:t>sao?  </a:t>
            </a:r>
            <a:endParaRPr lang="en-US" altLang="en-US" sz="2800" b="1">
              <a:latin typeface="Times New Roman" panose="02020603050405020304" pitchFamily="18" charset="0"/>
            </a:endParaRPr>
          </a:p>
        </p:txBody>
      </p:sp>
      <p:sp>
        <p:nvSpPr>
          <p:cNvPr id="47113" name="Rectangle 9"/>
          <p:cNvSpPr>
            <a:spLocks noChangeArrowheads="1"/>
          </p:cNvSpPr>
          <p:nvPr/>
        </p:nvSpPr>
        <p:spPr bwMode="auto">
          <a:xfrm>
            <a:off x="4800600" y="152400"/>
            <a:ext cx="41910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solidFill>
                  <a:srgbClr val="6600CC"/>
                </a:solidFill>
                <a:latin typeface="Times New Roman" panose="02020603050405020304" pitchFamily="18" charset="0"/>
              </a:rPr>
              <a:t>- Huy động hàng chục</a:t>
            </a:r>
            <a:endParaRPr lang="en-US" altLang="en-US" sz="2800" b="1">
              <a:solidFill>
                <a:srgbClr val="6600CC"/>
              </a:solidFill>
              <a:latin typeface="Times New Roman" panose="02020603050405020304" pitchFamily="18" charset="0"/>
            </a:endParaRPr>
          </a:p>
          <a:p>
            <a:pPr eaLnBrk="1" hangingPunct="1">
              <a:spcBef>
                <a:spcPct val="0"/>
              </a:spcBef>
              <a:buFontTx/>
              <a:buNone/>
            </a:pPr>
            <a:r>
              <a:rPr lang="en-US" altLang="en-US" sz="2800" b="1">
                <a:solidFill>
                  <a:srgbClr val="6600CC"/>
                </a:solidFill>
                <a:latin typeface="Times New Roman" panose="02020603050405020304" pitchFamily="18" charset="0"/>
              </a:rPr>
              <a:t>vạn dân và lính phục vụ</a:t>
            </a:r>
            <a:endParaRPr lang="en-US" altLang="en-US" sz="2800" b="1">
              <a:solidFill>
                <a:srgbClr val="6600CC"/>
              </a:solidFill>
              <a:latin typeface="Times New Roman" panose="02020603050405020304" pitchFamily="18" charset="0"/>
            </a:endParaRPr>
          </a:p>
          <a:p>
            <a:pPr eaLnBrk="1" hangingPunct="1">
              <a:spcBef>
                <a:spcPct val="0"/>
              </a:spcBef>
              <a:buFontTx/>
              <a:buNone/>
            </a:pPr>
            <a:r>
              <a:rPr lang="en-US" altLang="en-US" sz="2800" b="1">
                <a:solidFill>
                  <a:srgbClr val="6600CC"/>
                </a:solidFill>
                <a:latin typeface="Times New Roman" panose="02020603050405020304" pitchFamily="18" charset="0"/>
              </a:rPr>
              <a:t>việc xây dựng. </a:t>
            </a:r>
            <a:endParaRPr lang="en-US" altLang="en-US" sz="2800" b="1">
              <a:solidFill>
                <a:srgbClr val="6600CC"/>
              </a:solidFill>
              <a:latin typeface="Times New Roman" panose="02020603050405020304" pitchFamily="18" charset="0"/>
            </a:endParaRPr>
          </a:p>
        </p:txBody>
      </p:sp>
      <p:sp>
        <p:nvSpPr>
          <p:cNvPr id="47114" name="Rectangle 10"/>
          <p:cNvSpPr>
            <a:spLocks noChangeArrowheads="1"/>
          </p:cNvSpPr>
          <p:nvPr/>
        </p:nvSpPr>
        <p:spPr bwMode="auto">
          <a:xfrm>
            <a:off x="4800600" y="1752600"/>
            <a:ext cx="4191000" cy="16002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latin typeface="Times New Roman" panose="02020603050405020304" pitchFamily="18" charset="0"/>
              </a:rPr>
              <a:t> </a:t>
            </a:r>
            <a:r>
              <a:rPr lang="en-US" altLang="en-US" sz="2800" b="1">
                <a:solidFill>
                  <a:srgbClr val="6600CC"/>
                </a:solidFill>
                <a:latin typeface="Times New Roman" panose="02020603050405020304" pitchFamily="18" charset="0"/>
              </a:rPr>
              <a:t>- Đá, gỗ, vôi, gạch, </a:t>
            </a:r>
            <a:endParaRPr lang="en-US" altLang="en-US" sz="2800" b="1">
              <a:solidFill>
                <a:srgbClr val="6600CC"/>
              </a:solidFill>
              <a:latin typeface="Times New Roman" panose="02020603050405020304" pitchFamily="18" charset="0"/>
            </a:endParaRPr>
          </a:p>
          <a:p>
            <a:pPr eaLnBrk="1" hangingPunct="1">
              <a:spcBef>
                <a:spcPct val="0"/>
              </a:spcBef>
              <a:buFontTx/>
              <a:buNone/>
            </a:pPr>
            <a:r>
              <a:rPr lang="en-US" altLang="en-US" sz="2800" b="1">
                <a:solidFill>
                  <a:srgbClr val="6600CC"/>
                </a:solidFill>
                <a:latin typeface="Times New Roman" panose="02020603050405020304" pitchFamily="18" charset="0"/>
              </a:rPr>
              <a:t>ngói từ mọi miền đất</a:t>
            </a:r>
            <a:endParaRPr lang="en-US" altLang="en-US" sz="2800" b="1">
              <a:solidFill>
                <a:srgbClr val="6600CC"/>
              </a:solidFill>
              <a:latin typeface="Times New Roman" panose="02020603050405020304" pitchFamily="18" charset="0"/>
            </a:endParaRPr>
          </a:p>
          <a:p>
            <a:pPr eaLnBrk="1" hangingPunct="1">
              <a:spcBef>
                <a:spcPct val="0"/>
              </a:spcBef>
              <a:buFontTx/>
              <a:buNone/>
            </a:pPr>
            <a:r>
              <a:rPr lang="en-US" altLang="en-US" sz="2800" b="1">
                <a:solidFill>
                  <a:srgbClr val="6600CC"/>
                </a:solidFill>
                <a:latin typeface="Times New Roman" panose="02020603050405020304" pitchFamily="18" charset="0"/>
              </a:rPr>
              <a:t>nước đưa về.</a:t>
            </a:r>
            <a:r>
              <a:rPr lang="en-US" altLang="en-US" sz="2800" b="1">
                <a:latin typeface="Times New Roman" panose="02020603050405020304" pitchFamily="18" charset="0"/>
              </a:rPr>
              <a:t>  </a:t>
            </a:r>
            <a:endParaRPr lang="en-US" altLang="en-US" sz="2800" b="1">
              <a:latin typeface="Times New Roman" panose="02020603050405020304" pitchFamily="18" charset="0"/>
            </a:endParaRPr>
          </a:p>
        </p:txBody>
      </p:sp>
      <p:sp>
        <p:nvSpPr>
          <p:cNvPr id="47115" name="Rectangle 11"/>
          <p:cNvSpPr>
            <a:spLocks noChangeArrowheads="1"/>
          </p:cNvSpPr>
          <p:nvPr/>
        </p:nvSpPr>
        <p:spPr bwMode="auto">
          <a:xfrm>
            <a:off x="4800600" y="3352800"/>
            <a:ext cx="4191000" cy="2971800"/>
          </a:xfrm>
          <a:prstGeom prst="rect">
            <a:avLst/>
          </a:prstGeom>
          <a:solidFill>
            <a:schemeClr val="bg1"/>
          </a:solidFill>
          <a:ln w="38100" cmpd="dbl">
            <a:solidFill>
              <a:srgbClr val="0033CC"/>
            </a:solidFill>
            <a:miter lim="800000"/>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b="1">
                <a:latin typeface="Times New Roman" panose="02020603050405020304" pitchFamily="18" charset="0"/>
              </a:rPr>
              <a:t> </a:t>
            </a:r>
            <a:r>
              <a:rPr lang="en-US" altLang="en-US" sz="2800" b="1">
                <a:solidFill>
                  <a:srgbClr val="6600CC"/>
                </a:solidFill>
                <a:latin typeface="Times New Roman" panose="02020603050405020304" pitchFamily="18" charset="0"/>
              </a:rPr>
              <a:t>- Sau vài chục năm xây</a:t>
            </a:r>
            <a:endParaRPr lang="en-US" altLang="en-US" sz="2800" b="1">
              <a:solidFill>
                <a:srgbClr val="6600CC"/>
              </a:solidFill>
              <a:latin typeface="Times New Roman" panose="02020603050405020304" pitchFamily="18" charset="0"/>
            </a:endParaRPr>
          </a:p>
          <a:p>
            <a:pPr algn="just" eaLnBrk="1" hangingPunct="1">
              <a:spcBef>
                <a:spcPct val="0"/>
              </a:spcBef>
              <a:buFontTx/>
              <a:buNone/>
            </a:pPr>
            <a:r>
              <a:rPr lang="en-US" altLang="en-US" sz="2800" b="1">
                <a:solidFill>
                  <a:srgbClr val="6600CC"/>
                </a:solidFill>
                <a:latin typeface="Times New Roman" panose="02020603050405020304" pitchFamily="18" charset="0"/>
              </a:rPr>
              <a:t>dựng và tu bổ nhiều lần, </a:t>
            </a:r>
            <a:endParaRPr lang="en-US" altLang="en-US" sz="2800" b="1">
              <a:solidFill>
                <a:srgbClr val="6600CC"/>
              </a:solidFill>
              <a:latin typeface="Times New Roman" panose="02020603050405020304" pitchFamily="18" charset="0"/>
            </a:endParaRPr>
          </a:p>
          <a:p>
            <a:pPr algn="just" eaLnBrk="1" hangingPunct="1">
              <a:spcBef>
                <a:spcPct val="0"/>
              </a:spcBef>
              <a:buFontTx/>
              <a:buNone/>
            </a:pPr>
            <a:r>
              <a:rPr lang="en-US" altLang="en-US" sz="2800" b="1">
                <a:solidFill>
                  <a:srgbClr val="6600CC"/>
                </a:solidFill>
                <a:latin typeface="Times New Roman" panose="02020603050405020304" pitchFamily="18" charset="0"/>
              </a:rPr>
              <a:t>một tòa thành rộng lớn </a:t>
            </a:r>
            <a:endParaRPr lang="en-US" altLang="en-US" sz="2800" b="1">
              <a:solidFill>
                <a:srgbClr val="6600CC"/>
              </a:solidFill>
              <a:latin typeface="Times New Roman" panose="02020603050405020304" pitchFamily="18" charset="0"/>
            </a:endParaRPr>
          </a:p>
          <a:p>
            <a:pPr algn="just" eaLnBrk="1" hangingPunct="1">
              <a:spcBef>
                <a:spcPct val="0"/>
              </a:spcBef>
              <a:buFontTx/>
              <a:buNone/>
            </a:pPr>
            <a:r>
              <a:rPr lang="en-US" altLang="en-US" sz="2800" b="1">
                <a:solidFill>
                  <a:srgbClr val="6600CC"/>
                </a:solidFill>
                <a:latin typeface="Times New Roman" panose="02020603050405020304" pitchFamily="18" charset="0"/>
              </a:rPr>
              <a:t>dài hơn 2 km đã mọc lên.</a:t>
            </a:r>
            <a:endParaRPr lang="en-US" altLang="en-US" sz="2800" b="1">
              <a:solidFill>
                <a:srgbClr val="6600CC"/>
              </a:solidFill>
              <a:latin typeface="Times New Roman" panose="02020603050405020304" pitchFamily="18" charset="0"/>
            </a:endParaRPr>
          </a:p>
          <a:p>
            <a:pPr algn="just" eaLnBrk="1" hangingPunct="1">
              <a:spcBef>
                <a:spcPct val="0"/>
              </a:spcBef>
              <a:buFontTx/>
              <a:buNone/>
            </a:pPr>
            <a:r>
              <a:rPr lang="en-US" altLang="en-US" sz="2800" b="1">
                <a:solidFill>
                  <a:srgbClr val="6600CC"/>
                </a:solidFill>
                <a:latin typeface="Times New Roman" panose="02020603050405020304" pitchFamily="18" charset="0"/>
              </a:rPr>
              <a:t>Đây là tòa thành đồ sộ </a:t>
            </a:r>
            <a:endParaRPr lang="en-US" altLang="en-US" sz="2800" b="1">
              <a:solidFill>
                <a:srgbClr val="6600CC"/>
              </a:solidFill>
              <a:latin typeface="Times New Roman" panose="02020603050405020304" pitchFamily="18" charset="0"/>
            </a:endParaRPr>
          </a:p>
          <a:p>
            <a:pPr algn="just" eaLnBrk="1" hangingPunct="1">
              <a:spcBef>
                <a:spcPct val="0"/>
              </a:spcBef>
              <a:buFontTx/>
              <a:buNone/>
            </a:pPr>
            <a:r>
              <a:rPr lang="en-US" altLang="en-US" sz="2800" b="1">
                <a:solidFill>
                  <a:srgbClr val="6600CC"/>
                </a:solidFill>
                <a:latin typeface="Times New Roman" panose="02020603050405020304" pitchFamily="18" charset="0"/>
              </a:rPr>
              <a:t>đẹp nhất nước ta thời đó.</a:t>
            </a:r>
            <a:r>
              <a:rPr lang="en-US" altLang="en-US" sz="3000" b="1">
                <a:latin typeface="Times New Roman" panose="02020603050405020304" pitchFamily="18" charset="0"/>
              </a:rPr>
              <a:t>      </a:t>
            </a:r>
            <a:endParaRPr lang="en-US" altLang="en-US" sz="30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1000"/>
                                        <p:tgtEl>
                                          <p:spTgt spid="47113"/>
                                        </p:tgtEl>
                                      </p:cBhvr>
                                    </p:animEffect>
                                    <p:anim calcmode="lin" valueType="num">
                                      <p:cBhvr>
                                        <p:cTn id="8" dur="1000" fill="hold"/>
                                        <p:tgtEl>
                                          <p:spTgt spid="47113"/>
                                        </p:tgtEl>
                                        <p:attrNameLst>
                                          <p:attrName>ppt_x</p:attrName>
                                        </p:attrNameLst>
                                      </p:cBhvr>
                                      <p:tavLst>
                                        <p:tav tm="0">
                                          <p:val>
                                            <p:strVal val="#ppt_x"/>
                                          </p:val>
                                        </p:tav>
                                        <p:tav tm="100000">
                                          <p:val>
                                            <p:strVal val="#ppt_x"/>
                                          </p:val>
                                        </p:tav>
                                      </p:tavLst>
                                    </p:anim>
                                    <p:anim calcmode="lin" valueType="num">
                                      <p:cBhvr>
                                        <p:cTn id="9" dur="1000" fill="hold"/>
                                        <p:tgtEl>
                                          <p:spTgt spid="47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7111"/>
                                        </p:tgtEl>
                                        <p:attrNameLst>
                                          <p:attrName>style.visibility</p:attrName>
                                        </p:attrNameLst>
                                      </p:cBhvr>
                                      <p:to>
                                        <p:strVal val="visible"/>
                                      </p:to>
                                    </p:set>
                                    <p:animEffect transition="in" filter="circle(in)">
                                      <p:cBhvr>
                                        <p:cTn id="14" dur="2000"/>
                                        <p:tgtEl>
                                          <p:spTgt spid="471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7114"/>
                                        </p:tgtEl>
                                        <p:attrNameLst>
                                          <p:attrName>style.visibility</p:attrName>
                                        </p:attrNameLst>
                                      </p:cBhvr>
                                      <p:to>
                                        <p:strVal val="visible"/>
                                      </p:to>
                                    </p:set>
                                    <p:animEffect transition="in" filter="wipe(down)">
                                      <p:cBhvr>
                                        <p:cTn id="19" dur="500"/>
                                        <p:tgtEl>
                                          <p:spTgt spid="471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7112"/>
                                        </p:tgtEl>
                                        <p:attrNameLst>
                                          <p:attrName>style.visibility</p:attrName>
                                        </p:attrNameLst>
                                      </p:cBhvr>
                                      <p:to>
                                        <p:strVal val="visible"/>
                                      </p:to>
                                    </p:set>
                                    <p:animEffect transition="in" filter="barn(inVertical)">
                                      <p:cBhvr>
                                        <p:cTn id="24" dur="500"/>
                                        <p:tgtEl>
                                          <p:spTgt spid="471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7115"/>
                                        </p:tgtEl>
                                        <p:attrNameLst>
                                          <p:attrName>style.visibility</p:attrName>
                                        </p:attrNameLst>
                                      </p:cBhvr>
                                      <p:to>
                                        <p:strVal val="visible"/>
                                      </p:to>
                                    </p:set>
                                    <p:animEffect transition="in" filter="circle(in)">
                                      <p:cBhvr>
                                        <p:cTn id="29" dur="20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47112" grpId="0" animBg="1"/>
      <p:bldP spid="47113" grpId="0" animBg="1"/>
      <p:bldP spid="47114" grpId="0" animBg="1"/>
      <p:bldP spid="471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8750" y="1828800"/>
            <a:ext cx="88471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000" b="1">
                <a:solidFill>
                  <a:srgbClr val="FF0000"/>
                </a:solidFill>
                <a:latin typeface="Times New Roman" panose="02020603050405020304" pitchFamily="18" charset="0"/>
              </a:rPr>
              <a:t>	</a:t>
            </a:r>
            <a:r>
              <a:rPr lang="en-US" altLang="en-US" b="1">
                <a:solidFill>
                  <a:srgbClr val="6600CC"/>
                </a:solidFill>
                <a:latin typeface="Times New Roman" panose="02020603050405020304" pitchFamily="18" charset="0"/>
                <a:cs typeface="Times New Roman" panose="02020603050405020304" pitchFamily="18" charset="0"/>
              </a:rPr>
              <a:t>Kinh thành Huế do Nguyễn Ánh khởi xướng xây dựng. Khi xây dựng nhà Nguyễn đã huy động hàng chục vạn dân và lính phục vụ việc xây dựng. Đã sử dụng các vật liệu như đá, gỗ, vôi, gạch, ngói từ mọi miền đất nước đưa về. Sau vài chục năm xây dựng và tu bổ nhiều lần, một tòa thành rộng lớn dài hơn 2 km đã mọc lên bên bờ sông Hương. Đây là tòa thành đồ sộ đẹp nhất nước ta thời đó.   </a:t>
            </a:r>
            <a:endParaRPr lang="en-US" altLang="en-US" b="1">
              <a:solidFill>
                <a:srgbClr val="6600CC"/>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5404</Words>
  <Application>WPS Presentation</Application>
  <PresentationFormat>On-screen Show (4:3)</PresentationFormat>
  <Paragraphs>218</Paragraphs>
  <Slides>41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41</vt:i4>
      </vt:variant>
    </vt:vector>
  </HeadingPairs>
  <TitlesOfParts>
    <vt:vector size="50" baseType="lpstr">
      <vt:lpstr>Arial</vt:lpstr>
      <vt:lpstr>SimSun</vt:lpstr>
      <vt:lpstr>Wingdings</vt:lpstr>
      <vt:lpstr>Times New Roman</vt:lpstr>
      <vt:lpstr>Microsoft YaHei</vt:lpstr>
      <vt:lpstr>Arial Unicode MS</vt:lpstr>
      <vt:lpstr>.VnTime</vt:lpstr>
      <vt:lpstr>Segoe Print</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phuong7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dung79</dc:creator>
  <cp:lastModifiedBy>FPT</cp:lastModifiedBy>
  <cp:revision>205</cp:revision>
  <dcterms:created xsi:type="dcterms:W3CDTF">2012-03-26T14:05:00Z</dcterms:created>
  <dcterms:modified xsi:type="dcterms:W3CDTF">2023-04-26T10:24:01Z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D51675443FC84161BA376DA391E6F007</vt:lpwstr>
  </property>
  <property fmtid="{D5CDD505-2E9C-101B-9397-08002B2CF9AE}" pid="3" name="KSOProductBuildVer">
    <vt:lpwstr>1033-11.2.0.11536</vt:lpwstr>
  </property>
</Properties>
</file>