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9"/>
  </p:notesMasterIdLst>
  <p:sldIdLst>
    <p:sldId id="312" r:id="rId2"/>
    <p:sldId id="311" r:id="rId3"/>
    <p:sldId id="313" r:id="rId4"/>
    <p:sldId id="256" r:id="rId5"/>
    <p:sldId id="257" r:id="rId6"/>
    <p:sldId id="258" r:id="rId7"/>
    <p:sldId id="314" r:id="rId8"/>
    <p:sldId id="259" r:id="rId9"/>
    <p:sldId id="315" r:id="rId10"/>
    <p:sldId id="317" r:id="rId11"/>
    <p:sldId id="322" r:id="rId12"/>
    <p:sldId id="316" r:id="rId13"/>
    <p:sldId id="321" r:id="rId14"/>
    <p:sldId id="318" r:id="rId15"/>
    <p:sldId id="319" r:id="rId16"/>
    <p:sldId id="323" r:id="rId17"/>
    <p:sldId id="324" r:id="rId18"/>
    <p:sldId id="325" r:id="rId19"/>
    <p:sldId id="326" r:id="rId20"/>
    <p:sldId id="327" r:id="rId21"/>
    <p:sldId id="320" r:id="rId22"/>
    <p:sldId id="260" r:id="rId23"/>
    <p:sldId id="328" r:id="rId24"/>
    <p:sldId id="329" r:id="rId25"/>
    <p:sldId id="339" r:id="rId26"/>
    <p:sldId id="340" r:id="rId27"/>
    <p:sldId id="330" r:id="rId28"/>
  </p:sldIdLst>
  <p:sldSz cx="12161838" cy="6858000"/>
  <p:notesSz cx="6858000" cy="9144000"/>
  <p:embeddedFontLst>
    <p:embeddedFont>
      <p:font typeface="Arial Rounded MT Bold" pitchFamily="34" charset="0"/>
      <p:regular r:id="rId30"/>
    </p:embeddedFont>
    <p:embeddedFont>
      <p:font typeface="Chewy" charset="0"/>
      <p:regular r:id="rId31"/>
    </p:embeddedFont>
    <p:embeddedFont>
      <p:font typeface="Roboto Condensed Light" charset="0"/>
      <p:regular r:id="rId32"/>
      <p:italic r:id="rId33"/>
    </p:embeddedFont>
    <p:embeddedFont>
      <p:font typeface="Arial-Rounded" pitchFamily="34" charset="-93"/>
      <p:regular r:id="rId34"/>
    </p:embeddedFont>
    <p:embeddedFont>
      <p:font typeface="Comfortaa" charset="0"/>
      <p:regular r:id="rId35"/>
      <p:bold r:id="rId36"/>
    </p:embeddedFont>
    <p:embeddedFont>
      <p:font typeface="Delius Unicase"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86" autoAdjust="0"/>
  </p:normalViewPr>
  <p:slideViewPr>
    <p:cSldViewPr>
      <p:cViewPr varScale="1">
        <p:scale>
          <a:sx n="61" d="100"/>
          <a:sy n="61" d="100"/>
        </p:scale>
        <p:origin x="-1044" y="-9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0410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Câu</a:t>
            </a:r>
            <a:r>
              <a:rPr lang="en-US" baseline="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hỏi lại kiến thức liên quan đến bài học</a:t>
            </a:r>
          </a:p>
        </p:txBody>
      </p:sp>
    </p:spTree>
    <p:extLst>
      <p:ext uri="{BB962C8B-B14F-4D97-AF65-F5344CB8AC3E}">
        <p14:creationId xmlns:p14="http://schemas.microsoft.com/office/powerpoint/2010/main" val="2507200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có thể kể them những câu thành ngữ, tục ngữ nói về sự biết ơn.</a:t>
            </a:r>
            <a:endParaRPr lang="en-US"/>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Tách</a:t>
            </a:r>
            <a:r>
              <a:rPr lang="en-US" baseline="0"/>
              <a:t> đọc và đọc theo đoạn</a:t>
            </a:r>
            <a:endParaRPr lang="en-US"/>
          </a:p>
          <a:p>
            <a:pPr marL="0" lvl="0" indent="0" algn="l" rtl="0">
              <a:spcBef>
                <a:spcPts val="0"/>
              </a:spcBef>
              <a:spcAft>
                <a:spcPts val="0"/>
              </a:spcAft>
              <a:buNone/>
            </a:pPr>
            <a:r>
              <a:rPr lang="en-US"/>
              <a:t>Hỏi</a:t>
            </a:r>
            <a:r>
              <a:rPr lang="en-US" baseline="0"/>
              <a:t> HS chia đoạn ntn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Tách</a:t>
            </a:r>
            <a:r>
              <a:rPr lang="en-US" baseline="0"/>
              <a:t> đọc và đọc theo đoạn</a:t>
            </a:r>
            <a:endParaRPr lang="en-US"/>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42847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2719" y="2286000"/>
            <a:ext cx="9698182" cy="1938992"/>
          </a:xfrm>
          <a:prstGeom prst="rect">
            <a:avLst/>
          </a:prstGeom>
          <a:solidFill>
            <a:schemeClr val="bg1"/>
          </a:solid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Nhưng nhờ có em Hạ, </a:t>
            </a:r>
            <a:r>
              <a:rPr lang="en-US" sz="4000">
                <a:solidFill>
                  <a:srgbClr val="FF0000"/>
                </a:solidFill>
                <a:latin typeface="Arial-Rounded" pitchFamily="34" charset="0"/>
                <a:ea typeface="Arial-Rounded" pitchFamily="34" charset="0"/>
                <a:cs typeface="Arial-Rounded" pitchFamily="34" charset="0"/>
              </a:rPr>
              <a:t>/</a:t>
            </a:r>
            <a:r>
              <a:rPr lang="en-US" sz="4000">
                <a:latin typeface="Arial-Rounded" pitchFamily="34" charset="0"/>
                <a:ea typeface="Arial-Rounded" pitchFamily="34" charset="0"/>
                <a:cs typeface="Arial-Rounded" pitchFamily="34" charset="0"/>
              </a:rPr>
              <a:t> cây trong vườn</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mới đơm trái ngọt,</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học sinh </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mới được nghỉ hè.</a:t>
            </a:r>
          </a:p>
        </p:txBody>
      </p:sp>
    </p:spTree>
    <p:extLst>
      <p:ext uri="{BB962C8B-B14F-4D97-AF65-F5344CB8AC3E}">
        <p14:creationId xmlns:p14="http://schemas.microsoft.com/office/powerpoint/2010/main" val="9570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2719" y="2286000"/>
            <a:ext cx="9698182" cy="1938992"/>
          </a:xfrm>
          <a:prstGeom prst="rect">
            <a:avLst/>
          </a:prstGeom>
          <a:solidFill>
            <a:schemeClr val="bg1"/>
          </a:solid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Có em</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mới có bập bùng bếp lửa nhà sàn, </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mọi người</a:t>
            </a:r>
            <a:r>
              <a:rPr lang="en-US" sz="4000">
                <a:solidFill>
                  <a:srgbClr val="FF0000"/>
                </a:solidFill>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 mới có giấc ngủ ấm trong chăn.</a:t>
            </a:r>
          </a:p>
        </p:txBody>
      </p:sp>
    </p:spTree>
    <p:extLst>
      <p:ext uri="{BB962C8B-B14F-4D97-AF65-F5344CB8AC3E}">
        <p14:creationId xmlns:p14="http://schemas.microsoft.com/office/powerpoint/2010/main" val="27746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a:latin typeface="Arial-Rounded" pitchFamily="34" charset="0"/>
                <a:ea typeface="Arial-Rounded" pitchFamily="34" charset="0"/>
                <a:cs typeface="Arial-Rounded" pitchFamily="34" charset="0"/>
              </a:rPr>
              <a:t>Đông cầm tay Xuân bảo:</a:t>
            </a:r>
          </a:p>
          <a:p>
            <a:pPr indent="457200" algn="just"/>
            <a:r>
              <a:rPr lang="en-US" sz="23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a:latin typeface="Arial-Rounded" pitchFamily="34" charset="0"/>
                <a:ea typeface="Arial-Rounded" pitchFamily="34" charset="0"/>
                <a:cs typeface="Arial-Rounded" pitchFamily="34" charset="0"/>
              </a:rPr>
              <a:t>Xuân nói:</a:t>
            </a:r>
          </a:p>
          <a:p>
            <a:pPr indent="457200" algn="just"/>
            <a:r>
              <a:rPr lang="en-US" sz="23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a:latin typeface="Arial-Rounded" pitchFamily="34" charset="0"/>
                <a:ea typeface="Arial-Rounded" pitchFamily="34" charset="0"/>
                <a:cs typeface="Arial-Rounded" pitchFamily="34" charset="0"/>
              </a:rPr>
              <a:t>Nàng Hạ tinh nghịch xen vào:</a:t>
            </a:r>
          </a:p>
          <a:p>
            <a:pPr indent="457200" algn="just"/>
            <a:r>
              <a:rPr lang="en-US" sz="23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a:latin typeface="Arial-Rounded" pitchFamily="34" charset="0"/>
                <a:ea typeface="Arial-Rounded" pitchFamily="34" charset="0"/>
                <a:cs typeface="Arial-Rounded" pitchFamily="34" charset="0"/>
              </a:rPr>
              <a:t>Giọng buồn buồn, Đông nói:</a:t>
            </a:r>
          </a:p>
          <a:p>
            <a:pPr indent="457200" algn="just"/>
            <a:r>
              <a:rPr lang="en-US" sz="2300">
                <a:latin typeface="Arial-Rounded" pitchFamily="34" charset="0"/>
                <a:ea typeface="Arial-Rounded" pitchFamily="34" charset="0"/>
                <a:cs typeface="Arial-Rounded" pitchFamily="34" charset="0"/>
              </a:rPr>
              <a:t>- Chỉ có em là chẳng ai yêu.</a:t>
            </a:r>
          </a:p>
          <a:p>
            <a:pPr indent="457200" algn="just"/>
            <a:r>
              <a:rPr lang="en-US" sz="2300">
                <a:latin typeface="Arial-Rounded" pitchFamily="34" charset="0"/>
                <a:ea typeface="Arial-Rounded" pitchFamily="34" charset="0"/>
                <a:cs typeface="Arial-Rounded" pitchFamily="34" charset="0"/>
              </a:rPr>
              <a:t>Thu đặt bàn tay lên vai đông, thủ thỉ:</a:t>
            </a:r>
          </a:p>
          <a:p>
            <a:pPr indent="457200" algn="just"/>
            <a:r>
              <a:rPr lang="en-US" sz="230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1419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solidFill>
                  <a:srgbClr val="C00000"/>
                </a:solidFill>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a:solidFill>
                  <a:srgbClr val="C00000"/>
                </a:solidFill>
                <a:latin typeface="Arial-Rounded" pitchFamily="34" charset="0"/>
                <a:ea typeface="Arial-Rounded" pitchFamily="34" charset="0"/>
                <a:cs typeface="Arial-Rounded" pitchFamily="34" charset="0"/>
              </a:rPr>
              <a:t>Đông cầm tay Xuân bảo:</a:t>
            </a:r>
          </a:p>
          <a:p>
            <a:pPr indent="457200" algn="just"/>
            <a:r>
              <a:rPr lang="en-US" sz="2300">
                <a:solidFill>
                  <a:srgbClr val="C00000"/>
                </a:solidFill>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a:solidFill>
                  <a:srgbClr val="C00000"/>
                </a:solidFill>
                <a:latin typeface="Arial-Rounded" pitchFamily="34" charset="0"/>
                <a:ea typeface="Arial-Rounded" pitchFamily="34" charset="0"/>
                <a:cs typeface="Arial-Rounded" pitchFamily="34" charset="0"/>
              </a:rPr>
              <a:t>Xuân nói:</a:t>
            </a:r>
          </a:p>
          <a:p>
            <a:pPr indent="457200" algn="just"/>
            <a:r>
              <a:rPr lang="en-US" sz="2300">
                <a:solidFill>
                  <a:srgbClr val="C00000"/>
                </a:solidFill>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a:solidFill>
                  <a:srgbClr val="C00000"/>
                </a:solidFill>
                <a:latin typeface="Arial-Rounded" pitchFamily="34" charset="0"/>
                <a:ea typeface="Arial-Rounded" pitchFamily="34" charset="0"/>
                <a:cs typeface="Arial-Rounded" pitchFamily="34" charset="0"/>
              </a:rPr>
              <a:t>Nàng Hạ tinh nghịch xen vào:</a:t>
            </a:r>
          </a:p>
          <a:p>
            <a:pPr indent="457200" algn="just"/>
            <a:r>
              <a:rPr lang="en-US" sz="2300">
                <a:solidFill>
                  <a:srgbClr val="C00000"/>
                </a:solidFill>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a:solidFill>
                  <a:srgbClr val="7030A0"/>
                </a:solidFill>
                <a:latin typeface="Arial-Rounded" pitchFamily="34" charset="0"/>
                <a:ea typeface="Arial-Rounded" pitchFamily="34" charset="0"/>
                <a:cs typeface="Arial-Rounded" pitchFamily="34" charset="0"/>
              </a:rPr>
              <a:t>Giọng buồn buồn, Đông nói:</a:t>
            </a:r>
          </a:p>
          <a:p>
            <a:pPr indent="457200" algn="just"/>
            <a:r>
              <a:rPr lang="en-US" sz="2300">
                <a:solidFill>
                  <a:srgbClr val="7030A0"/>
                </a:solidFill>
                <a:latin typeface="Arial-Rounded" pitchFamily="34" charset="0"/>
                <a:ea typeface="Arial-Rounded" pitchFamily="34" charset="0"/>
                <a:cs typeface="Arial-Rounded" pitchFamily="34" charset="0"/>
              </a:rPr>
              <a:t>- Chỉ có em là chẳng ai yêu.</a:t>
            </a:r>
          </a:p>
          <a:p>
            <a:pPr indent="457200" algn="just"/>
            <a:r>
              <a:rPr lang="en-US" sz="2300">
                <a:solidFill>
                  <a:srgbClr val="7030A0"/>
                </a:solidFill>
                <a:latin typeface="Arial-Rounded" pitchFamily="34" charset="0"/>
                <a:ea typeface="Arial-Rounded" pitchFamily="34" charset="0"/>
                <a:cs typeface="Arial-Rounded" pitchFamily="34" charset="0"/>
              </a:rPr>
              <a:t>Thu đặt bàn tay lên vai đông, thủ thỉ:</a:t>
            </a:r>
          </a:p>
          <a:p>
            <a:pPr indent="457200" algn="just"/>
            <a:r>
              <a:rPr lang="en-US" sz="2300">
                <a:solidFill>
                  <a:srgbClr val="7030A0"/>
                </a:solidFill>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a:solidFill>
                  <a:srgbClr val="00B050"/>
                </a:solidFill>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solidFill>
                  <a:srgbClr val="00B050"/>
                </a:solidFill>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4282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3726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a:latin typeface="Arial-Rounded" pitchFamily="34" charset="0"/>
                <a:ea typeface="Arial-Rounded" pitchFamily="34" charset="0"/>
                <a:cs typeface="Arial-Rounded" pitchFamily="34" charset="0"/>
              </a:rPr>
              <a:t>Đông cầm tay Xuân bảo:</a:t>
            </a:r>
          </a:p>
          <a:p>
            <a:pPr indent="457200" algn="just"/>
            <a:r>
              <a:rPr lang="en-US" sz="23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a:latin typeface="Arial-Rounded" pitchFamily="34" charset="0"/>
                <a:ea typeface="Arial-Rounded" pitchFamily="34" charset="0"/>
                <a:cs typeface="Arial-Rounded" pitchFamily="34" charset="0"/>
              </a:rPr>
              <a:t>Xuân nói:</a:t>
            </a:r>
          </a:p>
          <a:p>
            <a:pPr indent="457200" algn="just"/>
            <a:r>
              <a:rPr lang="en-US" sz="23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a:latin typeface="Arial-Rounded" pitchFamily="34" charset="0"/>
                <a:ea typeface="Arial-Rounded" pitchFamily="34" charset="0"/>
                <a:cs typeface="Arial-Rounded" pitchFamily="34" charset="0"/>
              </a:rPr>
              <a:t>Nàng Hạ tinh nghịch xen vào:</a:t>
            </a:r>
          </a:p>
          <a:p>
            <a:pPr indent="457200" algn="just"/>
            <a:r>
              <a:rPr lang="en-US" sz="23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a:latin typeface="Arial-Rounded" pitchFamily="34" charset="0"/>
                <a:ea typeface="Arial-Rounded" pitchFamily="34" charset="0"/>
                <a:cs typeface="Arial-Rounded" pitchFamily="34" charset="0"/>
              </a:rPr>
              <a:t>Giọng buồn buồn, Đông nói:</a:t>
            </a:r>
          </a:p>
          <a:p>
            <a:pPr indent="457200" algn="just"/>
            <a:r>
              <a:rPr lang="en-US" sz="2300">
                <a:latin typeface="Arial-Rounded" pitchFamily="34" charset="0"/>
                <a:ea typeface="Arial-Rounded" pitchFamily="34" charset="0"/>
                <a:cs typeface="Arial-Rounded" pitchFamily="34" charset="0"/>
              </a:rPr>
              <a:t>- Chỉ có em là chẳng ai yêu.</a:t>
            </a:r>
          </a:p>
          <a:p>
            <a:pPr indent="457200" algn="just"/>
            <a:r>
              <a:rPr lang="en-US" sz="2300">
                <a:latin typeface="Arial-Rounded" pitchFamily="34" charset="0"/>
                <a:ea typeface="Arial-Rounded" pitchFamily="34" charset="0"/>
                <a:cs typeface="Arial-Rounded" pitchFamily="34" charset="0"/>
              </a:rPr>
              <a:t>Thu đặt bàn tay lên vai đông, thủ thỉ:</a:t>
            </a:r>
          </a:p>
          <a:p>
            <a:pPr indent="457200" algn="just"/>
            <a:r>
              <a:rPr lang="en-US" sz="230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5291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Bốn nàng tiên tượng trưng cho những mùa nào trong năm?</a:t>
              </a:r>
            </a:p>
          </p:txBody>
        </p:sp>
      </p:grpSp>
      <p:sp>
        <p:nvSpPr>
          <p:cNvPr id="17" name="TextBox 16">
            <a:extLst>
              <a:ext uri="{FF2B5EF4-FFF2-40B4-BE49-F238E27FC236}">
                <a16:creationId xmlns:a16="http://schemas.microsoft.com/office/drawing/2014/main" xmlns="" id="{83DE1F8B-C43D-4B7A-8155-BEAC33AC1D49}"/>
              </a:ext>
            </a:extLst>
          </p:cNvPr>
          <p:cNvSpPr txBox="1"/>
          <p:nvPr/>
        </p:nvSpPr>
        <p:spPr>
          <a:xfrm>
            <a:off x="1140785" y="1752600"/>
            <a:ext cx="9837234" cy="1754326"/>
          </a:xfrm>
          <a:prstGeom prst="rect">
            <a:avLst/>
          </a:prstGeom>
          <a:solidFill>
            <a:schemeClr val="tx2"/>
          </a:solidFill>
        </p:spPr>
        <p:txBody>
          <a:bodyPr wrap="square" rtlCol="0">
            <a:spAutoFit/>
          </a:bodyPr>
          <a:lstStyle/>
          <a:p>
            <a:pPr marL="44450" lvl="0" algn="just">
              <a:defRPr/>
            </a:pPr>
            <a:r>
              <a:rPr lang="en-US" sz="3600">
                <a:solidFill>
                  <a:schemeClr val="tx1"/>
                </a:solidFill>
                <a:latin typeface="Arial-Rounded" pitchFamily="34" charset="0"/>
                <a:ea typeface="Arial-Rounded" pitchFamily="34" charset="0"/>
                <a:cs typeface="Arial-Rounded" pitchFamily="34" charset="0"/>
              </a:rPr>
              <a:t>Bốn nàng tiên tượng trưng cho bốn mùa nào trong năm, đó là: mùa xuân, mùa hè, mùa thu và mùa đông.</a:t>
            </a:r>
            <a:endParaRPr lang="vi-VN" sz="3600" i="1">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719" y="3200400"/>
            <a:ext cx="7855354" cy="3549832"/>
          </a:xfrm>
          <a:prstGeom prst="rect">
            <a:avLst/>
          </a:prstGeom>
        </p:spPr>
      </p:pic>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515600" cy="1299584"/>
            <a:chOff x="294783" y="915918"/>
            <a:chExt cx="105156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9832332"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Theo nàng tiên mùa hạ, vì sao thiếu nhi thích mùa thu?</a:t>
              </a:r>
            </a:p>
          </p:txBody>
        </p:sp>
      </p:grpSp>
      <p:sp>
        <p:nvSpPr>
          <p:cNvPr id="12" name="Rectangle 11"/>
          <p:cNvSpPr/>
          <p:nvPr/>
        </p:nvSpPr>
        <p:spPr>
          <a:xfrm>
            <a:off x="801871" y="1399851"/>
            <a:ext cx="10950512" cy="3785652"/>
          </a:xfrm>
          <a:prstGeom prst="rect">
            <a:avLst/>
          </a:prstGeom>
        </p:spPr>
        <p:txBody>
          <a:bodyPr wrap="square">
            <a:spAutoFit/>
          </a:bodyPr>
          <a:lstStyle/>
          <a:p>
            <a:pPr indent="457200" algn="just"/>
            <a:r>
              <a:rPr lang="en-US" sz="24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400">
                <a:latin typeface="Arial-Rounded" pitchFamily="34" charset="0"/>
                <a:ea typeface="Arial-Rounded" pitchFamily="34" charset="0"/>
                <a:cs typeface="Arial-Rounded" pitchFamily="34" charset="0"/>
              </a:rPr>
              <a:t>Đông cầm tay Xuân bảo:</a:t>
            </a:r>
          </a:p>
          <a:p>
            <a:pPr indent="457200" algn="just"/>
            <a:r>
              <a:rPr lang="en-US" sz="24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400">
                <a:latin typeface="Arial-Rounded" pitchFamily="34" charset="0"/>
                <a:ea typeface="Arial-Rounded" pitchFamily="34" charset="0"/>
                <a:cs typeface="Arial-Rounded" pitchFamily="34" charset="0"/>
              </a:rPr>
              <a:t>Xuân nói:</a:t>
            </a:r>
          </a:p>
          <a:p>
            <a:pPr indent="457200" algn="just"/>
            <a:r>
              <a:rPr lang="en-US" sz="24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400">
                <a:latin typeface="Arial-Rounded" pitchFamily="34" charset="0"/>
                <a:ea typeface="Arial-Rounded" pitchFamily="34" charset="0"/>
                <a:cs typeface="Arial-Rounded" pitchFamily="34" charset="0"/>
              </a:rPr>
              <a:t>Nàng Hạ tinh nghịch xen vào:</a:t>
            </a:r>
          </a:p>
          <a:p>
            <a:pPr indent="457200" algn="just"/>
            <a:r>
              <a:rPr lang="en-US" sz="24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p:txBody>
      </p:sp>
      <p:cxnSp>
        <p:nvCxnSpPr>
          <p:cNvPr id="11" name="Straight Connector 10"/>
          <p:cNvCxnSpPr/>
          <p:nvPr/>
        </p:nvCxnSpPr>
        <p:spPr>
          <a:xfrm>
            <a:off x="1625780" y="4724400"/>
            <a:ext cx="100177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3DE1F8B-C43D-4B7A-8155-BEAC33AC1D49}"/>
              </a:ext>
            </a:extLst>
          </p:cNvPr>
          <p:cNvSpPr txBox="1"/>
          <p:nvPr/>
        </p:nvSpPr>
        <p:spPr>
          <a:xfrm>
            <a:off x="910736" y="5446693"/>
            <a:ext cx="10732783" cy="954107"/>
          </a:xfrm>
          <a:prstGeom prst="rect">
            <a:avLst/>
          </a:prstGeom>
          <a:solidFill>
            <a:srgbClr val="CEEBEA"/>
          </a:solidFill>
        </p:spPr>
        <p:txBody>
          <a:bodyPr wrap="square" rtlCol="0">
            <a:spAutoFit/>
          </a:bodyPr>
          <a:lstStyle/>
          <a:p>
            <a:pPr algn="just"/>
            <a:r>
              <a:rPr lang="en-US" sz="2800">
                <a:solidFill>
                  <a:schemeClr val="tx1"/>
                </a:solidFill>
                <a:latin typeface="Arial-Rounded" pitchFamily="34" charset="0"/>
                <a:ea typeface="Arial-Rounded" pitchFamily="34" charset="0"/>
                <a:cs typeface="Arial-Rounded" pitchFamily="34" charset="0"/>
              </a:rPr>
              <a:t>Theo nàng tiên mùa hạ, thiếu nhi thích mùa thu vì nhờ có mùa thu mới có đêm trăng rước đèn, phá cỗ (Tết Trung thu).</a:t>
            </a:r>
          </a:p>
        </p:txBody>
      </p:sp>
      <p:cxnSp>
        <p:nvCxnSpPr>
          <p:cNvPr id="13" name="Straight Connector 12"/>
          <p:cNvCxnSpPr/>
          <p:nvPr/>
        </p:nvCxnSpPr>
        <p:spPr>
          <a:xfrm>
            <a:off x="874441" y="5105400"/>
            <a:ext cx="306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599182"/>
            <a:ext cx="11378086" cy="1314098"/>
            <a:chOff x="294783" y="915918"/>
            <a:chExt cx="10558095" cy="1314098"/>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29687"/>
              <a:ext cx="9874827"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Dựa vào bài đọc, nói tên mùa phù hợp với mỗi bức tranh.</a:t>
              </a:r>
            </a:p>
          </p:txBody>
        </p:sp>
      </p:grpSp>
      <p:sp>
        <p:nvSpPr>
          <p:cNvPr id="14" name="TextBox 13">
            <a:extLst>
              <a:ext uri="{FF2B5EF4-FFF2-40B4-BE49-F238E27FC236}">
                <a16:creationId xmlns:a16="http://schemas.microsoft.com/office/drawing/2014/main" xmlns="" id="{83DE1F8B-C43D-4B7A-8155-BEAC33AC1D49}"/>
              </a:ext>
            </a:extLst>
          </p:cNvPr>
          <p:cNvSpPr txBox="1"/>
          <p:nvPr/>
        </p:nvSpPr>
        <p:spPr>
          <a:xfrm>
            <a:off x="1356519" y="4611469"/>
            <a:ext cx="2259047" cy="646331"/>
          </a:xfrm>
          <a:prstGeom prst="rect">
            <a:avLst/>
          </a:prstGeom>
          <a:solidFill>
            <a:schemeClr val="tx2"/>
          </a:solidFill>
        </p:spPr>
        <p:txBody>
          <a:bodyPr wrap="square" rtlCol="0">
            <a:spAutoFit/>
          </a:bodyPr>
          <a:lstStyle/>
          <a:p>
            <a:pPr algn="ctr"/>
            <a:r>
              <a:rPr lang="en-US" sz="3600">
                <a:solidFill>
                  <a:schemeClr val="tx1"/>
                </a:solidFill>
                <a:latin typeface="Arial-Rounded" pitchFamily="34" charset="0"/>
                <a:ea typeface="Arial-Rounded" pitchFamily="34" charset="0"/>
                <a:cs typeface="Arial-Rounded" pitchFamily="34" charset="0"/>
              </a:rPr>
              <a:t>Mùa xuân</a:t>
            </a:r>
            <a:endParaRPr lang="en-US" sz="3600" i="1">
              <a:solidFill>
                <a:schemeClr val="tx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33625"/>
            <a:ext cx="10180638"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83DE1F8B-C43D-4B7A-8155-BEAC33AC1D49}"/>
              </a:ext>
            </a:extLst>
          </p:cNvPr>
          <p:cNvSpPr txBox="1"/>
          <p:nvPr/>
        </p:nvSpPr>
        <p:spPr>
          <a:xfrm>
            <a:off x="3785020" y="4611468"/>
            <a:ext cx="2259047" cy="646331"/>
          </a:xfrm>
          <a:prstGeom prst="rect">
            <a:avLst/>
          </a:prstGeom>
          <a:solidFill>
            <a:schemeClr val="tx2"/>
          </a:solidFill>
        </p:spPr>
        <p:txBody>
          <a:bodyPr wrap="square" rtlCol="0">
            <a:spAutoFit/>
          </a:bodyPr>
          <a:lstStyle/>
          <a:p>
            <a:pPr algn="ctr"/>
            <a:r>
              <a:rPr lang="en-US" sz="3600">
                <a:solidFill>
                  <a:schemeClr val="tx1"/>
                </a:solidFill>
                <a:latin typeface="Arial-Rounded" pitchFamily="34" charset="0"/>
                <a:ea typeface="Arial-Rounded" pitchFamily="34" charset="0"/>
                <a:cs typeface="Arial-Rounded" pitchFamily="34" charset="0"/>
              </a:rPr>
              <a:t>Mùa đông</a:t>
            </a:r>
            <a:endParaRPr lang="en-US" sz="3600" i="1">
              <a:solidFill>
                <a:schemeClr val="tx1"/>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xmlns="" id="{83DE1F8B-C43D-4B7A-8155-BEAC33AC1D49}"/>
              </a:ext>
            </a:extLst>
          </p:cNvPr>
          <p:cNvSpPr txBox="1"/>
          <p:nvPr/>
        </p:nvSpPr>
        <p:spPr>
          <a:xfrm>
            <a:off x="5805147" y="4582207"/>
            <a:ext cx="2868647" cy="1200329"/>
          </a:xfrm>
          <a:prstGeom prst="rect">
            <a:avLst/>
          </a:prstGeom>
          <a:solidFill>
            <a:schemeClr val="tx2"/>
          </a:solidFill>
        </p:spPr>
        <p:txBody>
          <a:bodyPr wrap="square" rtlCol="0">
            <a:spAutoFit/>
          </a:bodyPr>
          <a:lstStyle/>
          <a:p>
            <a:pPr algn="ctr"/>
            <a:r>
              <a:rPr lang="en-US" sz="3600">
                <a:solidFill>
                  <a:schemeClr val="tx1"/>
                </a:solidFill>
                <a:latin typeface="Arial-Rounded" pitchFamily="34" charset="0"/>
                <a:ea typeface="Arial-Rounded" pitchFamily="34" charset="0"/>
                <a:cs typeface="Arial-Rounded" pitchFamily="34" charset="0"/>
              </a:rPr>
              <a:t>Mùa hạ/</a:t>
            </a:r>
          </a:p>
          <a:p>
            <a:pPr algn="ctr"/>
            <a:r>
              <a:rPr lang="en-US" sz="3600">
                <a:solidFill>
                  <a:schemeClr val="tx1"/>
                </a:solidFill>
                <a:latin typeface="Arial-Rounded" pitchFamily="34" charset="0"/>
                <a:ea typeface="Arial-Rounded" pitchFamily="34" charset="0"/>
                <a:cs typeface="Arial-Rounded" pitchFamily="34" charset="0"/>
              </a:rPr>
              <a:t>mùa hè</a:t>
            </a:r>
            <a:endParaRPr lang="en-US" sz="3600" i="1">
              <a:solidFill>
                <a:schemeClr val="tx1"/>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8443119" y="4524374"/>
            <a:ext cx="2868647" cy="646331"/>
          </a:xfrm>
          <a:prstGeom prst="rect">
            <a:avLst/>
          </a:prstGeom>
          <a:solidFill>
            <a:schemeClr val="tx2"/>
          </a:solidFill>
        </p:spPr>
        <p:txBody>
          <a:bodyPr wrap="square" rtlCol="0">
            <a:spAutoFit/>
          </a:bodyPr>
          <a:lstStyle/>
          <a:p>
            <a:pPr algn="ctr"/>
            <a:r>
              <a:rPr lang="en-US" sz="3600">
                <a:solidFill>
                  <a:schemeClr val="tx1"/>
                </a:solidFill>
                <a:latin typeface="Arial-Rounded" pitchFamily="34" charset="0"/>
                <a:ea typeface="Arial-Rounded" pitchFamily="34" charset="0"/>
                <a:cs typeface="Arial-Rounded" pitchFamily="34" charset="0"/>
              </a:rPr>
              <a:t>Mùa thu</a:t>
            </a:r>
            <a:endParaRPr lang="en-US" sz="36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537971"/>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Vì sao bà Đất nói cả bốn nàng tiên đều có ích và đáng yêu?</a:t>
              </a:r>
            </a:p>
          </p:txBody>
        </p:sp>
      </p:grpSp>
      <p:sp>
        <p:nvSpPr>
          <p:cNvPr id="4" name="Rectangle 3"/>
          <p:cNvSpPr/>
          <p:nvPr/>
        </p:nvSpPr>
        <p:spPr>
          <a:xfrm>
            <a:off x="935569" y="2305616"/>
            <a:ext cx="10784150" cy="1569660"/>
          </a:xfrm>
          <a:prstGeom prst="rect">
            <a:avLst/>
          </a:prstGeom>
        </p:spPr>
        <p:txBody>
          <a:bodyPr wrap="square">
            <a:spAutoFit/>
          </a:bodyPr>
          <a:lstStyle/>
          <a:p>
            <a:pPr indent="457200" algn="just"/>
            <a:r>
              <a:rPr lang="en-US" sz="24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4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935569" y="4495800"/>
            <a:ext cx="10732783" cy="2246769"/>
          </a:xfrm>
          <a:prstGeom prst="rect">
            <a:avLst/>
          </a:prstGeom>
          <a:solidFill>
            <a:srgbClr val="CEEBEA"/>
          </a:solidFill>
        </p:spPr>
        <p:txBody>
          <a:bodyPr wrap="square" rtlCol="0">
            <a:spAutoFit/>
          </a:bodyPr>
          <a:lstStyle/>
          <a:p>
            <a:pPr algn="just"/>
            <a:r>
              <a:rPr lang="en-US" sz="2800">
                <a:solidFill>
                  <a:schemeClr val="tx1"/>
                </a:solidFill>
                <a:latin typeface="Arial-Rounded" pitchFamily="34" charset="0"/>
                <a:ea typeface="Arial-Rounded" pitchFamily="34" charset="0"/>
                <a:cs typeface="Arial-Rounded" pitchFamily="34" charset="0"/>
              </a:rPr>
              <a:t>Bà Đất nói cả bốn nàng tiên đều có ích và đáng yêu vì: </a:t>
            </a:r>
            <a:r>
              <a:rPr lang="en-US" sz="2800">
                <a:latin typeface="Arial-Rounded" pitchFamily="34" charset="0"/>
                <a:ea typeface="Arial-Rounded" pitchFamily="34" charset="0"/>
                <a:cs typeface="Arial-Rounded" pitchFamily="34" charset="0"/>
              </a:rPr>
              <a:t>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r>
              <a:rPr lang="en-US" sz="2800">
                <a:solidFill>
                  <a:schemeClr val="tx1"/>
                </a:solidFill>
                <a:latin typeface="Arial-Rounded" pitchFamily="34" charset="0"/>
                <a:ea typeface="Arial-Rounded" pitchFamily="34" charset="0"/>
                <a:cs typeface="Arial-Rounded" pitchFamily="34" charset="0"/>
              </a:rPr>
              <a:t> </a:t>
            </a:r>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a:latin typeface="Arial-Rounded" pitchFamily="34" charset="0"/>
                <a:ea typeface="Arial-Rounded" pitchFamily="34" charset="0"/>
                <a:cs typeface="Arial-Rounded" pitchFamily="34" charset="0"/>
              </a:rPr>
              <a:t>Đông cầm tay Xuân bảo:</a:t>
            </a:r>
          </a:p>
          <a:p>
            <a:pPr indent="457200" algn="just"/>
            <a:r>
              <a:rPr lang="en-US" sz="23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a:latin typeface="Arial-Rounded" pitchFamily="34" charset="0"/>
                <a:ea typeface="Arial-Rounded" pitchFamily="34" charset="0"/>
                <a:cs typeface="Arial-Rounded" pitchFamily="34" charset="0"/>
              </a:rPr>
              <a:t>Xuân nói:</a:t>
            </a:r>
          </a:p>
          <a:p>
            <a:pPr indent="457200" algn="just"/>
            <a:r>
              <a:rPr lang="en-US" sz="23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a:latin typeface="Arial-Rounded" pitchFamily="34" charset="0"/>
                <a:ea typeface="Arial-Rounded" pitchFamily="34" charset="0"/>
                <a:cs typeface="Arial-Rounded" pitchFamily="34" charset="0"/>
              </a:rPr>
              <a:t>Nàng Hạ tinh nghịch xen vào:</a:t>
            </a:r>
          </a:p>
          <a:p>
            <a:pPr indent="457200" algn="just"/>
            <a:r>
              <a:rPr lang="en-US" sz="23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a:latin typeface="Arial-Rounded" pitchFamily="34" charset="0"/>
                <a:ea typeface="Arial-Rounded" pitchFamily="34" charset="0"/>
                <a:cs typeface="Arial-Rounded" pitchFamily="34" charset="0"/>
              </a:rPr>
              <a:t>Giọng buồn buồn, Đông nói:</a:t>
            </a:r>
          </a:p>
          <a:p>
            <a:pPr indent="457200" algn="just"/>
            <a:r>
              <a:rPr lang="en-US" sz="2300">
                <a:latin typeface="Arial-Rounded" pitchFamily="34" charset="0"/>
                <a:ea typeface="Arial-Rounded" pitchFamily="34" charset="0"/>
                <a:cs typeface="Arial-Rounded" pitchFamily="34" charset="0"/>
              </a:rPr>
              <a:t>- Chỉ có em là chẳng ai yêu.</a:t>
            </a:r>
          </a:p>
          <a:p>
            <a:pPr indent="457200" algn="just"/>
            <a:r>
              <a:rPr lang="en-US" sz="2300">
                <a:latin typeface="Arial-Rounded" pitchFamily="34" charset="0"/>
                <a:ea typeface="Arial-Rounded" pitchFamily="34" charset="0"/>
                <a:cs typeface="Arial-Rounded" pitchFamily="34" charset="0"/>
              </a:rPr>
              <a:t>Thu đặt bàn tay lên vai đông, thủ thỉ:</a:t>
            </a:r>
          </a:p>
          <a:p>
            <a:pPr indent="457200" algn="just"/>
            <a:r>
              <a:rPr lang="en-US" sz="230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3832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Câu nào dưới đây là câu nêu đặc điểm?</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xmlns="" id="{83DE1F8B-C43D-4B7A-8155-BEAC33AC1D49}"/>
              </a:ext>
            </a:extLst>
          </p:cNvPr>
          <p:cNvSpPr txBox="1"/>
          <p:nvPr/>
        </p:nvSpPr>
        <p:spPr>
          <a:xfrm>
            <a:off x="1889919" y="1962834"/>
            <a:ext cx="8915400" cy="646331"/>
          </a:xfrm>
          <a:prstGeom prst="rect">
            <a:avLst/>
          </a:prstGeom>
          <a:solidFill>
            <a:schemeClr val="tx2"/>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A. Bốn nàng tiên cầm tay nhau trò chuyện.</a:t>
            </a:r>
            <a:endParaRPr lang="en-US" sz="3600" i="1">
              <a:solidFill>
                <a:schemeClr val="tx1"/>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1889919" y="3048000"/>
            <a:ext cx="8915400" cy="646331"/>
          </a:xfrm>
          <a:prstGeom prst="rect">
            <a:avLst/>
          </a:prstGeom>
          <a:solidFill>
            <a:schemeClr val="tx2"/>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B. Các cháu đều có ích, đều đáng yêu.</a:t>
            </a:r>
            <a:endParaRPr lang="en-US" sz="3600" i="1">
              <a:solidFill>
                <a:schemeClr val="tx1"/>
              </a:solidFill>
              <a:latin typeface="Arial-Rounded" pitchFamily="34" charset="0"/>
              <a:ea typeface="Arial-Rounded" pitchFamily="34" charset="0"/>
              <a:cs typeface="Arial-Rounded"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0396" y="3048000"/>
            <a:ext cx="523845" cy="544761"/>
          </a:xfrm>
          <a:prstGeom prst="rect">
            <a:avLst/>
          </a:prstGeom>
          <a:noFill/>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9995" y="2075946"/>
            <a:ext cx="467676" cy="533219"/>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Wrong Buzz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Trò </a:t>
              </a:r>
              <a:r>
                <a:rPr lang="en-US" sz="3600" i="1">
                  <a:solidFill>
                    <a:schemeClr val="tx1"/>
                  </a:solidFill>
                  <a:latin typeface="Arial-Rounded" pitchFamily="34" charset="0"/>
                  <a:ea typeface="Arial-Rounded" pitchFamily="34" charset="0"/>
                  <a:cs typeface="Arial-Rounded" pitchFamily="34" charset="0"/>
                </a:rPr>
                <a:t>Hỏi nhanh đáp đúng</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Flowchart: Alternate Process 13"/>
          <p:cNvSpPr/>
          <p:nvPr/>
        </p:nvSpPr>
        <p:spPr>
          <a:xfrm>
            <a:off x="3109119" y="2297872"/>
            <a:ext cx="64008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Rounded" pitchFamily="34" charset="0"/>
                <a:ea typeface="Arial-Rounded" pitchFamily="34" charset="0"/>
                <a:cs typeface="Arial-Rounded" pitchFamily="34" charset="0"/>
              </a:rPr>
              <a:t>Mùa xuân có gì?</a:t>
            </a:r>
          </a:p>
        </p:txBody>
      </p:sp>
      <p:sp>
        <p:nvSpPr>
          <p:cNvPr id="15" name="Flowchart: Alternate Process 14"/>
          <p:cNvSpPr/>
          <p:nvPr/>
        </p:nvSpPr>
        <p:spPr>
          <a:xfrm>
            <a:off x="3109119" y="3472641"/>
            <a:ext cx="64008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Rounded" pitchFamily="34" charset="0"/>
                <a:ea typeface="Arial-Rounded" pitchFamily="34" charset="0"/>
                <a:cs typeface="Arial-Rounded" pitchFamily="34" charset="0"/>
              </a:rPr>
              <a:t>Mùa xuân…</a:t>
            </a:r>
          </a:p>
        </p:txBody>
      </p:sp>
      <p:pic>
        <p:nvPicPr>
          <p:cNvPr id="4098" name="Picture 2" descr="Chùm Thơ Mẫu Giáo Về TẾT và MÙA XUÂN | BOOKID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919" y="4648200"/>
            <a:ext cx="3725025" cy="20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08427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2013965" y="3965399"/>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5400">
                <a:solidFill>
                  <a:schemeClr val="tx1"/>
                </a:solidFill>
                <a:latin typeface="Arial-Rounded" pitchFamily="34" charset="0"/>
                <a:ea typeface="Arial-Rounded" pitchFamily="34" charset="0"/>
                <a:cs typeface="Arial-Rounded" pitchFamily="34" charset="0"/>
              </a:rPr>
              <a:t>B. 4</a:t>
            </a:r>
            <a:endParaRPr lang="vi-VN" sz="5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1992260" y="5410200"/>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5400">
                <a:solidFill>
                  <a:schemeClr val="tx1"/>
                </a:solidFill>
                <a:latin typeface="Arial-Rounded" pitchFamily="34" charset="0"/>
                <a:ea typeface="Arial-Rounded" pitchFamily="34" charset="0"/>
                <a:cs typeface="Arial-Rounded" pitchFamily="34" charset="0"/>
              </a:rPr>
              <a:t>C. 5</a:t>
            </a:r>
            <a:endParaRPr lang="en-US" sz="5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5400">
                <a:solidFill>
                  <a:schemeClr val="tx1"/>
                </a:solidFill>
                <a:latin typeface="Arial-Rounded" pitchFamily="34" charset="0"/>
                <a:ea typeface="Arial-Rounded" pitchFamily="34" charset="0"/>
                <a:cs typeface="Arial-Rounded" pitchFamily="34" charset="0"/>
              </a:rPr>
              <a:t>A. 3</a:t>
            </a:r>
            <a:endParaRPr lang="en-US" sz="5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49857" y="408166"/>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Trong bài đọc xuất hiện </a:t>
            </a:r>
          </a:p>
          <a:p>
            <a:pPr algn="ctr"/>
            <a:r>
              <a:rPr lang="en-US" sz="4800" b="1">
                <a:solidFill>
                  <a:schemeClr val="tx1"/>
                </a:solidFill>
                <a:latin typeface="Arial-Rounded" pitchFamily="34" charset="0"/>
                <a:ea typeface="Arial-Rounded" pitchFamily="34" charset="0"/>
                <a:cs typeface="Arial-Rounded" pitchFamily="34" charset="0"/>
              </a:rPr>
              <a:t>mấy nàng tiên?</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625" y="4172634"/>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567517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600885" y="5187642"/>
            <a:ext cx="902497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C. Vì mùa thu mới có đêm trăng rước đèn, phá cỗ </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1600885" y="2862749"/>
            <a:ext cx="9052559"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Vì mùa thu có nhiều hoa nở</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600885" y="4039771"/>
            <a:ext cx="9052559"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B. Vì mùa thu có Tết</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594796" y="570901"/>
            <a:ext cx="9052560"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Vì sao thiếu nhi thích thích </a:t>
            </a:r>
          </a:p>
          <a:p>
            <a:pPr algn="ctr"/>
            <a:r>
              <a:rPr lang="en-US" sz="4800" b="1">
                <a:solidFill>
                  <a:schemeClr val="tx1"/>
                </a:solidFill>
                <a:latin typeface="Arial-Rounded" pitchFamily="34" charset="0"/>
                <a:ea typeface="Arial-Rounded" pitchFamily="34" charset="0"/>
                <a:cs typeface="Arial-Rounded" pitchFamily="34" charset="0"/>
              </a:rPr>
              <a:t>mùa thu?</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9090" y="5394877"/>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2429"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2429"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6985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68381" y="227862"/>
            <a:ext cx="7023488" cy="640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32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948614" y="1828800"/>
            <a:ext cx="10264543" cy="2153200"/>
          </a:xfrm>
          <a:prstGeom prst="rect">
            <a:avLst/>
          </a:prstGeom>
        </p:spPr>
        <p:txBody>
          <a:bodyPr spcFirstLastPara="1" wrap="square" lIns="121705" tIns="121705" rIns="121705" bIns="121705" anchor="ctr" anchorCtr="0">
            <a:noAutofit/>
          </a:bodyPr>
          <a:lstStyle/>
          <a:p>
            <a:r>
              <a:rPr lang="en" sz="6600">
                <a:latin typeface="Arial-Rounded" pitchFamily="34" charset="0"/>
                <a:ea typeface="Arial-Rounded" pitchFamily="34" charset="0"/>
                <a:cs typeface="Arial-Rounded" pitchFamily="34" charset="0"/>
              </a:rPr>
              <a:t>Bài 1: </a:t>
            </a:r>
            <a:br>
              <a:rPr lang="en" sz="6600">
                <a:latin typeface="Arial-Rounded" pitchFamily="34" charset="0"/>
                <a:ea typeface="Arial-Rounded" pitchFamily="34" charset="0"/>
                <a:cs typeface="Arial-Rounded" pitchFamily="34" charset="0"/>
              </a:rPr>
            </a:br>
            <a:r>
              <a:rPr lang="en" sz="6600">
                <a:latin typeface="Arial-Rounded" pitchFamily="34" charset="0"/>
                <a:ea typeface="Arial-Rounded" pitchFamily="34" charset="0"/>
                <a:cs typeface="Arial-Rounded" pitchFamily="34" charset="0"/>
              </a:rPr>
              <a:t>CHUYỆN BỐN MÙA</a:t>
            </a:r>
            <a:endParaRPr sz="6600">
              <a:latin typeface="Arial-Rounded" pitchFamily="34" charset="0"/>
              <a:ea typeface="Arial-Rounded" pitchFamily="34" charset="0"/>
              <a:cs typeface="Arial-Rounded" pitchFamily="34" charset="0"/>
            </a:endParaRPr>
          </a:p>
        </p:txBody>
      </p:sp>
      <p:sp>
        <p:nvSpPr>
          <p:cNvPr id="2" name="Subtitle 1"/>
          <p:cNvSpPr>
            <a:spLocks noGrp="1"/>
          </p:cNvSpPr>
          <p:nvPr>
            <p:ph type="subTitle" idx="1"/>
          </p:nvPr>
        </p:nvSpPr>
        <p:spPr>
          <a:xfrm>
            <a:off x="8595519" y="4876800"/>
            <a:ext cx="1415511" cy="575684"/>
          </a:xfrm>
          <a:solidFill>
            <a:schemeClr val="accent5">
              <a:lumMod val="40000"/>
              <a:lumOff val="60000"/>
            </a:schemeClr>
          </a:solidFill>
        </p:spPr>
        <p:txBody>
          <a:bodyPr/>
          <a:lstStyle/>
          <a:p>
            <a:r>
              <a:rPr lang="en-US" sz="3600"/>
              <a:t>S/9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214474" y="624225"/>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Nói về thời tiết ngày hôm nay tại nơi em ở.</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242" y="1828800"/>
            <a:ext cx="7855354" cy="35498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a:latin typeface="Arial-Rounded" pitchFamily="34" charset="0"/>
                <a:ea typeface="Arial-Rounded" pitchFamily="34" charset="0"/>
                <a:cs typeface="Arial-Rounded" pitchFamily="34" charset="0"/>
              </a:rPr>
              <a:t>Đông cầm tay Xuân bảo:</a:t>
            </a:r>
          </a:p>
          <a:p>
            <a:pPr indent="457200" algn="just"/>
            <a:r>
              <a:rPr lang="en-US" sz="23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a:latin typeface="Arial-Rounded" pitchFamily="34" charset="0"/>
                <a:ea typeface="Arial-Rounded" pitchFamily="34" charset="0"/>
                <a:cs typeface="Arial-Rounded" pitchFamily="34" charset="0"/>
              </a:rPr>
              <a:t>Xuân nói:</a:t>
            </a:r>
          </a:p>
          <a:p>
            <a:pPr indent="457200" algn="just"/>
            <a:r>
              <a:rPr lang="en-US" sz="23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a:latin typeface="Arial-Rounded" pitchFamily="34" charset="0"/>
                <a:ea typeface="Arial-Rounded" pitchFamily="34" charset="0"/>
                <a:cs typeface="Arial-Rounded" pitchFamily="34" charset="0"/>
              </a:rPr>
              <a:t>Nàng Hạ tinh nghịch xen vào:</a:t>
            </a:r>
          </a:p>
          <a:p>
            <a:pPr indent="457200" algn="just"/>
            <a:r>
              <a:rPr lang="en-US" sz="23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a:latin typeface="Arial-Rounded" pitchFamily="34" charset="0"/>
                <a:ea typeface="Arial-Rounded" pitchFamily="34" charset="0"/>
                <a:cs typeface="Arial-Rounded" pitchFamily="34" charset="0"/>
              </a:rPr>
              <a:t>Giọng buồn buồn, Đông nói:</a:t>
            </a:r>
          </a:p>
          <a:p>
            <a:pPr indent="457200" algn="just"/>
            <a:r>
              <a:rPr lang="en-US" sz="2300">
                <a:latin typeface="Arial-Rounded" pitchFamily="34" charset="0"/>
                <a:ea typeface="Arial-Rounded" pitchFamily="34" charset="0"/>
                <a:cs typeface="Arial-Rounded" pitchFamily="34" charset="0"/>
              </a:rPr>
              <a:t>- Chỉ có em là chẳng ai yêu.</a:t>
            </a:r>
          </a:p>
          <a:p>
            <a:pPr indent="457200" algn="just"/>
            <a:r>
              <a:rPr lang="en-US" sz="2300">
                <a:latin typeface="Arial-Rounded" pitchFamily="34" charset="0"/>
                <a:ea typeface="Arial-Rounded" pitchFamily="34" charset="0"/>
                <a:cs typeface="Arial-Rounded" pitchFamily="34" charset="0"/>
              </a:rPr>
              <a:t>Thu đặt bàn tay lên vai đông, thủ thỉ:</a:t>
            </a:r>
          </a:p>
          <a:p>
            <a:pPr indent="457200" algn="just"/>
            <a:r>
              <a:rPr lang="en-US" sz="230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p:nvPr/>
        </p:nvCxnSpPr>
        <p:spPr>
          <a:xfrm>
            <a:off x="4491649" y="1108364"/>
            <a:ext cx="6889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930" y="1828800"/>
            <a:ext cx="1327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63175" y="1809337"/>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4735" y="2514600"/>
            <a:ext cx="961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3175" y="3200400"/>
            <a:ext cx="184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04319" y="4953000"/>
            <a:ext cx="20318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43352" y="5990772"/>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62119" y="5994401"/>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89545" y="6364512"/>
            <a:ext cx="774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a:latin typeface="Arial-Rounded" pitchFamily="34" charset="0"/>
                <a:ea typeface="Arial-Rounded" pitchFamily="34" charset="0"/>
                <a:cs typeface="Arial-Rounded" pitchFamily="34" charset="0"/>
              </a:rPr>
              <a:t>Ngày đầu năm, bốn nàng tiên </a:t>
            </a:r>
            <a:r>
              <a:rPr lang="en-US" sz="2300">
                <a:solidFill>
                  <a:srgbClr val="FF0000"/>
                </a:solidFill>
                <a:latin typeface="Arial-Rounded" pitchFamily="34" charset="0"/>
                <a:ea typeface="Arial-Rounded" pitchFamily="34" charset="0"/>
                <a:cs typeface="Arial-Rounded" pitchFamily="34" charset="0"/>
              </a:rPr>
              <a:t>Xuân</a:t>
            </a:r>
            <a:r>
              <a:rPr lang="en-US" sz="2300">
                <a:latin typeface="Arial-Rounded" pitchFamily="34" charset="0"/>
                <a:ea typeface="Arial-Rounded" pitchFamily="34" charset="0"/>
                <a:cs typeface="Arial-Rounded" pitchFamily="34" charset="0"/>
              </a:rPr>
              <a:t>, Hạ, Thu, Đông gặp nhau.</a:t>
            </a:r>
          </a:p>
          <a:p>
            <a:pPr indent="457200" algn="just"/>
            <a:r>
              <a:rPr lang="en-US" sz="2300">
                <a:latin typeface="Arial-Rounded" pitchFamily="34" charset="0"/>
                <a:ea typeface="Arial-Rounded" pitchFamily="34" charset="0"/>
                <a:cs typeface="Arial-Rounded" pitchFamily="34" charset="0"/>
              </a:rPr>
              <a:t>Đông cầm tay Xuân bảo:</a:t>
            </a:r>
          </a:p>
          <a:p>
            <a:pPr indent="457200" algn="just"/>
            <a:r>
              <a:rPr lang="en-US" sz="2300">
                <a:latin typeface="Arial-Rounded" pitchFamily="34" charset="0"/>
                <a:ea typeface="Arial-Rounded" pitchFamily="34" charset="0"/>
                <a:cs typeface="Arial-Rounded" pitchFamily="34" charset="0"/>
              </a:rPr>
              <a:t>- Chị là người </a:t>
            </a:r>
            <a:r>
              <a:rPr lang="en-US" sz="2300">
                <a:solidFill>
                  <a:srgbClr val="FF0000"/>
                </a:solidFill>
                <a:latin typeface="Arial-Rounded" pitchFamily="34" charset="0"/>
                <a:ea typeface="Arial-Rounded" pitchFamily="34" charset="0"/>
                <a:cs typeface="Arial-Rounded" pitchFamily="34" charset="0"/>
              </a:rPr>
              <a:t>sung sướng </a:t>
            </a:r>
            <a:r>
              <a:rPr lang="en-US" sz="2300">
                <a:latin typeface="Arial-Rounded" pitchFamily="34" charset="0"/>
                <a:ea typeface="Arial-Rounded" pitchFamily="34" charset="0"/>
                <a:cs typeface="Arial-Rounded" pitchFamily="34" charset="0"/>
              </a:rPr>
              <a:t>nhất. Ai cũng yêu chị. Chị về, cây nào cũng </a:t>
            </a:r>
            <a:r>
              <a:rPr lang="en-US" sz="2300">
                <a:solidFill>
                  <a:srgbClr val="FF0000"/>
                </a:solidFill>
                <a:latin typeface="Arial-Rounded" pitchFamily="34" charset="0"/>
                <a:ea typeface="Arial-Rounded" pitchFamily="34" charset="0"/>
                <a:cs typeface="Arial-Rounded" pitchFamily="34" charset="0"/>
              </a:rPr>
              <a:t>đâm chồi </a:t>
            </a:r>
            <a:r>
              <a:rPr lang="en-US" sz="2300">
                <a:latin typeface="Arial-Rounded" pitchFamily="34" charset="0"/>
                <a:ea typeface="Arial-Rounded" pitchFamily="34" charset="0"/>
                <a:cs typeface="Arial-Rounded" pitchFamily="34" charset="0"/>
              </a:rPr>
              <a:t>nảy lộc.</a:t>
            </a:r>
          </a:p>
          <a:p>
            <a:pPr indent="457200" algn="just"/>
            <a:r>
              <a:rPr lang="en-US" sz="2300">
                <a:latin typeface="Arial-Rounded" pitchFamily="34" charset="0"/>
                <a:ea typeface="Arial-Rounded" pitchFamily="34" charset="0"/>
                <a:cs typeface="Arial-Rounded" pitchFamily="34" charset="0"/>
              </a:rPr>
              <a:t>Xuân nói:</a:t>
            </a:r>
          </a:p>
          <a:p>
            <a:pPr indent="457200" algn="just"/>
            <a:r>
              <a:rPr lang="en-US" sz="2300">
                <a:latin typeface="Arial-Rounded" pitchFamily="34" charset="0"/>
                <a:ea typeface="Arial-Rounded" pitchFamily="34" charset="0"/>
                <a:cs typeface="Arial-Rounded" pitchFamily="34" charset="0"/>
              </a:rPr>
              <a:t>- Nhưng nhờ có em Hạ, cây trong vườn mới đơm </a:t>
            </a:r>
            <a:r>
              <a:rPr lang="en-US" sz="2300">
                <a:solidFill>
                  <a:srgbClr val="FF0000"/>
                </a:solidFill>
                <a:latin typeface="Arial-Rounded" pitchFamily="34" charset="0"/>
                <a:ea typeface="Arial-Rounded" pitchFamily="34" charset="0"/>
                <a:cs typeface="Arial-Rounded" pitchFamily="34" charset="0"/>
              </a:rPr>
              <a:t>trái ngọt</a:t>
            </a:r>
            <a:r>
              <a:rPr lang="en-US" sz="2300">
                <a:latin typeface="Arial-Rounded" pitchFamily="34" charset="0"/>
                <a:ea typeface="Arial-Rounded" pitchFamily="34" charset="0"/>
                <a:cs typeface="Arial-Rounded" pitchFamily="34" charset="0"/>
              </a:rPr>
              <a:t>, học sinh mới được nghỉ hè.</a:t>
            </a:r>
          </a:p>
          <a:p>
            <a:pPr indent="457200" algn="just"/>
            <a:r>
              <a:rPr lang="en-US" sz="2300">
                <a:latin typeface="Arial-Rounded" pitchFamily="34" charset="0"/>
                <a:ea typeface="Arial-Rounded" pitchFamily="34" charset="0"/>
                <a:cs typeface="Arial-Rounded" pitchFamily="34" charset="0"/>
              </a:rPr>
              <a:t>Nàng Hạ tinh nghịch xen vào:</a:t>
            </a:r>
          </a:p>
          <a:p>
            <a:pPr indent="457200" algn="just"/>
            <a:r>
              <a:rPr lang="en-US" sz="2300">
                <a:latin typeface="Arial-Rounded" pitchFamily="34" charset="0"/>
                <a:ea typeface="Arial-Rounded" pitchFamily="34" charset="0"/>
                <a:cs typeface="Arial-Rounded" pitchFamily="34" charset="0"/>
              </a:rPr>
              <a:t>- Thế mà thiếu nhi lại thích em Thu nhất. Không có Thu, làm sao có </a:t>
            </a:r>
            <a:r>
              <a:rPr lang="en-US" sz="2300">
                <a:solidFill>
                  <a:srgbClr val="FF0000"/>
                </a:solidFill>
                <a:latin typeface="Arial-Rounded" pitchFamily="34" charset="0"/>
                <a:ea typeface="Arial-Rounded" pitchFamily="34" charset="0"/>
                <a:cs typeface="Arial-Rounded" pitchFamily="34" charset="0"/>
              </a:rPr>
              <a:t>đêm trăng rằm </a:t>
            </a:r>
            <a:r>
              <a:rPr lang="en-US" sz="2300">
                <a:latin typeface="Arial-Rounded" pitchFamily="34" charset="0"/>
                <a:ea typeface="Arial-Rounded" pitchFamily="34" charset="0"/>
                <a:cs typeface="Arial-Rounded" pitchFamily="34" charset="0"/>
              </a:rPr>
              <a:t>rước đèn, phá cỗ,…</a:t>
            </a:r>
          </a:p>
          <a:p>
            <a:pPr indent="457200" algn="just"/>
            <a:r>
              <a:rPr lang="en-US" sz="2300">
                <a:latin typeface="Arial-Rounded" pitchFamily="34" charset="0"/>
                <a:ea typeface="Arial-Rounded" pitchFamily="34" charset="0"/>
                <a:cs typeface="Arial-Rounded" pitchFamily="34" charset="0"/>
              </a:rPr>
              <a:t>Giọng buồn buồn, Đông nói:</a:t>
            </a:r>
          </a:p>
          <a:p>
            <a:pPr indent="457200" algn="just"/>
            <a:r>
              <a:rPr lang="en-US" sz="2300">
                <a:latin typeface="Arial-Rounded" pitchFamily="34" charset="0"/>
                <a:ea typeface="Arial-Rounded" pitchFamily="34" charset="0"/>
                <a:cs typeface="Arial-Rounded" pitchFamily="34" charset="0"/>
              </a:rPr>
              <a:t>- Chỉ có em là chẳng ai yêu.</a:t>
            </a:r>
          </a:p>
          <a:p>
            <a:pPr indent="457200" algn="just"/>
            <a:r>
              <a:rPr lang="en-US" sz="2300">
                <a:latin typeface="Arial-Rounded" pitchFamily="34" charset="0"/>
                <a:ea typeface="Arial-Rounded" pitchFamily="34" charset="0"/>
                <a:cs typeface="Arial-Rounded" pitchFamily="34" charset="0"/>
              </a:rPr>
              <a:t>Thu đặt bàn tay lên vai đông, thủ thỉ:</a:t>
            </a:r>
          </a:p>
          <a:p>
            <a:pPr indent="457200" algn="just"/>
            <a:r>
              <a:rPr lang="en-US" sz="2300">
                <a:latin typeface="Arial-Rounded" pitchFamily="34" charset="0"/>
                <a:ea typeface="Arial-Rounded" pitchFamily="34" charset="0"/>
                <a:cs typeface="Arial-Rounded" pitchFamily="34" charset="0"/>
              </a:rPr>
              <a:t>- Có em mới có </a:t>
            </a:r>
            <a:r>
              <a:rPr lang="en-US" sz="2300">
                <a:solidFill>
                  <a:srgbClr val="FF0000"/>
                </a:solidFill>
                <a:latin typeface="Arial-Rounded" pitchFamily="34" charset="0"/>
                <a:ea typeface="Arial-Rounded" pitchFamily="34" charset="0"/>
                <a:cs typeface="Arial-Rounded" pitchFamily="34" charset="0"/>
              </a:rPr>
              <a:t>bập bùng bếp lửa</a:t>
            </a:r>
            <a:r>
              <a:rPr lang="en-US" sz="2300">
                <a:latin typeface="Arial-Rounded" pitchFamily="34" charset="0"/>
                <a:ea typeface="Arial-Rounded" pitchFamily="34" charset="0"/>
                <a:cs typeface="Arial-Rounded" pitchFamily="34" charset="0"/>
              </a:rPr>
              <a:t> nhà sàn, mọi người mới có giấc ngủ ấm trong chăn.</a:t>
            </a:r>
          </a:p>
          <a:p>
            <a:pPr indent="457200" algn="just"/>
            <a:r>
              <a:rPr lang="en-US" sz="23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a:latin typeface="Arial-Rounded" pitchFamily="34" charset="0"/>
                <a:ea typeface="Arial-Rounded" pitchFamily="34" charset="0"/>
                <a:cs typeface="Arial-Rounded" pitchFamily="34" charset="0"/>
              </a:rPr>
              <a:t>- Xuân làm cho cây lá tươi tốt. Hạ cho trái ngọt, hoa thơm. Thu làm cho trời xanh cao, học sinh nhớ ngày </a:t>
            </a:r>
            <a:r>
              <a:rPr lang="en-US" sz="2300">
                <a:solidFill>
                  <a:srgbClr val="FF0000"/>
                </a:solidFill>
                <a:latin typeface="Arial-Rounded" pitchFamily="34" charset="0"/>
                <a:ea typeface="Arial-Rounded" pitchFamily="34" charset="0"/>
                <a:cs typeface="Arial-Rounded" pitchFamily="34" charset="0"/>
              </a:rPr>
              <a:t>tựu trường</a:t>
            </a:r>
            <a:r>
              <a:rPr lang="en-US" sz="2300">
                <a:latin typeface="Arial-Rounded" pitchFamily="34" charset="0"/>
                <a:ea typeface="Arial-Rounded" pitchFamily="34" charset="0"/>
                <a:cs typeface="Arial-Rounded" pitchFamily="34" charset="0"/>
              </a:rPr>
              <a:t>. Còn cháu Đông, cháu có công ủ ấm </a:t>
            </a:r>
            <a:r>
              <a:rPr lang="en-US" sz="2300">
                <a:solidFill>
                  <a:srgbClr val="FF0000"/>
                </a:solidFill>
                <a:latin typeface="Arial-Rounded" pitchFamily="34" charset="0"/>
                <a:ea typeface="Arial-Rounded" pitchFamily="34" charset="0"/>
                <a:cs typeface="Arial-Rounded" pitchFamily="34" charset="0"/>
              </a:rPr>
              <a:t>mầm sống </a:t>
            </a:r>
            <a:r>
              <a:rPr lang="en-US" sz="2300">
                <a:latin typeface="Arial-Rounded" pitchFamily="34" charset="0"/>
                <a:ea typeface="Arial-Rounded" pitchFamily="34" charset="0"/>
                <a:cs typeface="Arial-Rounded" pitchFamily="34" charset="0"/>
              </a:rPr>
              <a:t>để xuân về cây cối đâm chồi nảy lộc. Các cháu đều có ích, đều đáng yêu.</a:t>
            </a:r>
          </a:p>
          <a:p>
            <a:pPr indent="457200" algn="r"/>
            <a:r>
              <a:rPr lang="en-US" sz="2300">
                <a:latin typeface="Arial-Rounded" pitchFamily="34" charset="0"/>
                <a:ea typeface="Arial-Rounded" pitchFamily="34" charset="0"/>
                <a:cs typeface="Arial-Rounded" pitchFamily="34" charset="0"/>
              </a:rPr>
              <a:t>(</a:t>
            </a:r>
            <a:r>
              <a:rPr lang="en-US" sz="2300" i="1">
                <a:latin typeface="Arial-Rounded" pitchFamily="34" charset="0"/>
                <a:ea typeface="Arial-Rounded" pitchFamily="34" charset="0"/>
                <a:cs typeface="Arial-Rounded" pitchFamily="34" charset="0"/>
              </a:rPr>
              <a:t>Theo</a:t>
            </a:r>
            <a:r>
              <a:rPr lang="en-US" sz="230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p:nvPr/>
        </p:nvCxnSpPr>
        <p:spPr>
          <a:xfrm>
            <a:off x="4522645" y="1108364"/>
            <a:ext cx="6889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930" y="1828800"/>
            <a:ext cx="1327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63175" y="1809337"/>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4735" y="2514600"/>
            <a:ext cx="961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321231" y="3200400"/>
            <a:ext cx="184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3838" y="4938486"/>
            <a:ext cx="2103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65217" y="6005286"/>
            <a:ext cx="12469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17864" y="5994400"/>
            <a:ext cx="12469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111" t="10582"/>
          <a:stretch/>
        </p:blipFill>
        <p:spPr>
          <a:xfrm>
            <a:off x="5318919" y="1023257"/>
            <a:ext cx="6124462" cy="5059136"/>
          </a:xfrm>
          <a:prstGeom prst="rect">
            <a:avLst/>
          </a:prstGeom>
        </p:spPr>
      </p:pic>
      <p:sp>
        <p:nvSpPr>
          <p:cNvPr id="3" name="Google Shape;747;p69"/>
          <p:cNvSpPr/>
          <p:nvPr/>
        </p:nvSpPr>
        <p:spPr>
          <a:xfrm>
            <a:off x="365919" y="92395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967227" y="871416"/>
            <a:ext cx="5433571" cy="707886"/>
          </a:xfrm>
          <a:prstGeom prst="rect">
            <a:avLst/>
          </a:prstGeom>
          <a:noFill/>
        </p:spPr>
        <p:txBody>
          <a:bodyPr wrap="square" rtlCol="0">
            <a:spAutoFit/>
          </a:bodyPr>
          <a:lstStyle/>
          <a:p>
            <a:r>
              <a:rPr lang="en-US" sz="4000">
                <a:solidFill>
                  <a:srgbClr val="FF0000"/>
                </a:solidFill>
                <a:latin typeface="Arial-Rounded" pitchFamily="34" charset="0"/>
                <a:ea typeface="Arial-Rounded" pitchFamily="34" charset="0"/>
                <a:cs typeface="Arial-Rounded" pitchFamily="34" charset="0"/>
              </a:rPr>
              <a:t>Đâm chồi:</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1127919" y="879553"/>
            <a:ext cx="3886200"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mọc ra những chồi non.</a:t>
            </a:r>
          </a:p>
        </p:txBody>
      </p:sp>
      <p:sp>
        <p:nvSpPr>
          <p:cNvPr id="6" name="TextBox 5"/>
          <p:cNvSpPr txBox="1"/>
          <p:nvPr/>
        </p:nvSpPr>
        <p:spPr>
          <a:xfrm>
            <a:off x="1127919" y="2404408"/>
            <a:ext cx="3886200" cy="1938992"/>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Ví dụ: </a:t>
            </a:r>
            <a:r>
              <a:rPr lang="en-US" sz="4000" i="1">
                <a:solidFill>
                  <a:srgbClr val="002060"/>
                </a:solidFill>
                <a:latin typeface="Arial-Rounded" pitchFamily="34" charset="0"/>
                <a:ea typeface="Arial-Rounded" pitchFamily="34" charset="0"/>
                <a:cs typeface="Arial-Rounded" pitchFamily="34" charset="0"/>
              </a:rPr>
              <a:t>Mùa xuân, cây cối mọc ra những chồi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365919" y="92395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967227" y="871416"/>
            <a:ext cx="5433571" cy="707886"/>
          </a:xfrm>
          <a:prstGeom prst="rect">
            <a:avLst/>
          </a:prstGeom>
          <a:noFill/>
        </p:spPr>
        <p:txBody>
          <a:bodyPr wrap="square" rtlCol="0">
            <a:spAutoFit/>
          </a:bodyPr>
          <a:lstStyle/>
          <a:p>
            <a:r>
              <a:rPr lang="en-US" sz="4000">
                <a:solidFill>
                  <a:srgbClr val="FF0000"/>
                </a:solidFill>
                <a:latin typeface="Arial-Rounded" pitchFamily="34" charset="0"/>
                <a:ea typeface="Arial-Rounded" pitchFamily="34" charset="0"/>
                <a:cs typeface="Arial-Rounded" pitchFamily="34" charset="0"/>
              </a:rPr>
              <a:t>Đơm:</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2270919" y="879553"/>
            <a:ext cx="3886200"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nảy ra.</a:t>
            </a:r>
          </a:p>
        </p:txBody>
      </p:sp>
      <p:sp>
        <p:nvSpPr>
          <p:cNvPr id="6" name="TextBox 5"/>
          <p:cNvSpPr txBox="1"/>
          <p:nvPr/>
        </p:nvSpPr>
        <p:spPr>
          <a:xfrm>
            <a:off x="746919" y="2085841"/>
            <a:ext cx="3886200" cy="1938992"/>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Ví dụ: </a:t>
            </a:r>
            <a:r>
              <a:rPr lang="en-US" sz="4000" i="1">
                <a:solidFill>
                  <a:srgbClr val="002060"/>
                </a:solidFill>
                <a:latin typeface="Arial-Rounded" pitchFamily="34" charset="0"/>
                <a:ea typeface="Arial-Rounded" pitchFamily="34" charset="0"/>
                <a:cs typeface="Arial-Rounded" pitchFamily="34" charset="0"/>
              </a:rPr>
              <a:t>Mùa hạ, cây đơm trái ngọt.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532" t="-150"/>
          <a:stretch/>
        </p:blipFill>
        <p:spPr>
          <a:xfrm>
            <a:off x="5166633" y="1191667"/>
            <a:ext cx="6987381" cy="5666333"/>
          </a:xfrm>
          <a:prstGeom prst="rect">
            <a:avLst/>
          </a:prstGeom>
        </p:spPr>
      </p:pic>
    </p:spTree>
    <p:extLst>
      <p:ext uri="{BB962C8B-B14F-4D97-AF65-F5344CB8AC3E}">
        <p14:creationId xmlns:p14="http://schemas.microsoft.com/office/powerpoint/2010/main" val="9723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2261</Words>
  <Application>Microsoft Office PowerPoint</Application>
  <PresentationFormat>Custom</PresentationFormat>
  <Paragraphs>169</Paragraphs>
  <Slides>27</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Chewy</vt:lpstr>
      <vt:lpstr>Roboto Condensed Light</vt:lpstr>
      <vt:lpstr>Arial-Rounded</vt:lpstr>
      <vt:lpstr>Livvic</vt:lpstr>
      <vt:lpstr>Comfortaa</vt:lpstr>
      <vt:lpstr>Delius Unicase</vt:lpstr>
      <vt:lpstr>Response to Intervention: The Alphabet by Slidesgo</vt:lpstr>
      <vt:lpstr>PowerPoint Presentation</vt:lpstr>
      <vt:lpstr>Khởi động</vt:lpstr>
      <vt:lpstr>PowerPoint Presentation</vt:lpstr>
      <vt:lpstr>Bài 1:  CHUYỆN BỐN MÙA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24</cp:revision>
  <dcterms:modified xsi:type="dcterms:W3CDTF">2023-01-16T05:31:52Z</dcterms:modified>
</cp:coreProperties>
</file>