
<file path=[Content_Types].xml><?xml version="1.0" encoding="utf-8"?>
<Types xmlns="http://schemas.openxmlformats.org/package/2006/content-types">
  <Default Extension="gif" ContentType="image/gif"/>
  <Default Extension="glb" ContentType="model/gltf.binary"/>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2.xml" ContentType="application/vnd.openxmlformats-officedocument.theme+xml"/>
  <Override PartName="/ppt/tags/tag13.xml" ContentType="application/vnd.openxmlformats-officedocument.presentationml.tags+xml"/>
  <Override PartName="/ppt/notesSlides/notesSlide1.xml" ContentType="application/vnd.openxmlformats-officedocument.presentationml.notesSlide+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58" r:id="rId2"/>
    <p:sldId id="332" r:id="rId3"/>
    <p:sldId id="323" r:id="rId4"/>
    <p:sldId id="333" r:id="rId5"/>
    <p:sldId id="302" r:id="rId6"/>
    <p:sldId id="338" r:id="rId7"/>
    <p:sldId id="339" r:id="rId8"/>
    <p:sldId id="448" r:id="rId9"/>
    <p:sldId id="289" r:id="rId10"/>
    <p:sldId id="435" r:id="rId11"/>
    <p:sldId id="436" r:id="rId12"/>
    <p:sldId id="437" r:id="rId13"/>
    <p:sldId id="311" r:id="rId14"/>
    <p:sldId id="449" r:id="rId15"/>
    <p:sldId id="451" r:id="rId16"/>
    <p:sldId id="312" r:id="rId17"/>
    <p:sldId id="454" r:id="rId18"/>
    <p:sldId id="455" r:id="rId19"/>
    <p:sldId id="456" r:id="rId20"/>
    <p:sldId id="292" r:id="rId21"/>
    <p:sldId id="443" r:id="rId22"/>
    <p:sldId id="317" r:id="rId23"/>
    <p:sldId id="318" r:id="rId24"/>
    <p:sldId id="459"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8D0D"/>
    <a:srgbClr val="C6830D"/>
    <a:srgbClr val="A76E0B"/>
    <a:srgbClr val="A06A0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0216" autoAdjust="0"/>
  </p:normalViewPr>
  <p:slideViewPr>
    <p:cSldViewPr showGuides="1">
      <p:cViewPr varScale="1">
        <p:scale>
          <a:sx n="65" d="100"/>
          <a:sy n="65" d="100"/>
        </p:scale>
        <p:origin x="1050"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48A066-919D-4AD4-8C84-02E61EC3F684}" type="datetimeFigureOut">
              <a:rPr lang="en-US" smtClean="0"/>
              <a:t>16/09/2023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E9598C-ABCA-4BB9-A8B8-D9EEFE98D2B1}" type="slidenum">
              <a:rPr lang="en-US" smtClean="0"/>
              <a:t>‹#›</a:t>
            </a:fld>
            <a:endParaRPr lang="en-US"/>
          </a:p>
        </p:txBody>
      </p:sp>
    </p:spTree>
    <p:extLst>
      <p:ext uri="{BB962C8B-B14F-4D97-AF65-F5344CB8AC3E}">
        <p14:creationId xmlns:p14="http://schemas.microsoft.com/office/powerpoint/2010/main" val="1900288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Libre Franklin"/>
              </a:rPr>
              <a:t>Vòng cung núi đá vôi Bắc Sơn</a:t>
            </a:r>
            <a:r>
              <a:rPr lang="en-US" b="0" i="0" dirty="0">
                <a:solidFill>
                  <a:srgbClr val="000000"/>
                </a:solidFill>
                <a:effectLst/>
                <a:latin typeface="Libre Franklin"/>
              </a:rPr>
              <a:t>  </a:t>
            </a:r>
            <a:r>
              <a:rPr lang="en-US" b="0" i="0" dirty="0" err="1">
                <a:solidFill>
                  <a:srgbClr val="000000"/>
                </a:solidFill>
                <a:effectLst/>
                <a:latin typeface="Libre Franklin"/>
              </a:rPr>
              <a:t>thuộc</a:t>
            </a:r>
            <a:r>
              <a:rPr lang="en-US" b="0" i="0" dirty="0">
                <a:solidFill>
                  <a:srgbClr val="000000"/>
                </a:solidFill>
                <a:effectLst/>
                <a:latin typeface="Libre Franklin"/>
              </a:rPr>
              <a:t> t</a:t>
            </a:r>
            <a:r>
              <a:rPr lang="vi-VN" b="0" i="0" dirty="0">
                <a:solidFill>
                  <a:srgbClr val="000000"/>
                </a:solidFill>
                <a:effectLst/>
                <a:latin typeface="Libre Franklin"/>
              </a:rPr>
              <a:t>ỉnh</a:t>
            </a:r>
            <a:r>
              <a:rPr lang="vi-VN" b="0" i="0" baseline="0" dirty="0">
                <a:solidFill>
                  <a:srgbClr val="000000"/>
                </a:solidFill>
                <a:effectLst/>
                <a:latin typeface="Libre Franklin"/>
              </a:rPr>
              <a:t> Lạng Sơn </a:t>
            </a:r>
            <a:r>
              <a:rPr lang="vi-VN" b="0" i="0" dirty="0">
                <a:solidFill>
                  <a:srgbClr val="000000"/>
                </a:solidFill>
                <a:effectLst/>
                <a:latin typeface="Libre Franklin"/>
              </a:rPr>
              <a:t>chạy qua hầu hết các xã trong huyện, xen lẫn là các vùng núi đất và thung lũng bằng phẳng đã tạo cho nơi đây một cảnh quan thiên nhiên kỳ thú.</a:t>
            </a:r>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10</a:t>
            </a:fld>
            <a:endParaRPr lang="ru-RU" altLang="en-US"/>
          </a:p>
        </p:txBody>
      </p:sp>
    </p:spTree>
    <p:extLst>
      <p:ext uri="{BB962C8B-B14F-4D97-AF65-F5344CB8AC3E}">
        <p14:creationId xmlns:p14="http://schemas.microsoft.com/office/powerpoint/2010/main" val="1607267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Dãy núi Hoàng Liên Sơn trải dài khoảng 180 km theo hướng tây bắc - đông nam giữa hai tỉnh Lào Cai - Lai Châu và kéo dài đến tận phía tây tỉnh Yên Bái.</a:t>
            </a:r>
            <a:endParaRPr lang="en-US" b="0" i="0" dirty="0">
              <a:solidFill>
                <a:srgbClr val="E5E5E5"/>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11</a:t>
            </a:fld>
            <a:endParaRPr lang="ru-RU" altLang="en-US"/>
          </a:p>
        </p:txBody>
      </p:sp>
    </p:spTree>
    <p:extLst>
      <p:ext uri="{BB962C8B-B14F-4D97-AF65-F5344CB8AC3E}">
        <p14:creationId xmlns:p14="http://schemas.microsoft.com/office/powerpoint/2010/main" val="2936817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Fansipan là đỉnh cao nhất trên dãy Hoàng Liên Sơn, với 3.143 m.</a:t>
            </a:r>
            <a:endParaRPr lang="en-US" b="0" i="0" dirty="0">
              <a:solidFill>
                <a:srgbClr val="E5E5E5"/>
              </a:solidFill>
              <a:effectLst/>
              <a:latin typeface="arial" panose="020B0604020202020204" pitchFamily="34" charset="0"/>
            </a:endParaRPr>
          </a:p>
          <a:p>
            <a:pPr algn="just"/>
            <a:r>
              <a:rPr lang="vi-VN" b="0" i="0" dirty="0">
                <a:solidFill>
                  <a:srgbClr val="6C6B70"/>
                </a:solidFill>
                <a:effectLst/>
                <a:latin typeface="Tahoma" panose="020B0604030504040204" pitchFamily="34" charset="0"/>
              </a:rPr>
              <a:t>Với độ cao 3.143m, Phan Xi Păng không chỉ là ngọn núi cao nhất Việt Nam mà còn là ngọn núi cao nhất trong 3 nước Đông Dương. Cái tên “Nóc nhà Đông Dương” cũng được hình thành bởi lẽ đó! Rất nhiều người đến với Sapa thơ mộng nhằm mục đích chinh phục đỉnh núi huyền ảo này! Chinh phục đỉnh Phan Xi Păng, dường như đã trở thành một mong ước cháy bỏng cho tất cả những ai yêu thích phiêu lưu, mạo hiểm.</a:t>
            </a:r>
          </a:p>
          <a:p>
            <a:pPr algn="just"/>
            <a:r>
              <a:rPr lang="vi-VN" b="0" i="0" dirty="0">
                <a:solidFill>
                  <a:srgbClr val="6C6B70"/>
                </a:solidFill>
                <a:effectLst/>
                <a:latin typeface="Tahom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12</a:t>
            </a:fld>
            <a:endParaRPr lang="ru-RU" altLang="en-US"/>
          </a:p>
        </p:txBody>
      </p:sp>
    </p:spTree>
    <p:extLst>
      <p:ext uri="{BB962C8B-B14F-4D97-AF65-F5344CB8AC3E}">
        <p14:creationId xmlns:p14="http://schemas.microsoft.com/office/powerpoint/2010/main" val="2409656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E5534C7-D580-4BC3-B2E1-E9079E9391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4E18429-8AD7-4C56-9B0D-19983D73314B}" type="slidenum">
              <a:rPr lang="ru-RU" altLang="en-US"/>
              <a:pPr/>
              <a:t>20</a:t>
            </a:fld>
            <a:endParaRPr lang="ru-RU" altLang="en-US"/>
          </a:p>
        </p:txBody>
      </p:sp>
      <p:sp>
        <p:nvSpPr>
          <p:cNvPr id="49155" name="Rectangle 2">
            <a:extLst>
              <a:ext uri="{FF2B5EF4-FFF2-40B4-BE49-F238E27FC236}">
                <a16:creationId xmlns:a16="http://schemas.microsoft.com/office/drawing/2014/main" id="{6D7529B2-4C89-4883-8C7A-27159363C95E}"/>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FD7A97B6-7DEE-44F5-B34A-E93A6EE821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ru-RU" altLang="en-US"/>
          </a:p>
        </p:txBody>
      </p:sp>
    </p:spTree>
    <p:extLst>
      <p:ext uri="{BB962C8B-B14F-4D97-AF65-F5344CB8AC3E}">
        <p14:creationId xmlns:p14="http://schemas.microsoft.com/office/powerpoint/2010/main" val="2027595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Arial" panose="020B0604020202020204" pitchFamily="34" charset="0"/>
              </a:rPr>
              <a:t>Với trữ lượng khoảng 175-300 triệu tấn, mỏ Bạch Hổ được xem là mỏ có lượng dầu khí lớn nhất trên thềm lục địa phía Nam Việt Nam, là mỏ cung cấp dầu mỏ chủ yếu cho Việt Nam hiện nay.</a:t>
            </a:r>
            <a:endParaRPr lang="en-US" b="0" i="0" dirty="0">
              <a:solidFill>
                <a:srgbClr val="333333"/>
              </a:solidFill>
              <a:effectLst/>
              <a:latin typeface="Arial" panose="020B0604020202020204" pitchFamily="34" charset="0"/>
            </a:endParaRPr>
          </a:p>
          <a:p>
            <a:r>
              <a:rPr lang="en-US" b="0" i="0" dirty="0" err="1">
                <a:solidFill>
                  <a:srgbClr val="333333"/>
                </a:solidFill>
                <a:effectLst/>
                <a:latin typeface="Arial" panose="020B0604020202020204" pitchFamily="34" charset="0"/>
              </a:rPr>
              <a:t>mỏ</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Bạch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Hổ</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không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chỉ</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vai</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trò</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vô</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cùng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quan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trọng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nền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kinh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tế</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mà</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còn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định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chủ</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quyền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biển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đảo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Việt</a:t>
            </a:r>
            <a:r>
              <a:rPr lang="en-US" b="0" i="0" dirty="0">
                <a:solidFill>
                  <a:srgbClr val="333333"/>
                </a:solidFill>
                <a:effectLst/>
                <a:latin typeface="Arial" panose="020B0604020202020204" pitchFamily="34" charset="0"/>
              </a:rPr>
              <a:t> Nam </a:t>
            </a:r>
            <a:r>
              <a:rPr lang="en-US" b="0" i="0" dirty="0" err="1">
                <a:solidFill>
                  <a:srgbClr val="333333"/>
                </a:solidFill>
                <a:effectLst/>
                <a:latin typeface="Arial" panose="020B0604020202020204" pitchFamily="34" charset="0"/>
              </a:rPr>
              <a:t>trong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lĩnh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vực</a:t>
            </a:r>
            <a:r>
              <a:rPr lang="en-US" b="0" i="0" dirty="0">
                <a:solidFill>
                  <a:srgbClr val="333333"/>
                </a:solidFill>
                <a:effectLst/>
                <a:latin typeface="Arial" panose="020B0604020202020204" pitchFamily="34" charset="0"/>
              </a:rPr>
              <a:t> an </a:t>
            </a:r>
            <a:r>
              <a:rPr lang="en-US" b="0" i="0" dirty="0" err="1">
                <a:solidFill>
                  <a:srgbClr val="333333"/>
                </a:solidFill>
                <a:effectLst/>
                <a:latin typeface="Arial" panose="020B0604020202020204" pitchFamily="34" charset="0"/>
              </a:rPr>
              <a:t>ninh</a:t>
            </a:r>
            <a:r>
              <a:rPr lang="en-US" b="0" i="0" dirty="0">
                <a:solidFill>
                  <a:srgbClr val="333333"/>
                </a:solidFill>
                <a:effectLst/>
                <a:latin typeface="Arial" panose="020B0604020202020204" pitchFamily="34" charset="0"/>
              </a:rPr>
              <a:t> - </a:t>
            </a:r>
            <a:r>
              <a:rPr lang="en-US" b="0" i="0" dirty="0" err="1">
                <a:solidFill>
                  <a:srgbClr val="333333"/>
                </a:solidFill>
                <a:effectLst/>
                <a:latin typeface="Arial" panose="020B0604020202020204" pitchFamily="34" charset="0"/>
              </a:rPr>
              <a:t>quốc</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phòng</a:t>
            </a:r>
            <a:r>
              <a:rPr lang="en-US" b="0" i="0" dirty="0">
                <a:solidFill>
                  <a:srgbClr val="333333"/>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21</a:t>
            </a:fld>
            <a:endParaRPr lang="ru-RU" altLang="en-US"/>
          </a:p>
        </p:txBody>
      </p:sp>
    </p:spTree>
    <p:extLst>
      <p:ext uri="{BB962C8B-B14F-4D97-AF65-F5344CB8AC3E}">
        <p14:creationId xmlns:p14="http://schemas.microsoft.com/office/powerpoint/2010/main" val="8081262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16/09/2023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16/09/2023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16/09/2023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14424852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15171170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4118094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16/09/2023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16/09/2023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16/09/2023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16/09/2023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16/09/2023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16/09/2023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1371600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3716000"/>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1371600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13716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p:txBody>
          <a:bodyPr/>
          <a:lstStyle/>
          <a:p>
            <a:fld id="{E69B9EE9-F3BF-4B40-83E7-C9BC68FDDB0E}" type="datetimeFigureOut">
              <a:rPr lang="en-US" smtClean="0"/>
              <a:t>16/09/2023</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16/09/2023</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577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16/09/2023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4.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8C59140-2431-4E30-B304-A7DF70492EAC}"/>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16/09/2023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6"/>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7"/>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8"/>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66" r:id="rId3"/>
    <p:sldLayoutId id="2147483665" r:id="rId4"/>
    <p:sldLayoutId id="2147483664" r:id="rId5"/>
    <p:sldLayoutId id="2147483663" r:id="rId6"/>
    <p:sldLayoutId id="2147483662" r:id="rId7"/>
    <p:sldLayoutId id="2147483661" r:id="rId8"/>
    <p:sldLayoutId id="2147483649" r:id="rId9"/>
    <p:sldLayoutId id="2147483657" r:id="rId10"/>
    <p:sldLayoutId id="2147483650" r:id="rId11"/>
    <p:sldLayoutId id="2147483658" r:id="rId12"/>
    <p:sldLayoutId id="2147483659" r:id="rId13"/>
    <p:sldLayoutId id="2147483660"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13.xml"/><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14.xml"/><Relationship Id="rId5" Type="http://schemas.openxmlformats.org/officeDocument/2006/relationships/image" Target="../media/image33.jpg"/><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35.jpg"/><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8.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37.jpeg"/><Relationship Id="rId2" Type="http://schemas.openxmlformats.org/officeDocument/2006/relationships/image" Target="../media/image13.png"/><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2.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slide" Target="slide2.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notesSlide" Target="../notesSlides/notesSlide4.xml"/><Relationship Id="rId7" Type="http://schemas.openxmlformats.org/officeDocument/2006/relationships/image" Target="../media/image46.jp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fi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49.jpg"/><Relationship Id="rId4" Type="http://schemas.openxmlformats.org/officeDocument/2006/relationships/image" Target="../media/image48.jpg"/></Relationships>
</file>

<file path=ppt/slides/_rels/slide22.xml.rels><?xml version="1.0" encoding="UTF-8" standalone="yes"?>
<Relationships xmlns="http://schemas.openxmlformats.org/package/2006/relationships"><Relationship Id="rId8" Type="http://schemas.openxmlformats.org/officeDocument/2006/relationships/image" Target="../media/image36.gif"/><Relationship Id="rId3" Type="http://schemas.microsoft.com/office/2007/relationships/hdphoto" Target="../media/hdphoto9.wdp"/><Relationship Id="rId7" Type="http://schemas.openxmlformats.org/officeDocument/2006/relationships/image" Target="../media/image540.png"/><Relationship Id="rId12" Type="http://schemas.microsoft.com/office/2007/relationships/hdphoto" Target="../media/hdphoto11.wdp"/><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svg"/><Relationship Id="rId11" Type="http://schemas.openxmlformats.org/officeDocument/2006/relationships/image" Target="../media/image55.png"/><Relationship Id="rId5" Type="http://schemas.openxmlformats.org/officeDocument/2006/relationships/image" Target="../media/image52.png"/><Relationship Id="rId10" Type="http://schemas.microsoft.com/office/2007/relationships/hdphoto" Target="../media/hdphoto10.wdp"/><Relationship Id="rId4" Type="http://schemas.openxmlformats.org/officeDocument/2006/relationships/image" Target="../media/image51.gif"/><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36.gif"/><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54.png"/><Relationship Id="rId4" Type="http://schemas.openxmlformats.org/officeDocument/2006/relationships/image" Target="../media/image53.sv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5.png"/><Relationship Id="rId7" Type="http://schemas.openxmlformats.org/officeDocument/2006/relationships/image" Target="../media/image13.png"/><Relationship Id="rId2" Type="http://schemas.microsoft.com/office/2017/06/relationships/model3d" Target="../media/model3d1.glb"/><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microsoft.com/office/2017/06/relationships/model3d" Target="../media/model3d1.glb"/></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22.jpeg"/><Relationship Id="rId5" Type="http://schemas.microsoft.com/office/2007/relationships/hdphoto" Target="../media/hdphoto4.wdp"/><Relationship Id="rId4" Type="http://schemas.openxmlformats.org/officeDocument/2006/relationships/image" Target="../media/image21.png"/><Relationship Id="rId9" Type="http://schemas.openxmlformats.org/officeDocument/2006/relationships/image" Target="../media/image250.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2.wav"/><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Layout" Target="../slideLayouts/slideLayout8.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0.jpeg"/><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0.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8;p27">
            <a:extLst>
              <a:ext uri="{FF2B5EF4-FFF2-40B4-BE49-F238E27FC236}">
                <a16:creationId xmlns:a16="http://schemas.microsoft.com/office/drawing/2014/main" id="{E1BCDFC3-F4D2-401B-9077-8D71BE03E04C}"/>
              </a:ext>
            </a:extLst>
          </p:cNvPr>
          <p:cNvGrpSpPr/>
          <p:nvPr/>
        </p:nvGrpSpPr>
        <p:grpSpPr>
          <a:xfrm>
            <a:off x="0" y="-41232"/>
            <a:ext cx="12192000" cy="6858000"/>
            <a:chOff x="0" y="0"/>
            <a:chExt cx="12192000" cy="6858000"/>
          </a:xfrm>
        </p:grpSpPr>
        <p:sp>
          <p:nvSpPr>
            <p:cNvPr id="4" name="Google Shape;29;p27">
              <a:extLst>
                <a:ext uri="{FF2B5EF4-FFF2-40B4-BE49-F238E27FC236}">
                  <a16:creationId xmlns:a16="http://schemas.microsoft.com/office/drawing/2014/main" id="{3CD2F822-C076-4F08-8EB8-885E76AF364E}"/>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itchFamily="18" charset="0"/>
                <a:ea typeface="Arial"/>
                <a:cs typeface="Times New Roman" pitchFamily="18" charset="0"/>
                <a:sym typeface="Arial"/>
              </a:endParaRPr>
            </a:p>
          </p:txBody>
        </p:sp>
        <p:sp>
          <p:nvSpPr>
            <p:cNvPr id="5" name="Google Shape;30;p27">
              <a:extLst>
                <a:ext uri="{FF2B5EF4-FFF2-40B4-BE49-F238E27FC236}">
                  <a16:creationId xmlns:a16="http://schemas.microsoft.com/office/drawing/2014/main" id="{071F7056-0050-4C2D-BBAD-6C7EDF0FCC50}"/>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6" name="Google Shape;31;p27">
              <a:extLst>
                <a:ext uri="{FF2B5EF4-FFF2-40B4-BE49-F238E27FC236}">
                  <a16:creationId xmlns:a16="http://schemas.microsoft.com/office/drawing/2014/main" id="{62107F9C-F5E8-4ADD-A677-0252D0CCDA04}"/>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7" name="Google Shape;32;p27">
              <a:extLst>
                <a:ext uri="{FF2B5EF4-FFF2-40B4-BE49-F238E27FC236}">
                  <a16:creationId xmlns:a16="http://schemas.microsoft.com/office/drawing/2014/main" id="{532DD357-D0EF-496D-B9F0-E1039B59D29A}"/>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8" name="Google Shape;33;p27">
              <a:extLst>
                <a:ext uri="{FF2B5EF4-FFF2-40B4-BE49-F238E27FC236}">
                  <a16:creationId xmlns:a16="http://schemas.microsoft.com/office/drawing/2014/main" id="{DE63F259-3C20-422F-B69C-5D8D6D22FFD7}"/>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9" name="Google Shape;34;p27">
              <a:extLst>
                <a:ext uri="{FF2B5EF4-FFF2-40B4-BE49-F238E27FC236}">
                  <a16:creationId xmlns:a16="http://schemas.microsoft.com/office/drawing/2014/main" id="{3FB32B1A-D2CE-479E-A49C-B1D5CA0DF358}"/>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0" name="Google Shape;35;p27">
              <a:extLst>
                <a:ext uri="{FF2B5EF4-FFF2-40B4-BE49-F238E27FC236}">
                  <a16:creationId xmlns:a16="http://schemas.microsoft.com/office/drawing/2014/main" id="{800C284E-20D0-49A9-A372-A71AD0F07153}"/>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1" name="Google Shape;36;p27">
              <a:extLst>
                <a:ext uri="{FF2B5EF4-FFF2-40B4-BE49-F238E27FC236}">
                  <a16:creationId xmlns:a16="http://schemas.microsoft.com/office/drawing/2014/main" id="{8E5C5D66-4BFA-443C-A427-486DEB899BCD}"/>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2" name="Google Shape;37;p27">
              <a:extLst>
                <a:ext uri="{FF2B5EF4-FFF2-40B4-BE49-F238E27FC236}">
                  <a16:creationId xmlns:a16="http://schemas.microsoft.com/office/drawing/2014/main" id="{CFBC1CE5-BF74-4C4A-ACE8-77A6513C36A9}"/>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3" name="Google Shape;38;p27">
              <a:extLst>
                <a:ext uri="{FF2B5EF4-FFF2-40B4-BE49-F238E27FC236}">
                  <a16:creationId xmlns:a16="http://schemas.microsoft.com/office/drawing/2014/main" id="{1653BAF2-3DD3-4531-B6CB-C27B1DBB9BBC}"/>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4" name="Google Shape;39;p27">
              <a:extLst>
                <a:ext uri="{FF2B5EF4-FFF2-40B4-BE49-F238E27FC236}">
                  <a16:creationId xmlns:a16="http://schemas.microsoft.com/office/drawing/2014/main" id="{D486FB35-2EBA-40B5-867D-4FEC25390508}"/>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5" name="Google Shape;40;p27">
              <a:extLst>
                <a:ext uri="{FF2B5EF4-FFF2-40B4-BE49-F238E27FC236}">
                  <a16:creationId xmlns:a16="http://schemas.microsoft.com/office/drawing/2014/main" id="{223D223B-CB93-4302-A1D0-9CD420AB854C}"/>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6" name="Google Shape;41;p27">
              <a:extLst>
                <a:ext uri="{FF2B5EF4-FFF2-40B4-BE49-F238E27FC236}">
                  <a16:creationId xmlns:a16="http://schemas.microsoft.com/office/drawing/2014/main" id="{D3994B58-7B89-4306-B5F0-8D3F58D4861B}"/>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7" name="Google Shape;42;p27">
              <a:extLst>
                <a:ext uri="{FF2B5EF4-FFF2-40B4-BE49-F238E27FC236}">
                  <a16:creationId xmlns:a16="http://schemas.microsoft.com/office/drawing/2014/main" id="{D43641BF-710F-4308-97F4-7DC5BBB7EE25}"/>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8" name="Google Shape;43;p27">
              <a:extLst>
                <a:ext uri="{FF2B5EF4-FFF2-40B4-BE49-F238E27FC236}">
                  <a16:creationId xmlns:a16="http://schemas.microsoft.com/office/drawing/2014/main" id="{10057431-3401-42DB-AF84-AB881CE0F56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9" name="Google Shape;44;p27">
              <a:extLst>
                <a:ext uri="{FF2B5EF4-FFF2-40B4-BE49-F238E27FC236}">
                  <a16:creationId xmlns:a16="http://schemas.microsoft.com/office/drawing/2014/main" id="{0A095E4E-2AE0-4467-9281-D3D6FFE7E270}"/>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0" name="Google Shape;45;p27">
              <a:extLst>
                <a:ext uri="{FF2B5EF4-FFF2-40B4-BE49-F238E27FC236}">
                  <a16:creationId xmlns:a16="http://schemas.microsoft.com/office/drawing/2014/main" id="{E98E5E03-F240-41DB-A8A3-3927958E5336}"/>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1" name="Google Shape;46;p27">
              <a:extLst>
                <a:ext uri="{FF2B5EF4-FFF2-40B4-BE49-F238E27FC236}">
                  <a16:creationId xmlns:a16="http://schemas.microsoft.com/office/drawing/2014/main" id="{30991A4B-58B3-4613-8C11-67AEFB9B5938}"/>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2" name="Google Shape;47;p27">
              <a:extLst>
                <a:ext uri="{FF2B5EF4-FFF2-40B4-BE49-F238E27FC236}">
                  <a16:creationId xmlns:a16="http://schemas.microsoft.com/office/drawing/2014/main" id="{5E5C5143-6332-42C4-8AD1-0C35891D9D8C}"/>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3" name="Google Shape;48;p27">
              <a:extLst>
                <a:ext uri="{FF2B5EF4-FFF2-40B4-BE49-F238E27FC236}">
                  <a16:creationId xmlns:a16="http://schemas.microsoft.com/office/drawing/2014/main" id="{8605A1C5-2541-4ED3-BA75-B463D2C09B1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4" name="Google Shape;49;p27">
              <a:extLst>
                <a:ext uri="{FF2B5EF4-FFF2-40B4-BE49-F238E27FC236}">
                  <a16:creationId xmlns:a16="http://schemas.microsoft.com/office/drawing/2014/main" id="{61B6B38B-8433-40A4-9BC7-AAF253F22E17}"/>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5" name="Google Shape;50;p27">
              <a:extLst>
                <a:ext uri="{FF2B5EF4-FFF2-40B4-BE49-F238E27FC236}">
                  <a16:creationId xmlns:a16="http://schemas.microsoft.com/office/drawing/2014/main" id="{720587D1-792B-4728-BAFF-250AEBDEDA5F}"/>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6" name="Google Shape;51;p27">
              <a:extLst>
                <a:ext uri="{FF2B5EF4-FFF2-40B4-BE49-F238E27FC236}">
                  <a16:creationId xmlns:a16="http://schemas.microsoft.com/office/drawing/2014/main" id="{14678364-A9D6-4F43-8653-5D3EB2FF331E}"/>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7" name="Google Shape;52;p27">
              <a:extLst>
                <a:ext uri="{FF2B5EF4-FFF2-40B4-BE49-F238E27FC236}">
                  <a16:creationId xmlns:a16="http://schemas.microsoft.com/office/drawing/2014/main" id="{300B49C2-4343-40E9-93C9-27DACDC0414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8" name="Google Shape;53;p27">
              <a:extLst>
                <a:ext uri="{FF2B5EF4-FFF2-40B4-BE49-F238E27FC236}">
                  <a16:creationId xmlns:a16="http://schemas.microsoft.com/office/drawing/2014/main" id="{6716515D-C499-461E-8779-306B24A2BBE4}"/>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grpSp>
      <p:grpSp>
        <p:nvGrpSpPr>
          <p:cNvPr id="51" name="Google Shape;60;p27">
            <a:extLst>
              <a:ext uri="{FF2B5EF4-FFF2-40B4-BE49-F238E27FC236}">
                <a16:creationId xmlns:a16="http://schemas.microsoft.com/office/drawing/2014/main" id="{78EFEECD-B29F-423E-A0BC-A884ABFA9F17}"/>
              </a:ext>
            </a:extLst>
          </p:cNvPr>
          <p:cNvGrpSpPr/>
          <p:nvPr/>
        </p:nvGrpSpPr>
        <p:grpSpPr>
          <a:xfrm flipV="1">
            <a:off x="-1394282" y="-936230"/>
            <a:ext cx="14769137" cy="2606178"/>
            <a:chOff x="-1081536" y="5105780"/>
            <a:chExt cx="14769137" cy="2606178"/>
          </a:xfrm>
        </p:grpSpPr>
        <p:sp>
          <p:nvSpPr>
            <p:cNvPr id="52" name="Google Shape;61;p27">
              <a:extLst>
                <a:ext uri="{FF2B5EF4-FFF2-40B4-BE49-F238E27FC236}">
                  <a16:creationId xmlns:a16="http://schemas.microsoft.com/office/drawing/2014/main" id="{68414425-DC64-46BB-8848-77B1DAB59D35}"/>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3" name="Google Shape;62;p27">
              <a:extLst>
                <a:ext uri="{FF2B5EF4-FFF2-40B4-BE49-F238E27FC236}">
                  <a16:creationId xmlns:a16="http://schemas.microsoft.com/office/drawing/2014/main" id="{ADC8120A-5067-41AB-AEFE-152E790DB2A9}"/>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4" name="Google Shape;63;p27">
              <a:extLst>
                <a:ext uri="{FF2B5EF4-FFF2-40B4-BE49-F238E27FC236}">
                  <a16:creationId xmlns:a16="http://schemas.microsoft.com/office/drawing/2014/main" id="{614B4286-08E4-4FA0-93EF-804F9303369B}"/>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5" name="Google Shape;64;p27">
              <a:extLst>
                <a:ext uri="{FF2B5EF4-FFF2-40B4-BE49-F238E27FC236}">
                  <a16:creationId xmlns:a16="http://schemas.microsoft.com/office/drawing/2014/main" id="{2AA835DC-7CC9-40C5-A0CD-14668A4CCDF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6" name="Google Shape;65;p27">
              <a:extLst>
                <a:ext uri="{FF2B5EF4-FFF2-40B4-BE49-F238E27FC236}">
                  <a16:creationId xmlns:a16="http://schemas.microsoft.com/office/drawing/2014/main" id="{E9C4BA50-CD85-42B5-8B2D-5758A31B181F}"/>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7" name="Google Shape;66;p27">
              <a:extLst>
                <a:ext uri="{FF2B5EF4-FFF2-40B4-BE49-F238E27FC236}">
                  <a16:creationId xmlns:a16="http://schemas.microsoft.com/office/drawing/2014/main" id="{1C5C08C0-3FFA-4F34-AE0A-DD37631F6EC9}"/>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8" name="Google Shape;67;p27">
              <a:extLst>
                <a:ext uri="{FF2B5EF4-FFF2-40B4-BE49-F238E27FC236}">
                  <a16:creationId xmlns:a16="http://schemas.microsoft.com/office/drawing/2014/main" id="{1870734B-1CAC-4BFC-A550-FD35811BAAC8}"/>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9" name="Google Shape;68;p27">
              <a:extLst>
                <a:ext uri="{FF2B5EF4-FFF2-40B4-BE49-F238E27FC236}">
                  <a16:creationId xmlns:a16="http://schemas.microsoft.com/office/drawing/2014/main" id="{17B5F755-CE64-4477-91B9-6E6ECBB8F40F}"/>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60" name="Google Shape;69;p27">
              <a:extLst>
                <a:ext uri="{FF2B5EF4-FFF2-40B4-BE49-F238E27FC236}">
                  <a16:creationId xmlns:a16="http://schemas.microsoft.com/office/drawing/2014/main" id="{4F5B38C3-0DD5-4346-80F0-51B752D22B24}"/>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grpSp>
      <p:grpSp>
        <p:nvGrpSpPr>
          <p:cNvPr id="29" name="Google Shape;54;p27">
            <a:extLst>
              <a:ext uri="{FF2B5EF4-FFF2-40B4-BE49-F238E27FC236}">
                <a16:creationId xmlns:a16="http://schemas.microsoft.com/office/drawing/2014/main" id="{9FC6FB0F-44EF-43E5-9560-649D42703F23}"/>
              </a:ext>
            </a:extLst>
          </p:cNvPr>
          <p:cNvGrpSpPr/>
          <p:nvPr/>
        </p:nvGrpSpPr>
        <p:grpSpPr>
          <a:xfrm>
            <a:off x="2080199" y="645998"/>
            <a:ext cx="8226780" cy="4855628"/>
            <a:chOff x="3645164" y="1813666"/>
            <a:chExt cx="4766443" cy="2813260"/>
          </a:xfrm>
        </p:grpSpPr>
        <p:sp>
          <p:nvSpPr>
            <p:cNvPr id="30" name="Google Shape;55;p27">
              <a:extLst>
                <a:ext uri="{FF2B5EF4-FFF2-40B4-BE49-F238E27FC236}">
                  <a16:creationId xmlns:a16="http://schemas.microsoft.com/office/drawing/2014/main" id="{F09C869E-513A-462E-A51D-0D992934F496}"/>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31" name="Google Shape;56;p27">
              <a:extLst>
                <a:ext uri="{FF2B5EF4-FFF2-40B4-BE49-F238E27FC236}">
                  <a16:creationId xmlns:a16="http://schemas.microsoft.com/office/drawing/2014/main" id="{7D18991C-36EE-4E5D-8D35-948E0A6CA284}"/>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1800">
                <a:solidFill>
                  <a:schemeClr val="dk1"/>
                </a:solidFill>
                <a:latin typeface="Times New Roman" pitchFamily="18" charset="0"/>
                <a:ea typeface="Arial"/>
                <a:cs typeface="Times New Roman" pitchFamily="18" charset="0"/>
                <a:sym typeface="Arial"/>
              </a:endParaRPr>
            </a:p>
          </p:txBody>
        </p:sp>
      </p:grpSp>
      <p:pic>
        <p:nvPicPr>
          <p:cNvPr id="33" name="Google Shape;59;p27">
            <a:extLst>
              <a:ext uri="{FF2B5EF4-FFF2-40B4-BE49-F238E27FC236}">
                <a16:creationId xmlns:a16="http://schemas.microsoft.com/office/drawing/2014/main" id="{EB6DFAA8-D145-4A07-A46E-C716BEEBD15D}"/>
              </a:ext>
            </a:extLst>
          </p:cNvPr>
          <p:cNvPicPr preferRelativeResize="0"/>
          <p:nvPr/>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4" name="Google Shape;60;p27">
            <a:extLst>
              <a:ext uri="{FF2B5EF4-FFF2-40B4-BE49-F238E27FC236}">
                <a16:creationId xmlns:a16="http://schemas.microsoft.com/office/drawing/2014/main" id="{7F0BE69E-BAE0-407A-98ED-6161989AB80F}"/>
              </a:ext>
            </a:extLst>
          </p:cNvPr>
          <p:cNvGrpSpPr/>
          <p:nvPr/>
        </p:nvGrpSpPr>
        <p:grpSpPr>
          <a:xfrm>
            <a:off x="-1081536" y="5105780"/>
            <a:ext cx="14769137" cy="2606178"/>
            <a:chOff x="-1081536" y="5105780"/>
            <a:chExt cx="14769137" cy="2606178"/>
          </a:xfrm>
        </p:grpSpPr>
        <p:sp>
          <p:nvSpPr>
            <p:cNvPr id="35" name="Google Shape;61;p27">
              <a:extLst>
                <a:ext uri="{FF2B5EF4-FFF2-40B4-BE49-F238E27FC236}">
                  <a16:creationId xmlns:a16="http://schemas.microsoft.com/office/drawing/2014/main" id="{04C91338-2EB6-4A5A-BE1A-B1190EC4AF4D}"/>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36" name="Google Shape;62;p27">
              <a:extLst>
                <a:ext uri="{FF2B5EF4-FFF2-40B4-BE49-F238E27FC236}">
                  <a16:creationId xmlns:a16="http://schemas.microsoft.com/office/drawing/2014/main" id="{BC008E3C-356D-4F79-95F9-01C1EE32E0B6}"/>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37" name="Google Shape;63;p27">
              <a:extLst>
                <a:ext uri="{FF2B5EF4-FFF2-40B4-BE49-F238E27FC236}">
                  <a16:creationId xmlns:a16="http://schemas.microsoft.com/office/drawing/2014/main" id="{004D6740-46DF-44D4-B2D4-7BE6BF2D58C1}"/>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38" name="Google Shape;64;p27">
              <a:extLst>
                <a:ext uri="{FF2B5EF4-FFF2-40B4-BE49-F238E27FC236}">
                  <a16:creationId xmlns:a16="http://schemas.microsoft.com/office/drawing/2014/main" id="{5B35C8A8-7AEA-4FF4-898A-85203D457E4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39" name="Google Shape;65;p27">
              <a:extLst>
                <a:ext uri="{FF2B5EF4-FFF2-40B4-BE49-F238E27FC236}">
                  <a16:creationId xmlns:a16="http://schemas.microsoft.com/office/drawing/2014/main" id="{9CFA65A7-3989-4BC8-B659-820E07625190}"/>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40" name="Google Shape;66;p27">
              <a:extLst>
                <a:ext uri="{FF2B5EF4-FFF2-40B4-BE49-F238E27FC236}">
                  <a16:creationId xmlns:a16="http://schemas.microsoft.com/office/drawing/2014/main" id="{0619622C-3AC0-4128-85C3-55E551EF0A70}"/>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41" name="Google Shape;67;p27">
              <a:extLst>
                <a:ext uri="{FF2B5EF4-FFF2-40B4-BE49-F238E27FC236}">
                  <a16:creationId xmlns:a16="http://schemas.microsoft.com/office/drawing/2014/main" id="{3BA53432-3836-4E83-99A7-0D0558A97AC2}"/>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42" name="Google Shape;68;p27">
              <a:extLst>
                <a:ext uri="{FF2B5EF4-FFF2-40B4-BE49-F238E27FC236}">
                  <a16:creationId xmlns:a16="http://schemas.microsoft.com/office/drawing/2014/main" id="{91F27375-B441-42D9-8624-348246F9ACBD}"/>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43" name="Google Shape;69;p27">
              <a:extLst>
                <a:ext uri="{FF2B5EF4-FFF2-40B4-BE49-F238E27FC236}">
                  <a16:creationId xmlns:a16="http://schemas.microsoft.com/office/drawing/2014/main" id="{55AF28F5-DB1E-4FB3-B70E-71954A1DAA51}"/>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grpSp>
      <p:sp>
        <p:nvSpPr>
          <p:cNvPr id="44" name="Google Shape;57;p27">
            <a:extLst>
              <a:ext uri="{FF2B5EF4-FFF2-40B4-BE49-F238E27FC236}">
                <a16:creationId xmlns:a16="http://schemas.microsoft.com/office/drawing/2014/main" id="{CB041213-4FFF-440C-AE5D-C41B55DE023D}"/>
              </a:ext>
            </a:extLst>
          </p:cNvPr>
          <p:cNvSpPr/>
          <p:nvPr/>
        </p:nvSpPr>
        <p:spPr>
          <a:xfrm rot="790632" flipH="1">
            <a:off x="9112426" y="1698177"/>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47" name="矩形 259">
            <a:extLst>
              <a:ext uri="{FF2B5EF4-FFF2-40B4-BE49-F238E27FC236}">
                <a16:creationId xmlns:a16="http://schemas.microsoft.com/office/drawing/2014/main" id="{E7CB0FED-BB9C-46C1-8CA0-7A62B9D1E7E1}"/>
              </a:ext>
            </a:extLst>
          </p:cNvPr>
          <p:cNvSpPr>
            <a:spLocks noChangeArrowheads="1"/>
          </p:cNvSpPr>
          <p:nvPr/>
        </p:nvSpPr>
        <p:spPr bwMode="auto">
          <a:xfrm>
            <a:off x="-105713" y="1203877"/>
            <a:ext cx="121920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8000" b="1" kern="1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BÀI 2: </a:t>
            </a:r>
          </a:p>
          <a:p>
            <a:pPr algn="ctr"/>
            <a:r>
              <a:rPr lang="en-US" sz="8000" b="1" kern="1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ĐỊA </a:t>
            </a:r>
            <a:r>
              <a:rPr lang="en-US" sz="8000" b="1" kern="1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HÌNH VÀ </a:t>
            </a:r>
            <a:br>
              <a:rPr lang="en-US" sz="8000" b="1" kern="1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br>
            <a:r>
              <a:rPr lang="en-US" sz="8000" b="1" kern="1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rPr>
              <a:t>KHOÁNG SẢN</a:t>
            </a:r>
            <a:endParaRPr lang="en-US" sz="8000" dirty="0">
              <a:solidFill>
                <a:srgbClr val="FF0000"/>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endParaRPr>
          </a:p>
        </p:txBody>
      </p:sp>
      <p:pic>
        <p:nvPicPr>
          <p:cNvPr id="49" name="Picture 48">
            <a:extLst>
              <a:ext uri="{FF2B5EF4-FFF2-40B4-BE49-F238E27FC236}">
                <a16:creationId xmlns:a16="http://schemas.microsoft.com/office/drawing/2014/main" id="{BD8A5A63-3B3A-4A84-B730-419E06DFF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78" r="17778"/>
          <a:stretch/>
        </p:blipFill>
        <p:spPr>
          <a:xfrm flipH="1">
            <a:off x="635499" y="-60548"/>
            <a:ext cx="1919986" cy="2979288"/>
          </a:xfrm>
          <a:prstGeom prst="rect">
            <a:avLst/>
          </a:prstGeom>
        </p:spPr>
      </p:pic>
      <p:pic>
        <p:nvPicPr>
          <p:cNvPr id="61" name="Google Shape;58;p27">
            <a:extLst>
              <a:ext uri="{FF2B5EF4-FFF2-40B4-BE49-F238E27FC236}">
                <a16:creationId xmlns:a16="http://schemas.microsoft.com/office/drawing/2014/main" id="{EC1F47AA-10D5-48E7-A7DF-4066D4005F6A}"/>
              </a:ext>
            </a:extLst>
          </p:cNvPr>
          <p:cNvPicPr preferRelativeResize="0"/>
          <p:nvPr/>
        </p:nvPicPr>
        <p:blipFill rotWithShape="1">
          <a:blip r:embed="rId6">
            <a:alphaModFix/>
          </a:blip>
          <a:srcRect/>
          <a:stretch/>
        </p:blipFill>
        <p:spPr>
          <a:xfrm flipH="1">
            <a:off x="3674642" y="275615"/>
            <a:ext cx="629652" cy="1446311"/>
          </a:xfrm>
          <a:prstGeom prst="rect">
            <a:avLst/>
          </a:prstGeom>
          <a:noFill/>
          <a:ln>
            <a:noFill/>
          </a:ln>
        </p:spPr>
      </p:pic>
      <p:sp>
        <p:nvSpPr>
          <p:cNvPr id="2" name="TextBox 1">
            <a:extLst>
              <a:ext uri="{FF2B5EF4-FFF2-40B4-BE49-F238E27FC236}">
                <a16:creationId xmlns:a16="http://schemas.microsoft.com/office/drawing/2014/main" id="{97188790-F176-4A97-9EB2-02047AE7025F}"/>
              </a:ext>
            </a:extLst>
          </p:cNvPr>
          <p:cNvSpPr txBox="1"/>
          <p:nvPr/>
        </p:nvSpPr>
        <p:spPr>
          <a:xfrm>
            <a:off x="771728" y="5541690"/>
            <a:ext cx="5519011" cy="553998"/>
          </a:xfrm>
          <a:prstGeom prst="rect">
            <a:avLst/>
          </a:prstGeom>
          <a:noFill/>
        </p:spPr>
        <p:txBody>
          <a:bodyPr wrap="none" lIns="0" tIns="0" rIns="0" bIns="0" rtlCol="0">
            <a:spAutoFit/>
          </a:bodyPr>
          <a:lstStyle/>
          <a:p>
            <a:pPr algn="l"/>
            <a:r>
              <a:rPr lang="en-US" sz="3600" b="1" dirty="0" err="1">
                <a:solidFill>
                  <a:schemeClr val="bg2">
                    <a:lumMod val="25000"/>
                  </a:schemeClr>
                </a:solidFill>
                <a:latin typeface="Times New Roman" pitchFamily="18" charset="0"/>
                <a:cs typeface="Times New Roman" pitchFamily="18" charset="0"/>
              </a:rPr>
              <a:t>Giáo</a:t>
            </a:r>
            <a:r>
              <a:rPr lang="en-US" sz="3600" b="1" dirty="0">
                <a:solidFill>
                  <a:schemeClr val="bg2">
                    <a:lumMod val="25000"/>
                  </a:schemeClr>
                </a:solidFill>
                <a:latin typeface="Times New Roman" pitchFamily="18" charset="0"/>
                <a:cs typeface="Times New Roman" pitchFamily="18" charset="0"/>
              </a:rPr>
              <a:t> </a:t>
            </a:r>
            <a:r>
              <a:rPr lang="en-US" sz="3600" b="1" dirty="0" err="1">
                <a:solidFill>
                  <a:schemeClr val="bg2">
                    <a:lumMod val="25000"/>
                  </a:schemeClr>
                </a:solidFill>
                <a:latin typeface="Times New Roman" pitchFamily="18" charset="0"/>
                <a:cs typeface="Times New Roman" pitchFamily="18" charset="0"/>
              </a:rPr>
              <a:t>viên</a:t>
            </a:r>
            <a:r>
              <a:rPr lang="en-US" sz="3600" b="1" dirty="0">
                <a:solidFill>
                  <a:schemeClr val="bg2">
                    <a:lumMod val="25000"/>
                  </a:schemeClr>
                </a:solidFill>
                <a:latin typeface="Times New Roman" pitchFamily="18" charset="0"/>
                <a:cs typeface="Times New Roman" pitchFamily="18" charset="0"/>
              </a:rPr>
              <a:t>: </a:t>
            </a:r>
            <a:r>
              <a:rPr lang="en-US" sz="3600" b="1" dirty="0" err="1">
                <a:solidFill>
                  <a:schemeClr val="bg2">
                    <a:lumMod val="25000"/>
                  </a:schemeClr>
                </a:solidFill>
                <a:latin typeface="Times New Roman" pitchFamily="18" charset="0"/>
                <a:cs typeface="Times New Roman" pitchFamily="18" charset="0"/>
              </a:rPr>
              <a:t>Đào</a:t>
            </a:r>
            <a:r>
              <a:rPr lang="en-US" sz="3600" b="1" dirty="0">
                <a:solidFill>
                  <a:schemeClr val="bg2">
                    <a:lumMod val="25000"/>
                  </a:schemeClr>
                </a:solidFill>
                <a:latin typeface="Times New Roman" pitchFamily="18" charset="0"/>
                <a:cs typeface="Times New Roman" pitchFamily="18" charset="0"/>
              </a:rPr>
              <a:t> </a:t>
            </a:r>
            <a:r>
              <a:rPr lang="en-US" sz="3600" b="1" dirty="0" err="1">
                <a:solidFill>
                  <a:schemeClr val="bg2">
                    <a:lumMod val="25000"/>
                  </a:schemeClr>
                </a:solidFill>
                <a:latin typeface="Times New Roman" pitchFamily="18" charset="0"/>
                <a:cs typeface="Times New Roman" pitchFamily="18" charset="0"/>
              </a:rPr>
              <a:t>Thị</a:t>
            </a:r>
            <a:r>
              <a:rPr lang="en-US" sz="3600" b="1" dirty="0">
                <a:solidFill>
                  <a:schemeClr val="bg2">
                    <a:lumMod val="25000"/>
                  </a:schemeClr>
                </a:solidFill>
                <a:latin typeface="Times New Roman" pitchFamily="18" charset="0"/>
                <a:cs typeface="Times New Roman" pitchFamily="18" charset="0"/>
              </a:rPr>
              <a:t> </a:t>
            </a:r>
            <a:r>
              <a:rPr lang="en-US" sz="3600" b="1" dirty="0" err="1">
                <a:solidFill>
                  <a:schemeClr val="bg2">
                    <a:lumMod val="25000"/>
                  </a:schemeClr>
                </a:solidFill>
                <a:latin typeface="Times New Roman" pitchFamily="18" charset="0"/>
                <a:cs typeface="Times New Roman" pitchFamily="18" charset="0"/>
              </a:rPr>
              <a:t>Hải</a:t>
            </a:r>
            <a:r>
              <a:rPr lang="en-US" sz="3600" b="1" dirty="0">
                <a:solidFill>
                  <a:schemeClr val="bg2">
                    <a:lumMod val="25000"/>
                  </a:schemeClr>
                </a:solidFill>
                <a:latin typeface="Times New Roman" pitchFamily="18" charset="0"/>
                <a:cs typeface="Times New Roman" pitchFamily="18" charset="0"/>
              </a:rPr>
              <a:t> Anh</a:t>
            </a:r>
          </a:p>
        </p:txBody>
      </p:sp>
      <p:pic>
        <p:nvPicPr>
          <p:cNvPr id="62" name="七公主 - 西红柿">
            <a:hlinkClick r:id="" action="ppaction://media"/>
            <a:extLst>
              <a:ext uri="{FF2B5EF4-FFF2-40B4-BE49-F238E27FC236}">
                <a16:creationId xmlns:a16="http://schemas.microsoft.com/office/drawing/2014/main" id="{827F203F-70E4-4512-936F-D59ABC4F3D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34887" y="854835"/>
            <a:ext cx="609600" cy="609600"/>
          </a:xfrm>
          <a:prstGeom prst="rect">
            <a:avLst/>
          </a:prstGeom>
        </p:spPr>
      </p:pic>
    </p:spTree>
    <p:extLst>
      <p:ext uri="{BB962C8B-B14F-4D97-AF65-F5344CB8AC3E}">
        <p14:creationId xmlns:p14="http://schemas.microsoft.com/office/powerpoint/2010/main" val="42424978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p:tgtEl>
                                          <p:spTgt spid="44"/>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500" fill="hold"/>
                                        <p:tgtEl>
                                          <p:spTgt spid="49"/>
                                        </p:tgtEl>
                                        <p:attrNameLst>
                                          <p:attrName>ppt_w</p:attrName>
                                        </p:attrNameLst>
                                      </p:cBhvr>
                                      <p:tavLst>
                                        <p:tav tm="0">
                                          <p:val>
                                            <p:fltVal val="0"/>
                                          </p:val>
                                        </p:tav>
                                        <p:tav tm="100000">
                                          <p:val>
                                            <p:strVal val="#ppt_w"/>
                                          </p:val>
                                        </p:tav>
                                      </p:tavLst>
                                    </p:anim>
                                    <p:anim calcmode="lin" valueType="num">
                                      <p:cBhvr>
                                        <p:cTn id="32" dur="500" fill="hold"/>
                                        <p:tgtEl>
                                          <p:spTgt spid="49"/>
                                        </p:tgtEl>
                                        <p:attrNameLst>
                                          <p:attrName>ppt_h</p:attrName>
                                        </p:attrNameLst>
                                      </p:cBhvr>
                                      <p:tavLst>
                                        <p:tav tm="0">
                                          <p:val>
                                            <p:fltVal val="0"/>
                                          </p:val>
                                        </p:tav>
                                        <p:tav tm="100000">
                                          <p:val>
                                            <p:strVal val="#ppt_h"/>
                                          </p:val>
                                        </p:tav>
                                      </p:tavLst>
                                    </p:anim>
                                    <p:animEffect transition="in" filter="fade">
                                      <p:cBhvr>
                                        <p:cTn id="33" dur="500"/>
                                        <p:tgtEl>
                                          <p:spTgt spid="49"/>
                                        </p:tgtEl>
                                      </p:cBhvr>
                                    </p:animEffect>
                                  </p:childTnLst>
                                </p:cTn>
                              </p:par>
                              <p:par>
                                <p:cTn id="34" presetID="0" presetClass="path" presetSubtype="0" accel="50000" decel="50000" fill="hold" nodeType="withEffect">
                                  <p:stCondLst>
                                    <p:cond delay="0"/>
                                  </p:stCondLst>
                                  <p:childTnLst>
                                    <p:animMotion origin="layout" path="M 6.25E-7 -0.00115 L 6.25E-7 -0.00092 C -0.00781 0.00718 -0.01693 0.01273 -0.02344 0.02385 C -0.0263 0.02824 -0.02552 0.03681 -0.02656 0.04329 C -0.0276 0.04885 -0.02865 0.0544 -0.02969 0.05996 C -0.02708 0.11482 -0.02773 0.17014 -0.02188 0.22431 C -0.02031 0.23936 -0.01354 0.25139 -0.00781 0.26343 C 0.00807 0.29607 0.02057 0.31204 0.04075 0.33287 C 0.05195 0.34468 0.06367 0.35486 0.07526 0.36644 C 0.08477 0.37616 0.0931 0.38982 0.10338 0.39699 C 0.11732 0.40672 0.13255 0.41088 0.14727 0.41644 C 0.1845 0.43056 0.18568 0.42755 0.22396 0.43056 C 0.29557 0.42848 0.36693 0.42963 0.43867 0.42477 C 0.44753 0.42408 0.45625 0.41713 0.4651 0.41366 C 0.475 0.40973 0.48503 0.40648 0.49505 0.40255 C 0.50703 0.39746 0.53216 0.38473 0.54362 0.37755 C 0.56237 0.36528 0.5944 0.34561 0.6125 0.32176 C 0.6595 0.25996 0.66575 0.23982 0.70651 0.16019 C 0.71484 0.14352 0.72422 0.12824 0.73151 0.11019 C 0.74075 0.08681 0.73646 0.09699 0.74414 0.0794 L 0.74414 0.07963 " pathEditMode="relative" rAng="0" ptsTypes="AAAAAAAAAAAAAAAAAAAAA">
                                      <p:cBhvr>
                                        <p:cTn id="35" dur="2000" fill="hold"/>
                                        <p:tgtEl>
                                          <p:spTgt spid="49"/>
                                        </p:tgtEl>
                                        <p:attrNameLst>
                                          <p:attrName>ppt_x</p:attrName>
                                          <p:attrName>ppt_y</p:attrName>
                                        </p:attrNameLst>
                                      </p:cBhvr>
                                      <p:rCtr x="35716" y="21574"/>
                                    </p:animMotion>
                                  </p:childTnLst>
                                </p:cTn>
                              </p:par>
                              <p:par>
                                <p:cTn id="36" presetID="22" presetClass="entr" presetSubtype="8" fill="hold" grpId="0" nodeType="withEffect">
                                  <p:stCondLst>
                                    <p:cond delay="70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1700"/>
                                        <p:tgtEl>
                                          <p:spTgt spid="47"/>
                                        </p:tgtEl>
                                      </p:cBhvr>
                                    </p:animEffect>
                                  </p:childTnLst>
                                </p:cTn>
                              </p:par>
                              <p:par>
                                <p:cTn id="39" presetID="26" presetClass="emph" presetSubtype="0" fill="hold" grpId="1" nodeType="withEffect">
                                  <p:stCondLst>
                                    <p:cond delay="0"/>
                                  </p:stCondLst>
                                  <p:childTnLst>
                                    <p:animEffect transition="out" filter="fade">
                                      <p:cBhvr>
                                        <p:cTn id="40" dur="500" tmFilter="0, 0; .2, .5; .8, .5; 1, 0"/>
                                        <p:tgtEl>
                                          <p:spTgt spid="47"/>
                                        </p:tgtEl>
                                      </p:cBhvr>
                                    </p:animEffect>
                                    <p:animScale>
                                      <p:cBhvr>
                                        <p:cTn id="41" dur="250" autoRev="1" fill="hold"/>
                                        <p:tgtEl>
                                          <p:spTgt spid="47"/>
                                        </p:tgtEl>
                                      </p:cBhvr>
                                      <p:by x="105000" y="105000"/>
                                    </p:animScale>
                                  </p:childTnLst>
                                </p:cTn>
                              </p:par>
                              <p:par>
                                <p:cTn id="42" presetID="2" presetClass="entr" presetSubtype="8" fill="hold" grpId="0" nodeType="with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0-#ppt_w/2"/>
                                          </p:val>
                                        </p:tav>
                                        <p:tav tm="100000">
                                          <p:val>
                                            <p:strVal val="#ppt_x"/>
                                          </p:val>
                                        </p:tav>
                                      </p:tavLst>
                                    </p:anim>
                                    <p:anim calcmode="lin" valueType="num">
                                      <p:cBhvr additive="base">
                                        <p:cTn id="45" dur="500" fill="hold"/>
                                        <p:tgtEl>
                                          <p:spTgt spid="2"/>
                                        </p:tgtEl>
                                        <p:attrNameLst>
                                          <p:attrName>ppt_y</p:attrName>
                                        </p:attrNameLst>
                                      </p:cBhvr>
                                      <p:tavLst>
                                        <p:tav tm="0">
                                          <p:val>
                                            <p:strVal val="#ppt_y"/>
                                          </p:val>
                                        </p:tav>
                                        <p:tav tm="100000">
                                          <p:val>
                                            <p:strVal val="#ppt_y"/>
                                          </p:val>
                                        </p:tav>
                                      </p:tavLst>
                                    </p:anim>
                                  </p:childTnLst>
                                </p:cTn>
                              </p:par>
                            </p:childTnLst>
                          </p:cTn>
                        </p:par>
                        <p:par>
                          <p:cTn id="46" fill="hold">
                            <p:stCondLst>
                              <p:cond delay="5400"/>
                            </p:stCondLst>
                            <p:childTnLst>
                              <p:par>
                                <p:cTn id="47" presetID="1" presetClass="mediacall" presetSubtype="0" fill="hold" nodeType="afterEffect">
                                  <p:stCondLst>
                                    <p:cond delay="0"/>
                                  </p:stCondLst>
                                  <p:childTnLst>
                                    <p:cmd type="call" cmd="playFrom(0.0)">
                                      <p:cBhvr>
                                        <p:cTn id="48"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repeatCount="indefinite" fill="hold" display="0">
                  <p:stCondLst>
                    <p:cond delay="indefinite"/>
                  </p:stCondLst>
                  <p:endCondLst>
                    <p:cond evt="onStopAudio" delay="0">
                      <p:tgtEl>
                        <p:sldTgt/>
                      </p:tgtEl>
                    </p:cond>
                  </p:endCondLst>
                </p:cTn>
                <p:tgtEl>
                  <p:spTgt spid="62"/>
                </p:tgtEl>
              </p:cMediaNode>
            </p:audio>
          </p:childTnLst>
        </p:cTn>
      </p:par>
    </p:tnLst>
    <p:bldLst>
      <p:bldP spid="47" grpId="0"/>
      <p:bldP spid="47" grpId="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AB80C4-E2C2-470A-9B94-24F07021A765}"/>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54FD2EC6-00D8-48BD-86A5-6DD07A1C0563}"/>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97B2BA84-B66F-4266-AEE9-FB2D67B10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E2E4FBB-51E8-49B5-869E-EF9EFC56CB02}"/>
              </a:ext>
            </a:extLst>
          </p:cNvPr>
          <p:cNvSpPr txBox="1"/>
          <p:nvPr/>
        </p:nvSpPr>
        <p:spPr>
          <a:xfrm>
            <a:off x="-1219200" y="1740228"/>
            <a:ext cx="8303172" cy="523220"/>
          </a:xfrm>
          <a:prstGeom prst="rect">
            <a:avLst/>
          </a:prstGeom>
          <a:noFill/>
        </p:spPr>
        <p:txBody>
          <a:bodyPr wrap="square">
            <a:spAutoFit/>
          </a:bodyPr>
          <a:lstStyle/>
          <a:p>
            <a:pPr algn="ctr"/>
            <a:r>
              <a:rPr lang="vi-VN" sz="2800" b="1" i="0">
                <a:solidFill>
                  <a:schemeClr val="bg1"/>
                </a:solidFill>
                <a:effectLst/>
                <a:latin typeface="Times New Roman" panose="02020603050405020304" pitchFamily="18" charset="0"/>
                <a:cs typeface="Times New Roman" panose="02020603050405020304" pitchFamily="18" charset="0"/>
              </a:rPr>
              <a:t>Vòng cung núi đá vôi Bắc Sơn</a:t>
            </a:r>
            <a:endParaRPr lang="en-US" sz="2800" b="1">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11818224"/>
      </p:ext>
    </p:extLst>
  </p:cSld>
  <p:clrMapOvr>
    <a:masterClrMapping/>
  </p:clrMapOvr>
  <mc:AlternateContent xmlns:mc="http://schemas.openxmlformats.org/markup-compatibility/2006" xmlns:p14="http://schemas.microsoft.com/office/powerpoint/2010/main">
    <mc:Choice Requires="p14">
      <p:transition spd="slow" p14:dur="3900" advTm="16244">
        <p14:glitter pattern="hexagon"/>
      </p:transition>
    </mc:Choice>
    <mc:Fallback xmlns="">
      <p:transition spd="slow" advTm="162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500"/>
                            </p:stCondLst>
                            <p:childTnLst>
                              <p:par>
                                <p:cTn id="13" presetID="6" presetClass="emph" presetSubtype="0" fill="hold" nodeType="afterEffect">
                                  <p:stCondLst>
                                    <p:cond delay="0"/>
                                  </p:stCondLst>
                                  <p:childTnLst>
                                    <p:animScale>
                                      <p:cBhvr>
                                        <p:cTn id="14"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7177C6-E846-4AD7-838F-13A4AB471186}"/>
              </a:ext>
            </a:extLst>
          </p:cNvPr>
          <p:cNvSpPr>
            <a:spLocks noGrp="1"/>
          </p:cNvSpPr>
          <p:nvPr>
            <p:ph type="ctrTitle"/>
          </p:nvPr>
        </p:nvSpPr>
        <p:spPr/>
        <p:txBody>
          <a:bodyPr/>
          <a:lstStyle/>
          <a:p>
            <a:endParaRPr lang="en-US"/>
          </a:p>
        </p:txBody>
      </p:sp>
      <p:sp>
        <p:nvSpPr>
          <p:cNvPr id="7" name="Subtitle 6">
            <a:extLst>
              <a:ext uri="{FF2B5EF4-FFF2-40B4-BE49-F238E27FC236}">
                <a16:creationId xmlns:a16="http://schemas.microsoft.com/office/drawing/2014/main" id="{9D441A87-EE22-4091-B46D-7333BA07C1F3}"/>
              </a:ext>
            </a:extLst>
          </p:cNvPr>
          <p:cNvSpPr>
            <a:spLocks noGrp="1"/>
          </p:cNvSpPr>
          <p:nvPr>
            <p:ph type="subTitle" idx="1"/>
          </p:nvPr>
        </p:nvSpPr>
        <p:spPr/>
        <p:txBody>
          <a:bodyPr/>
          <a:lstStyle/>
          <a:p>
            <a:endParaRPr lang="en-US"/>
          </a:p>
        </p:txBody>
      </p:sp>
      <p:pic>
        <p:nvPicPr>
          <p:cNvPr id="4" name="Content Placeholder 3">
            <a:extLst>
              <a:ext uri="{FF2B5EF4-FFF2-40B4-BE49-F238E27FC236}">
                <a16:creationId xmlns:a16="http://schemas.microsoft.com/office/drawing/2014/main" id="{F3C59C32-7D8A-42ED-85E3-7E09C591086C}"/>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1"/>
            <a:ext cx="12192000" cy="6934201"/>
          </a:xfrm>
          <a:prstGeom prst="rect">
            <a:avLst/>
          </a:prstGeom>
        </p:spPr>
      </p:pic>
      <p:pic>
        <p:nvPicPr>
          <p:cNvPr id="6" name="Picture 5">
            <a:extLst>
              <a:ext uri="{FF2B5EF4-FFF2-40B4-BE49-F238E27FC236}">
                <a16:creationId xmlns:a16="http://schemas.microsoft.com/office/drawing/2014/main" id="{5F379BC2-B948-4363-A8E6-425EF7DE2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1999" cy="6934200"/>
          </a:xfrm>
          <a:prstGeom prst="rect">
            <a:avLst/>
          </a:prstGeom>
        </p:spPr>
      </p:pic>
      <p:sp>
        <p:nvSpPr>
          <p:cNvPr id="8" name="TextBox 7">
            <a:extLst>
              <a:ext uri="{FF2B5EF4-FFF2-40B4-BE49-F238E27FC236}">
                <a16:creationId xmlns:a16="http://schemas.microsoft.com/office/drawing/2014/main" id="{79671EB8-69FF-4C08-9753-E0A077662295}"/>
              </a:ext>
            </a:extLst>
          </p:cNvPr>
          <p:cNvSpPr txBox="1"/>
          <p:nvPr/>
        </p:nvSpPr>
        <p:spPr>
          <a:xfrm>
            <a:off x="-533400" y="6312368"/>
            <a:ext cx="8303172" cy="523220"/>
          </a:xfrm>
          <a:prstGeom prst="rect">
            <a:avLst/>
          </a:prstGeom>
          <a:noFill/>
        </p:spPr>
        <p:txBody>
          <a:bodyPr wrap="square">
            <a:spAutoFit/>
          </a:bodyPr>
          <a:lstStyle/>
          <a:p>
            <a:pPr algn="ctr"/>
            <a:r>
              <a:rPr lang="en-US" sz="2800" b="1" i="0">
                <a:solidFill>
                  <a:schemeClr val="bg1"/>
                </a:solidFill>
                <a:effectLst/>
                <a:latin typeface="Times New Roman" panose="02020603050405020304" pitchFamily="18" charset="0"/>
                <a:cs typeface="Times New Roman" panose="02020603050405020304" pitchFamily="18" charset="0"/>
              </a:rPr>
              <a:t>Dãy núi Hoàng Liên Sơn</a:t>
            </a:r>
            <a:endParaRPr lang="en-US" sz="2800" b="1">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97165270"/>
      </p:ext>
    </p:extLst>
  </p:cSld>
  <p:clrMapOvr>
    <a:masterClrMapping/>
  </p:clrMapOvr>
  <mc:AlternateContent xmlns:mc="http://schemas.openxmlformats.org/markup-compatibility/2006" xmlns:p14="http://schemas.microsoft.com/office/powerpoint/2010/main">
    <mc:Choice Requires="p14">
      <p:transition spd="slow" p14:dur="2000" advTm="16249">
        <p14:prism isContent="1"/>
      </p:transition>
    </mc:Choice>
    <mc:Fallback xmlns="">
      <p:transition spd="slow" advTm="1624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500"/>
                            </p:stCondLst>
                            <p:childTnLst>
                              <p:par>
                                <p:cTn id="12" presetID="55" presetClass="exit" presetSubtype="0" fill="hold" nodeType="afterEffect">
                                  <p:stCondLst>
                                    <p:cond delay="0"/>
                                  </p:stCondLst>
                                  <p:childTnLst>
                                    <p:anim calcmode="lin" valueType="num">
                                      <p:cBhvr>
                                        <p:cTn id="13" dur="2000"/>
                                        <p:tgtEl>
                                          <p:spTgt spid="6"/>
                                        </p:tgtEl>
                                        <p:attrNameLst>
                                          <p:attrName>ppt_w</p:attrName>
                                        </p:attrNameLst>
                                      </p:cBhvr>
                                      <p:tavLst>
                                        <p:tav tm="0">
                                          <p:val>
                                            <p:strVal val="ppt_w"/>
                                          </p:val>
                                        </p:tav>
                                        <p:tav tm="100000">
                                          <p:val>
                                            <p:strVal val="ppt_w*0.70"/>
                                          </p:val>
                                        </p:tav>
                                      </p:tavLst>
                                    </p:anim>
                                    <p:anim calcmode="lin" valueType="num">
                                      <p:cBhvr>
                                        <p:cTn id="14" dur="2000"/>
                                        <p:tgtEl>
                                          <p:spTgt spid="6"/>
                                        </p:tgtEl>
                                        <p:attrNameLst>
                                          <p:attrName>ppt_h</p:attrName>
                                        </p:attrNameLst>
                                      </p:cBhvr>
                                      <p:tavLst>
                                        <p:tav tm="0">
                                          <p:val>
                                            <p:strVal val="ppt_h"/>
                                          </p:val>
                                        </p:tav>
                                        <p:tav tm="100000">
                                          <p:val>
                                            <p:strVal val="ppt_h"/>
                                          </p:val>
                                        </p:tav>
                                      </p:tavLst>
                                    </p:anim>
                                    <p:animEffect transition="out" filter="fade">
                                      <p:cBhvr>
                                        <p:cTn id="15" dur="2000"/>
                                        <p:tgtEl>
                                          <p:spTgt spid="6"/>
                                        </p:tgtEl>
                                      </p:cBhvr>
                                    </p:animEffect>
                                    <p:set>
                                      <p:cBhvr>
                                        <p:cTn id="16" dur="1" fill="hold">
                                          <p:stCondLst>
                                            <p:cond delay="1999"/>
                                          </p:stCondLst>
                                        </p:cTn>
                                        <p:tgtEl>
                                          <p:spTgt spid="6"/>
                                        </p:tgtEl>
                                        <p:attrNameLst>
                                          <p:attrName>style.visibility</p:attrName>
                                        </p:attrNameLst>
                                      </p:cBhvr>
                                      <p:to>
                                        <p:strVal val="hidden"/>
                                      </p:to>
                                    </p:set>
                                  </p:childTnLst>
                                </p:cTn>
                              </p:par>
                            </p:childTnLst>
                          </p:cTn>
                        </p:par>
                        <p:par>
                          <p:cTn id="17" fill="hold">
                            <p:stCondLst>
                              <p:cond delay="2500"/>
                            </p:stCondLst>
                            <p:childTnLst>
                              <p:par>
                                <p:cTn id="18" presetID="21" presetClass="entr" presetSubtype="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68A0B-C3D3-4A8A-AAA3-376CCFAAD32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1D8004A-78EF-4A63-89AB-82E897068D35}"/>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34BAAAE-5FF6-4567-91D5-E33B35179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286"/>
            <a:ext cx="12573000" cy="6886286"/>
          </a:xfrm>
          <a:prstGeom prst="rect">
            <a:avLst/>
          </a:prstGeom>
        </p:spPr>
      </p:pic>
      <p:sp>
        <p:nvSpPr>
          <p:cNvPr id="5" name="TextBox 4">
            <a:extLst>
              <a:ext uri="{FF2B5EF4-FFF2-40B4-BE49-F238E27FC236}">
                <a16:creationId xmlns:a16="http://schemas.microsoft.com/office/drawing/2014/main" id="{EE7D0EFE-2C96-4B0A-A1CA-17A956EAEF58}"/>
              </a:ext>
            </a:extLst>
          </p:cNvPr>
          <p:cNvSpPr txBox="1"/>
          <p:nvPr/>
        </p:nvSpPr>
        <p:spPr>
          <a:xfrm>
            <a:off x="-533400" y="6312368"/>
            <a:ext cx="8303172" cy="523220"/>
          </a:xfrm>
          <a:prstGeom prst="rect">
            <a:avLst/>
          </a:prstGeom>
          <a:noFill/>
        </p:spPr>
        <p:txBody>
          <a:bodyPr wrap="square">
            <a:spAutoFit/>
          </a:bodyPr>
          <a:lstStyle/>
          <a:p>
            <a:pPr algn="ctr"/>
            <a:r>
              <a:rPr lang="en-US" sz="2800" b="1">
                <a:solidFill>
                  <a:schemeClr val="bg1"/>
                </a:solidFill>
                <a:latin typeface="Times New Roman" panose="02020603050405020304" pitchFamily="18" charset="0"/>
                <a:cs typeface="Times New Roman" panose="02020603050405020304" pitchFamily="18" charset="0"/>
              </a:rPr>
              <a:t>Đỉnh Fansipan</a:t>
            </a:r>
          </a:p>
        </p:txBody>
      </p:sp>
    </p:spTree>
    <p:custDataLst>
      <p:tags r:id="rId1"/>
    </p:custDataLst>
    <p:extLst>
      <p:ext uri="{BB962C8B-B14F-4D97-AF65-F5344CB8AC3E}">
        <p14:creationId xmlns:p14="http://schemas.microsoft.com/office/powerpoint/2010/main" val="1121855240"/>
      </p:ext>
    </p:extLst>
  </p:cSld>
  <p:clrMapOvr>
    <a:masterClrMapping/>
  </p:clrMapOvr>
  <mc:AlternateContent xmlns:mc="http://schemas.openxmlformats.org/markup-compatibility/2006" xmlns:p14="http://schemas.microsoft.com/office/powerpoint/2010/main">
    <mc:Choice Requires="p14">
      <p:transition spd="slow" p14:dur="1500" advTm="32633">
        <p14:window dir="vert"/>
      </p:transition>
    </mc:Choice>
    <mc:Fallback xmlns="">
      <p:transition spd="slow" advTm="3263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9" presetClass="exit" presetSubtype="0" fill="hold" nodeType="afterEffect">
                                  <p:stCondLst>
                                    <p:cond delay="0"/>
                                  </p:stCondLst>
                                  <p:childTnLst>
                                    <p:animEffect transition="out" filter="dissolve">
                                      <p:cBhvr>
                                        <p:cTn id="16" dur="2000"/>
                                        <p:tgtEl>
                                          <p:spTgt spid="4"/>
                                        </p:tgtEl>
                                      </p:cBhvr>
                                    </p:animEffect>
                                    <p:set>
                                      <p:cBhvr>
                                        <p:cTn id="17" dur="1" fill="hold">
                                          <p:stCondLst>
                                            <p:cond delay="1999"/>
                                          </p:stCondLst>
                                        </p:cTn>
                                        <p:tgtEl>
                                          <p:spTgt spid="4"/>
                                        </p:tgtEl>
                                        <p:attrNameLst>
                                          <p:attrName>style.visibility</p:attrName>
                                        </p:attrNameLst>
                                      </p:cBhvr>
                                      <p:to>
                                        <p:strVal val="hidden"/>
                                      </p:to>
                                    </p:set>
                                  </p:childTnLst>
                                </p:cTn>
                              </p:par>
                            </p:childTnLst>
                          </p:cTn>
                        </p:par>
                        <p:par>
                          <p:cTn id="18" fill="hold">
                            <p:stCondLst>
                              <p:cond delay="3000"/>
                            </p:stCondLst>
                            <p:childTnLst>
                              <p:par>
                                <p:cTn id="19" presetID="14"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par>
                          <p:cTn id="22" fill="hold">
                            <p:stCondLst>
                              <p:cond delay="3500"/>
                            </p:stCondLst>
                            <p:childTnLst>
                              <p:par>
                                <p:cTn id="23" presetID="4" presetClass="exit" presetSubtype="32" fill="hold" nodeType="afterEffect">
                                  <p:stCondLst>
                                    <p:cond delay="0"/>
                                  </p:stCondLst>
                                  <p:childTnLst>
                                    <p:animEffect transition="out" filter="box(out)">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loud 21">
            <a:extLst>
              <a:ext uri="{FF2B5EF4-FFF2-40B4-BE49-F238E27FC236}">
                <a16:creationId xmlns:a16="http://schemas.microsoft.com/office/drawing/2014/main" id="{5C94B552-1B76-4D90-81BF-CDD2A8485E10}"/>
              </a:ext>
            </a:extLst>
          </p:cNvPr>
          <p:cNvSpPr/>
          <p:nvPr/>
        </p:nvSpPr>
        <p:spPr>
          <a:xfrm rot="13953823">
            <a:off x="-587896" y="-253971"/>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097C4F12-2C4F-4465-A596-95086370FD2E}"/>
              </a:ext>
            </a:extLst>
          </p:cNvPr>
          <p:cNvSpPr/>
          <p:nvPr/>
        </p:nvSpPr>
        <p:spPr>
          <a:xfrm>
            <a:off x="9992701" y="-197968"/>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241760B-2D84-40C9-B57F-BA120DD9D6F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30" y="-584200"/>
            <a:ext cx="3556000" cy="3556000"/>
          </a:xfrm>
          <a:prstGeom prst="rect">
            <a:avLst/>
          </a:prstGeom>
        </p:spPr>
      </p:pic>
      <p:pic>
        <p:nvPicPr>
          <p:cNvPr id="15" name="Picture 14">
            <a:extLst>
              <a:ext uri="{FF2B5EF4-FFF2-40B4-BE49-F238E27FC236}">
                <a16:creationId xmlns:a16="http://schemas.microsoft.com/office/drawing/2014/main" id="{CB6EF69A-759E-4E5B-A4FA-EEF24E32556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48201" y="-484829"/>
            <a:ext cx="3556000" cy="3556000"/>
          </a:xfrm>
          <a:prstGeom prst="rect">
            <a:avLst/>
          </a:prstGeom>
        </p:spPr>
      </p:pic>
      <p:sp>
        <p:nvSpPr>
          <p:cNvPr id="2" name="Text Box 49">
            <a:extLst>
              <a:ext uri="{FF2B5EF4-FFF2-40B4-BE49-F238E27FC236}">
                <a16:creationId xmlns:a16="http://schemas.microsoft.com/office/drawing/2014/main" id="{D71161FF-5336-4528-8635-CDCDD4C39FD8}"/>
              </a:ext>
            </a:extLst>
          </p:cNvPr>
          <p:cNvSpPr txBox="1">
            <a:spLocks noChangeArrowheads="1"/>
          </p:cNvSpPr>
          <p:nvPr/>
        </p:nvSpPr>
        <p:spPr bwMode="auto">
          <a:xfrm>
            <a:off x="3049358" y="2689418"/>
            <a:ext cx="567242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6000" b="1">
                <a:solidFill>
                  <a:srgbClr val="FF0000"/>
                </a:solidFill>
                <a:latin typeface="Times New Roman" panose="02020603050405020304" pitchFamily="18" charset="0"/>
                <a:cs typeface="Times New Roman" panose="02020603050405020304" pitchFamily="18" charset="0"/>
              </a:rPr>
              <a:t>2. KHOÁNG SẢN</a:t>
            </a:r>
          </a:p>
        </p:txBody>
      </p:sp>
      <p:pic>
        <p:nvPicPr>
          <p:cNvPr id="7" name="Picture 49" descr="Luoc_do_mot_so_khoang_san_Viet_Nam">
            <a:extLst>
              <a:ext uri="{FF2B5EF4-FFF2-40B4-BE49-F238E27FC236}">
                <a16:creationId xmlns:a16="http://schemas.microsoft.com/office/drawing/2014/main" id="{2D192382-AAEC-4F4B-99E1-64A2EE6ED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619203" y="555818"/>
            <a:ext cx="3433379"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46418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9" descr="Luoc_do_mot_so_khoang_san_Viet_Nam">
            <a:extLst>
              <a:ext uri="{FF2B5EF4-FFF2-40B4-BE49-F238E27FC236}">
                <a16:creationId xmlns:a16="http://schemas.microsoft.com/office/drawing/2014/main" id="{4364A45A-8D9A-45C4-AF19-D39A3C2E74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3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25BD49F-61A1-4515-A35C-7EA2AE47D539}"/>
              </a:ext>
            </a:extLst>
          </p:cNvPr>
          <p:cNvSpPr txBox="1"/>
          <p:nvPr/>
        </p:nvSpPr>
        <p:spPr>
          <a:xfrm>
            <a:off x="0" y="6514068"/>
            <a:ext cx="5334000" cy="369332"/>
          </a:xfrm>
          <a:prstGeom prst="rect">
            <a:avLst/>
          </a:prstGeom>
          <a:solidFill>
            <a:schemeClr val="bg1"/>
          </a:solidFill>
        </p:spPr>
        <p:txBody>
          <a:bodyPr wrap="square">
            <a:spAutoFit/>
          </a:bodyPr>
          <a:lstStyle/>
          <a:p>
            <a:pPr algn="ctr"/>
            <a:r>
              <a:rPr lang="en-US">
                <a:latin typeface="Times New Roman" panose="02020603050405020304" pitchFamily="18" charset="0"/>
                <a:cs typeface="Times New Roman" panose="02020603050405020304" pitchFamily="18" charset="0"/>
              </a:rPr>
              <a:t>Hình 2. Lược đồ một số khoáng sản Việt Nam </a:t>
            </a:r>
          </a:p>
        </p:txBody>
      </p:sp>
      <p:sp>
        <p:nvSpPr>
          <p:cNvPr id="7" name="Rectangle 48">
            <a:extLst>
              <a:ext uri="{FF2B5EF4-FFF2-40B4-BE49-F238E27FC236}">
                <a16:creationId xmlns:a16="http://schemas.microsoft.com/office/drawing/2014/main" id="{A6441B79-A604-4BDF-ABAD-B635418C59C8}"/>
              </a:ext>
            </a:extLst>
          </p:cNvPr>
          <p:cNvSpPr>
            <a:spLocks noChangeArrowheads="1"/>
          </p:cNvSpPr>
          <p:nvPr/>
        </p:nvSpPr>
        <p:spPr bwMode="auto">
          <a:xfrm>
            <a:off x="5348514" y="304800"/>
            <a:ext cx="6538686" cy="990600"/>
          </a:xfrm>
          <a:prstGeom prst="rect">
            <a:avLst/>
          </a:prstGeom>
          <a:noFill/>
          <a:ln w="9525">
            <a:noFill/>
            <a:miter lim="800000"/>
            <a:headEnd/>
            <a:tailEnd/>
          </a:ln>
          <a:effectLst/>
        </p:spPr>
        <p:txBody>
          <a:bodyPr anchor="ctr"/>
          <a:lstStyle/>
          <a:p>
            <a:pPr algn="just" eaLnBrk="1" hangingPunct="1">
              <a:lnSpc>
                <a:spcPct val="90000"/>
              </a:lnSpc>
              <a:defRPr/>
            </a:pPr>
            <a:r>
              <a:rPr lang="en-US" sz="36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 Kể tên một số loại khoáng sản ở nước ta?</a:t>
            </a:r>
          </a:p>
        </p:txBody>
      </p:sp>
      <p:pic>
        <p:nvPicPr>
          <p:cNvPr id="9" name="Picture 24" descr="chu giai khoan san">
            <a:extLst>
              <a:ext uri="{FF2B5EF4-FFF2-40B4-BE49-F238E27FC236}">
                <a16:creationId xmlns:a16="http://schemas.microsoft.com/office/drawing/2014/main" id="{F66AF216-444E-4436-8CBF-DF70B50615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064"/>
          <a:stretch/>
        </p:blipFill>
        <p:spPr bwMode="auto">
          <a:xfrm>
            <a:off x="5348514" y="1690688"/>
            <a:ext cx="6154058" cy="4443608"/>
          </a:xfrm>
          <a:prstGeom prst="rect">
            <a:avLst/>
          </a:prstGeom>
          <a:noFill/>
          <a:ln w="76200" cmpd="thickThin">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9236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9" descr="Luoc_do_mot_so_khoang_san_Viet_Nam">
            <a:extLst>
              <a:ext uri="{FF2B5EF4-FFF2-40B4-BE49-F238E27FC236}">
                <a16:creationId xmlns:a16="http://schemas.microsoft.com/office/drawing/2014/main" id="{0A3650F0-241B-4D24-ACA5-CC4F8686307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41523" r="9073"/>
          <a:stretch/>
        </p:blipFill>
        <p:spPr bwMode="auto">
          <a:xfrm>
            <a:off x="5334001" y="1376362"/>
            <a:ext cx="6858000"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9" descr="Luoc_do_mot_so_khoang_san_Viet_Nam">
            <a:extLst>
              <a:ext uri="{FF2B5EF4-FFF2-40B4-BE49-F238E27FC236}">
                <a16:creationId xmlns:a16="http://schemas.microsoft.com/office/drawing/2014/main" id="{E602FAA4-84E7-4D3D-A11F-3442AF5D3DC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39233" b="60919"/>
          <a:stretch/>
        </p:blipFill>
        <p:spPr bwMode="auto">
          <a:xfrm>
            <a:off x="5319711" y="1332191"/>
            <a:ext cx="6858001"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Luoc_do_mot_so_khoang_san_Viet_Nam">
            <a:extLst>
              <a:ext uri="{FF2B5EF4-FFF2-40B4-BE49-F238E27FC236}">
                <a16:creationId xmlns:a16="http://schemas.microsoft.com/office/drawing/2014/main" id="{EFD048FE-9CEB-4164-B6EA-1A17CED04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809" t="10371" r="69398" b="86824"/>
          <a:stretch/>
        </p:blipFill>
        <p:spPr bwMode="auto">
          <a:xfrm>
            <a:off x="8496563" y="2809960"/>
            <a:ext cx="315118" cy="393327"/>
          </a:xfrm>
          <a:custGeom>
            <a:avLst/>
            <a:gdLst>
              <a:gd name="connsiteX0" fmla="*/ 18235 w 315118"/>
              <a:gd name="connsiteY0" fmla="*/ 0 h 393327"/>
              <a:gd name="connsiteX1" fmla="*/ 67523 w 315118"/>
              <a:gd name="connsiteY1" fmla="*/ 18978 h 393327"/>
              <a:gd name="connsiteX2" fmla="*/ 315118 w 315118"/>
              <a:gd name="connsiteY2" fmla="*/ 297942 h 393327"/>
              <a:gd name="connsiteX3" fmla="*/ 297944 w 315118"/>
              <a:gd name="connsiteY3" fmla="*/ 377450 h 393327"/>
              <a:gd name="connsiteX4" fmla="*/ 289196 w 315118"/>
              <a:gd name="connsiteY4" fmla="*/ 393327 h 393327"/>
              <a:gd name="connsiteX5" fmla="*/ 278981 w 315118"/>
              <a:gd name="connsiteY5" fmla="*/ 389502 h 393327"/>
              <a:gd name="connsiteX6" fmla="*/ 0 w 315118"/>
              <a:gd name="connsiteY6" fmla="*/ 83808 h 393327"/>
              <a:gd name="connsiteX7" fmla="*/ 4918 w 315118"/>
              <a:gd name="connsiteY7" fmla="*/ 39606 h 393327"/>
              <a:gd name="connsiteX8" fmla="*/ 18235 w 315118"/>
              <a:gd name="connsiteY8" fmla="*/ 0 h 39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118" h="393327">
                <a:moveTo>
                  <a:pt x="18235" y="0"/>
                </a:moveTo>
                <a:lnTo>
                  <a:pt x="67523" y="18978"/>
                </a:lnTo>
                <a:cubicBezTo>
                  <a:pt x="220500" y="90372"/>
                  <a:pt x="315118" y="189000"/>
                  <a:pt x="315118" y="297942"/>
                </a:cubicBezTo>
                <a:cubicBezTo>
                  <a:pt x="315118" y="325178"/>
                  <a:pt x="309204" y="351769"/>
                  <a:pt x="297944" y="377450"/>
                </a:cubicBezTo>
                <a:lnTo>
                  <a:pt x="289196" y="393327"/>
                </a:lnTo>
                <a:lnTo>
                  <a:pt x="278981" y="389502"/>
                </a:lnTo>
                <a:cubicBezTo>
                  <a:pt x="106612" y="311268"/>
                  <a:pt x="0" y="203189"/>
                  <a:pt x="0" y="83808"/>
                </a:cubicBezTo>
                <a:cubicBezTo>
                  <a:pt x="0" y="68886"/>
                  <a:pt x="1666" y="54139"/>
                  <a:pt x="4918" y="39606"/>
                </a:cubicBezTo>
                <a:lnTo>
                  <a:pt x="18235"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Luoc_do_mot_so_khoang_san_Viet_Nam">
            <a:extLst>
              <a:ext uri="{FF2B5EF4-FFF2-40B4-BE49-F238E27FC236}">
                <a16:creationId xmlns:a16="http://schemas.microsoft.com/office/drawing/2014/main" id="{4B2CF693-27DD-4D7A-BEF4-37CF25485E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971" t="7887" r="55311" b="85949"/>
          <a:stretch/>
        </p:blipFill>
        <p:spPr bwMode="auto">
          <a:xfrm>
            <a:off x="8496563" y="2450068"/>
            <a:ext cx="1886765" cy="864632"/>
          </a:xfrm>
          <a:custGeom>
            <a:avLst/>
            <a:gdLst>
              <a:gd name="connsiteX0" fmla="*/ 934265 w 1886765"/>
              <a:gd name="connsiteY0" fmla="*/ 0 h 864632"/>
              <a:gd name="connsiteX1" fmla="*/ 1886765 w 1886765"/>
              <a:gd name="connsiteY1" fmla="*/ 432316 h 864632"/>
              <a:gd name="connsiteX2" fmla="*/ 934265 w 1886765"/>
              <a:gd name="connsiteY2" fmla="*/ 864632 h 864632"/>
              <a:gd name="connsiteX3" fmla="*/ 401713 w 1886765"/>
              <a:gd name="connsiteY3" fmla="*/ 790799 h 864632"/>
              <a:gd name="connsiteX4" fmla="*/ 270961 w 1886765"/>
              <a:gd name="connsiteY4" fmla="*/ 741835 h 864632"/>
              <a:gd name="connsiteX5" fmla="*/ 279709 w 1886765"/>
              <a:gd name="connsiteY5" fmla="*/ 725958 h 864632"/>
              <a:gd name="connsiteX6" fmla="*/ 296883 w 1886765"/>
              <a:gd name="connsiteY6" fmla="*/ 646450 h 864632"/>
              <a:gd name="connsiteX7" fmla="*/ 49288 w 1886765"/>
              <a:gd name="connsiteY7" fmla="*/ 367486 h 864632"/>
              <a:gd name="connsiteX8" fmla="*/ 0 w 1886765"/>
              <a:gd name="connsiteY8" fmla="*/ 348508 h 864632"/>
              <a:gd name="connsiteX9" fmla="*/ 1116 w 1886765"/>
              <a:gd name="connsiteY9" fmla="*/ 345189 h 864632"/>
              <a:gd name="connsiteX10" fmla="*/ 934265 w 1886765"/>
              <a:gd name="connsiteY10" fmla="*/ 0 h 86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6765" h="864632">
                <a:moveTo>
                  <a:pt x="934265" y="0"/>
                </a:moveTo>
                <a:cubicBezTo>
                  <a:pt x="1460316" y="0"/>
                  <a:pt x="1886765" y="193554"/>
                  <a:pt x="1886765" y="432316"/>
                </a:cubicBezTo>
                <a:cubicBezTo>
                  <a:pt x="1886765" y="671078"/>
                  <a:pt x="1460316" y="864632"/>
                  <a:pt x="934265" y="864632"/>
                </a:cubicBezTo>
                <a:cubicBezTo>
                  <a:pt x="736996" y="864632"/>
                  <a:pt x="553733" y="837414"/>
                  <a:pt x="401713" y="790799"/>
                </a:cubicBezTo>
                <a:lnTo>
                  <a:pt x="270961" y="741835"/>
                </a:lnTo>
                <a:lnTo>
                  <a:pt x="279709" y="725958"/>
                </a:lnTo>
                <a:cubicBezTo>
                  <a:pt x="290969" y="700277"/>
                  <a:pt x="296883" y="673686"/>
                  <a:pt x="296883" y="646450"/>
                </a:cubicBezTo>
                <a:cubicBezTo>
                  <a:pt x="296883" y="537508"/>
                  <a:pt x="202265" y="438880"/>
                  <a:pt x="49288" y="367486"/>
                </a:cubicBezTo>
                <a:lnTo>
                  <a:pt x="0" y="348508"/>
                </a:lnTo>
                <a:lnTo>
                  <a:pt x="1116" y="345189"/>
                </a:lnTo>
                <a:cubicBezTo>
                  <a:pt x="89934" y="148190"/>
                  <a:pt x="473970" y="0"/>
                  <a:pt x="934265"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Luoc_do_mot_so_khoang_san_Viet_Nam">
            <a:extLst>
              <a:ext uri="{FF2B5EF4-FFF2-40B4-BE49-F238E27FC236}">
                <a16:creationId xmlns:a16="http://schemas.microsoft.com/office/drawing/2014/main" id="{95650414-AC01-45FC-AC46-17771921A5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657" t="28490" r="52737" b="65222"/>
          <a:stretch/>
        </p:blipFill>
        <p:spPr bwMode="auto">
          <a:xfrm>
            <a:off x="8215312" y="5328228"/>
            <a:ext cx="2438400" cy="882072"/>
          </a:xfrm>
          <a:custGeom>
            <a:avLst/>
            <a:gdLst>
              <a:gd name="connsiteX0" fmla="*/ 1219200 w 2438400"/>
              <a:gd name="connsiteY0" fmla="*/ 0 h 882072"/>
              <a:gd name="connsiteX1" fmla="*/ 2438400 w 2438400"/>
              <a:gd name="connsiteY1" fmla="*/ 441036 h 882072"/>
              <a:gd name="connsiteX2" fmla="*/ 1219200 w 2438400"/>
              <a:gd name="connsiteY2" fmla="*/ 882072 h 882072"/>
              <a:gd name="connsiteX3" fmla="*/ 0 w 2438400"/>
              <a:gd name="connsiteY3" fmla="*/ 441036 h 882072"/>
              <a:gd name="connsiteX4" fmla="*/ 1219200 w 2438400"/>
              <a:gd name="connsiteY4" fmla="*/ 0 h 882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882072">
                <a:moveTo>
                  <a:pt x="1219200" y="0"/>
                </a:moveTo>
                <a:cubicBezTo>
                  <a:pt x="1892546" y="0"/>
                  <a:pt x="2438400" y="197459"/>
                  <a:pt x="2438400" y="441036"/>
                </a:cubicBezTo>
                <a:cubicBezTo>
                  <a:pt x="2438400" y="684613"/>
                  <a:pt x="1892546" y="882072"/>
                  <a:pt x="1219200" y="882072"/>
                </a:cubicBezTo>
                <a:cubicBezTo>
                  <a:pt x="545854" y="882072"/>
                  <a:pt x="0" y="684613"/>
                  <a:pt x="0" y="441036"/>
                </a:cubicBezTo>
                <a:cubicBezTo>
                  <a:pt x="0" y="197459"/>
                  <a:pt x="545854" y="0"/>
                  <a:pt x="1219200"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Luoc_do_mot_so_khoang_san_Viet_Nam">
            <a:extLst>
              <a:ext uri="{FF2B5EF4-FFF2-40B4-BE49-F238E27FC236}">
                <a16:creationId xmlns:a16="http://schemas.microsoft.com/office/drawing/2014/main" id="{CE644761-140F-4135-BC82-32847AFDC5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612" t="10841" r="39810" b="82097"/>
          <a:stretch/>
        </p:blipFill>
        <p:spPr bwMode="auto">
          <a:xfrm>
            <a:off x="8687502" y="2450068"/>
            <a:ext cx="3425123" cy="1393270"/>
          </a:xfrm>
          <a:custGeom>
            <a:avLst/>
            <a:gdLst>
              <a:gd name="connsiteX0" fmla="*/ 1217613 w 2435226"/>
              <a:gd name="connsiteY0" fmla="*/ 0 h 990600"/>
              <a:gd name="connsiteX1" fmla="*/ 2435226 w 2435226"/>
              <a:gd name="connsiteY1" fmla="*/ 495300 h 990600"/>
              <a:gd name="connsiteX2" fmla="*/ 1217613 w 2435226"/>
              <a:gd name="connsiteY2" fmla="*/ 990600 h 990600"/>
              <a:gd name="connsiteX3" fmla="*/ 0 w 2435226"/>
              <a:gd name="connsiteY3" fmla="*/ 495300 h 990600"/>
              <a:gd name="connsiteX4" fmla="*/ 1217613 w 2435226"/>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226" h="990600">
                <a:moveTo>
                  <a:pt x="1217613" y="0"/>
                </a:moveTo>
                <a:cubicBezTo>
                  <a:pt x="1890082" y="0"/>
                  <a:pt x="2435226" y="221753"/>
                  <a:pt x="2435226" y="495300"/>
                </a:cubicBezTo>
                <a:cubicBezTo>
                  <a:pt x="2435226" y="768847"/>
                  <a:pt x="1890082" y="990600"/>
                  <a:pt x="1217613" y="990600"/>
                </a:cubicBezTo>
                <a:cubicBezTo>
                  <a:pt x="545144" y="990600"/>
                  <a:pt x="0" y="768847"/>
                  <a:pt x="0" y="495300"/>
                </a:cubicBezTo>
                <a:cubicBezTo>
                  <a:pt x="0" y="221753"/>
                  <a:pt x="545144" y="0"/>
                  <a:pt x="1217613"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Luoc_do_mot_so_khoang_san_Viet_Nam">
            <a:extLst>
              <a:ext uri="{FF2B5EF4-FFF2-40B4-BE49-F238E27FC236}">
                <a16:creationId xmlns:a16="http://schemas.microsoft.com/office/drawing/2014/main" id="{2486FCB3-D7F1-4CED-829D-C14826146B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621" t="9683" r="69628" b="84692"/>
          <a:stretch/>
        </p:blipFill>
        <p:spPr bwMode="auto">
          <a:xfrm>
            <a:off x="7082630" y="2690336"/>
            <a:ext cx="1664766" cy="789028"/>
          </a:xfrm>
          <a:custGeom>
            <a:avLst/>
            <a:gdLst>
              <a:gd name="connsiteX0" fmla="*/ 845344 w 1664766"/>
              <a:gd name="connsiteY0" fmla="*/ 0 h 789028"/>
              <a:gd name="connsiteX1" fmla="*/ 1317984 w 1664766"/>
              <a:gd name="connsiteY1" fmla="*/ 67377 h 789028"/>
              <a:gd name="connsiteX2" fmla="*/ 1393805 w 1664766"/>
              <a:gd name="connsiteY2" fmla="*/ 96572 h 789028"/>
              <a:gd name="connsiteX3" fmla="*/ 1380488 w 1664766"/>
              <a:gd name="connsiteY3" fmla="*/ 136178 h 789028"/>
              <a:gd name="connsiteX4" fmla="*/ 1375570 w 1664766"/>
              <a:gd name="connsiteY4" fmla="*/ 180380 h 789028"/>
              <a:gd name="connsiteX5" fmla="*/ 1654551 w 1664766"/>
              <a:gd name="connsiteY5" fmla="*/ 486074 h 789028"/>
              <a:gd name="connsiteX6" fmla="*/ 1664766 w 1664766"/>
              <a:gd name="connsiteY6" fmla="*/ 489899 h 789028"/>
              <a:gd name="connsiteX7" fmla="*/ 1652683 w 1664766"/>
              <a:gd name="connsiteY7" fmla="*/ 511830 h 789028"/>
              <a:gd name="connsiteX8" fmla="*/ 845344 w 1664766"/>
              <a:gd name="connsiteY8" fmla="*/ 789028 h 789028"/>
              <a:gd name="connsiteX9" fmla="*/ 0 w 1664766"/>
              <a:gd name="connsiteY9" fmla="*/ 394514 h 789028"/>
              <a:gd name="connsiteX10" fmla="*/ 845344 w 1664766"/>
              <a:gd name="connsiteY10" fmla="*/ 0 h 78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4766" h="789028">
                <a:moveTo>
                  <a:pt x="845344" y="0"/>
                </a:moveTo>
                <a:cubicBezTo>
                  <a:pt x="1020421" y="0"/>
                  <a:pt x="1183067" y="24839"/>
                  <a:pt x="1317984" y="67377"/>
                </a:cubicBezTo>
                <a:lnTo>
                  <a:pt x="1393805" y="96572"/>
                </a:lnTo>
                <a:lnTo>
                  <a:pt x="1380488" y="136178"/>
                </a:lnTo>
                <a:cubicBezTo>
                  <a:pt x="1377236" y="150711"/>
                  <a:pt x="1375570" y="165458"/>
                  <a:pt x="1375570" y="180380"/>
                </a:cubicBezTo>
                <a:cubicBezTo>
                  <a:pt x="1375570" y="299761"/>
                  <a:pt x="1482182" y="407840"/>
                  <a:pt x="1654551" y="486074"/>
                </a:cubicBezTo>
                <a:lnTo>
                  <a:pt x="1664766" y="489899"/>
                </a:lnTo>
                <a:lnTo>
                  <a:pt x="1652683" y="511830"/>
                </a:lnTo>
                <a:cubicBezTo>
                  <a:pt x="1545653" y="672425"/>
                  <a:pt x="1224677" y="789028"/>
                  <a:pt x="845344" y="789028"/>
                </a:cubicBezTo>
                <a:cubicBezTo>
                  <a:pt x="378473" y="789028"/>
                  <a:pt x="0" y="612398"/>
                  <a:pt x="0" y="394514"/>
                </a:cubicBezTo>
                <a:cubicBezTo>
                  <a:pt x="0" y="176630"/>
                  <a:pt x="378473" y="0"/>
                  <a:pt x="845344"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uoc_do_mot_so_khoang_san_Viet_Nam">
            <a:extLst>
              <a:ext uri="{FF2B5EF4-FFF2-40B4-BE49-F238E27FC236}">
                <a16:creationId xmlns:a16="http://schemas.microsoft.com/office/drawing/2014/main" id="{9C7B97B6-CB90-46D0-ACB2-B894E3D159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12" t="6090" r="73668" b="89940"/>
          <a:stretch/>
        </p:blipFill>
        <p:spPr bwMode="auto">
          <a:xfrm>
            <a:off x="6057322" y="1871407"/>
            <a:ext cx="2954900" cy="1128236"/>
          </a:xfrm>
          <a:custGeom>
            <a:avLst/>
            <a:gdLst>
              <a:gd name="connsiteX0" fmla="*/ 729058 w 1458116"/>
              <a:gd name="connsiteY0" fmla="*/ 0 h 556736"/>
              <a:gd name="connsiteX1" fmla="*/ 1458116 w 1458116"/>
              <a:gd name="connsiteY1" fmla="*/ 278368 h 556736"/>
              <a:gd name="connsiteX2" fmla="*/ 729058 w 1458116"/>
              <a:gd name="connsiteY2" fmla="*/ 556736 h 556736"/>
              <a:gd name="connsiteX3" fmla="*/ 0 w 1458116"/>
              <a:gd name="connsiteY3" fmla="*/ 278368 h 556736"/>
              <a:gd name="connsiteX4" fmla="*/ 729058 w 1458116"/>
              <a:gd name="connsiteY4" fmla="*/ 0 h 556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116" h="556736">
                <a:moveTo>
                  <a:pt x="729058" y="0"/>
                </a:moveTo>
                <a:cubicBezTo>
                  <a:pt x="1131706" y="0"/>
                  <a:pt x="1458116" y="124630"/>
                  <a:pt x="1458116" y="278368"/>
                </a:cubicBezTo>
                <a:cubicBezTo>
                  <a:pt x="1458116" y="432106"/>
                  <a:pt x="1131706" y="556736"/>
                  <a:pt x="729058" y="556736"/>
                </a:cubicBezTo>
                <a:cubicBezTo>
                  <a:pt x="326410" y="556736"/>
                  <a:pt x="0" y="432106"/>
                  <a:pt x="0" y="278368"/>
                </a:cubicBezTo>
                <a:cubicBezTo>
                  <a:pt x="0" y="124630"/>
                  <a:pt x="326410" y="0"/>
                  <a:pt x="729058"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Luoc_do_mot_so_khoang_san_Viet_Nam">
            <a:extLst>
              <a:ext uri="{FF2B5EF4-FFF2-40B4-BE49-F238E27FC236}">
                <a16:creationId xmlns:a16="http://schemas.microsoft.com/office/drawing/2014/main" id="{21096682-1E22-4D19-A63E-849835AAAE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422" t="74750" r="26248" b="6910"/>
          <a:stretch/>
        </p:blipFill>
        <p:spPr bwMode="auto">
          <a:xfrm>
            <a:off x="7082630" y="3607657"/>
            <a:ext cx="4205289" cy="2965056"/>
          </a:xfrm>
          <a:custGeom>
            <a:avLst/>
            <a:gdLst>
              <a:gd name="connsiteX0" fmla="*/ 1219200 w 2438400"/>
              <a:gd name="connsiteY0" fmla="*/ 0 h 1719262"/>
              <a:gd name="connsiteX1" fmla="*/ 2438400 w 2438400"/>
              <a:gd name="connsiteY1" fmla="*/ 859631 h 1719262"/>
              <a:gd name="connsiteX2" fmla="*/ 1219200 w 2438400"/>
              <a:gd name="connsiteY2" fmla="*/ 1719262 h 1719262"/>
              <a:gd name="connsiteX3" fmla="*/ 0 w 2438400"/>
              <a:gd name="connsiteY3" fmla="*/ 859631 h 1719262"/>
              <a:gd name="connsiteX4" fmla="*/ 537533 w 2438400"/>
              <a:gd name="connsiteY4" fmla="*/ 146811 h 1719262"/>
              <a:gd name="connsiteX5" fmla="*/ 717313 w 2438400"/>
              <a:gd name="connsiteY5" fmla="*/ 78009 h 1719262"/>
              <a:gd name="connsiteX6" fmla="*/ 747713 w 2438400"/>
              <a:gd name="connsiteY6" fmla="*/ 80962 h 1719262"/>
              <a:gd name="connsiteX7" fmla="*/ 933238 w 2438400"/>
              <a:gd name="connsiteY7" fmla="*/ 27006 h 1719262"/>
              <a:gd name="connsiteX8" fmla="*/ 937531 w 2438400"/>
              <a:gd name="connsiteY8" fmla="*/ 23984 h 1719262"/>
              <a:gd name="connsiteX9" fmla="*/ 973489 w 2438400"/>
              <a:gd name="connsiteY9" fmla="*/ 17465 h 1719262"/>
              <a:gd name="connsiteX10" fmla="*/ 1219200 w 2438400"/>
              <a:gd name="connsiteY10" fmla="*/ 0 h 171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8400" h="1719262">
                <a:moveTo>
                  <a:pt x="1219200" y="0"/>
                </a:moveTo>
                <a:cubicBezTo>
                  <a:pt x="1892546" y="0"/>
                  <a:pt x="2438400" y="384870"/>
                  <a:pt x="2438400" y="859631"/>
                </a:cubicBezTo>
                <a:cubicBezTo>
                  <a:pt x="2438400" y="1334392"/>
                  <a:pt x="1892546" y="1719262"/>
                  <a:pt x="1219200" y="1719262"/>
                </a:cubicBezTo>
                <a:cubicBezTo>
                  <a:pt x="545854" y="1719262"/>
                  <a:pt x="0" y="1334392"/>
                  <a:pt x="0" y="859631"/>
                </a:cubicBezTo>
                <a:cubicBezTo>
                  <a:pt x="0" y="562906"/>
                  <a:pt x="213224" y="301294"/>
                  <a:pt x="537533" y="146811"/>
                </a:cubicBezTo>
                <a:lnTo>
                  <a:pt x="717313" y="78009"/>
                </a:lnTo>
                <a:lnTo>
                  <a:pt x="747713" y="80962"/>
                </a:lnTo>
                <a:cubicBezTo>
                  <a:pt x="812319" y="80962"/>
                  <a:pt x="874631" y="62072"/>
                  <a:pt x="933238" y="27006"/>
                </a:cubicBezTo>
                <a:lnTo>
                  <a:pt x="937531" y="23984"/>
                </a:lnTo>
                <a:lnTo>
                  <a:pt x="973489" y="17465"/>
                </a:lnTo>
                <a:cubicBezTo>
                  <a:pt x="1052856" y="6014"/>
                  <a:pt x="1135032" y="0"/>
                  <a:pt x="1219200"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9" descr="Luoc_do_mot_so_khoang_san_Viet_Nam">
            <a:extLst>
              <a:ext uri="{FF2B5EF4-FFF2-40B4-BE49-F238E27FC236}">
                <a16:creationId xmlns:a16="http://schemas.microsoft.com/office/drawing/2014/main" id="{4364A45A-8D9A-45C4-AF19-D39A3C2E7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33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25BD49F-61A1-4515-A35C-7EA2AE47D539}"/>
              </a:ext>
            </a:extLst>
          </p:cNvPr>
          <p:cNvSpPr txBox="1"/>
          <p:nvPr/>
        </p:nvSpPr>
        <p:spPr>
          <a:xfrm>
            <a:off x="0" y="6514068"/>
            <a:ext cx="5305422" cy="369332"/>
          </a:xfrm>
          <a:prstGeom prst="rect">
            <a:avLst/>
          </a:prstGeom>
          <a:solidFill>
            <a:schemeClr val="bg1"/>
          </a:solidFill>
        </p:spPr>
        <p:txBody>
          <a:bodyPr wrap="square">
            <a:spAutoFit/>
          </a:bodyPr>
          <a:lstStyle/>
          <a:p>
            <a:pPr algn="ctr"/>
            <a:r>
              <a:rPr lang="en-US">
                <a:latin typeface="Times New Roman" panose="02020603050405020304" pitchFamily="18" charset="0"/>
                <a:cs typeface="Times New Roman" panose="02020603050405020304" pitchFamily="18" charset="0"/>
              </a:rPr>
              <a:t>Hình 2. Lược đồ một số khoáng sản Việt Nam </a:t>
            </a:r>
          </a:p>
        </p:txBody>
      </p:sp>
      <p:sp>
        <p:nvSpPr>
          <p:cNvPr id="8" name="Rectangle 49">
            <a:extLst>
              <a:ext uri="{FF2B5EF4-FFF2-40B4-BE49-F238E27FC236}">
                <a16:creationId xmlns:a16="http://schemas.microsoft.com/office/drawing/2014/main" id="{54536CE3-12CE-4380-8F10-FC78557818D6}"/>
              </a:ext>
            </a:extLst>
          </p:cNvPr>
          <p:cNvSpPr>
            <a:spLocks noChangeArrowheads="1"/>
          </p:cNvSpPr>
          <p:nvPr/>
        </p:nvSpPr>
        <p:spPr bwMode="auto">
          <a:xfrm>
            <a:off x="5364560" y="201034"/>
            <a:ext cx="6502398" cy="838200"/>
          </a:xfrm>
          <a:prstGeom prst="rect">
            <a:avLst/>
          </a:prstGeom>
          <a:noFill/>
          <a:ln w="9525">
            <a:noFill/>
            <a:miter lim="800000"/>
            <a:headEnd/>
            <a:tailEnd/>
          </a:ln>
          <a:effectLst/>
        </p:spPr>
        <p:txBody>
          <a:bodyPr anchor="ctr"/>
          <a:lstStyle/>
          <a:p>
            <a:pPr algn="just" eaLnBrk="1" hangingPunct="1">
              <a:lnSpc>
                <a:spcPct val="90000"/>
              </a:lnSpc>
              <a:defRPr/>
            </a:pPr>
            <a:r>
              <a:rPr lang="en-US" sz="28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Chỉ những nơi có mỏ than, sắt, </a:t>
            </a:r>
            <a:br>
              <a:rPr lang="en-US" sz="28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br>
            <a:r>
              <a:rPr lang="en-US" sz="28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A-pa-tit, bô-xit, dầu mỏ?</a:t>
            </a:r>
          </a:p>
        </p:txBody>
      </p:sp>
      <p:sp>
        <p:nvSpPr>
          <p:cNvPr id="2" name="Oval 1">
            <a:extLst>
              <a:ext uri="{FF2B5EF4-FFF2-40B4-BE49-F238E27FC236}">
                <a16:creationId xmlns:a16="http://schemas.microsoft.com/office/drawing/2014/main" id="{11CB7DDE-ADF3-4B34-9439-B7ABCFF79FBC}"/>
              </a:ext>
            </a:extLst>
          </p:cNvPr>
          <p:cNvSpPr/>
          <p:nvPr/>
        </p:nvSpPr>
        <p:spPr>
          <a:xfrm>
            <a:off x="2070357" y="756816"/>
            <a:ext cx="990600" cy="304800"/>
          </a:xfrm>
          <a:prstGeom prst="ellipse">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9EB5267-6925-415B-901A-784066A0526C}"/>
              </a:ext>
            </a:extLst>
          </p:cNvPr>
          <p:cNvSpPr/>
          <p:nvPr/>
        </p:nvSpPr>
        <p:spPr>
          <a:xfrm>
            <a:off x="1371600" y="1916668"/>
            <a:ext cx="990600" cy="369332"/>
          </a:xfrm>
          <a:prstGeom prst="ellipse">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DD6EC43-084E-46A4-B7E7-43388D642DD7}"/>
              </a:ext>
            </a:extLst>
          </p:cNvPr>
          <p:cNvSpPr/>
          <p:nvPr/>
        </p:nvSpPr>
        <p:spPr>
          <a:xfrm>
            <a:off x="762000" y="609600"/>
            <a:ext cx="838200" cy="369332"/>
          </a:xfrm>
          <a:prstGeom prst="ellipse">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72ACAFA-980C-4C7E-9F98-4BF5E0A67259}"/>
              </a:ext>
            </a:extLst>
          </p:cNvPr>
          <p:cNvSpPr/>
          <p:nvPr/>
        </p:nvSpPr>
        <p:spPr>
          <a:xfrm>
            <a:off x="1447800" y="533400"/>
            <a:ext cx="838200" cy="369332"/>
          </a:xfrm>
          <a:prstGeom prst="ellipse">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1FB3E4E-1E45-4866-A26A-DDDEB20B37B3}"/>
              </a:ext>
            </a:extLst>
          </p:cNvPr>
          <p:cNvSpPr/>
          <p:nvPr/>
        </p:nvSpPr>
        <p:spPr>
          <a:xfrm>
            <a:off x="685800" y="344906"/>
            <a:ext cx="948090" cy="30079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67FCC84-D02F-461E-8619-473DB7385B28}"/>
              </a:ext>
            </a:extLst>
          </p:cNvPr>
          <p:cNvSpPr/>
          <p:nvPr/>
        </p:nvSpPr>
        <p:spPr>
          <a:xfrm>
            <a:off x="2362199" y="3352800"/>
            <a:ext cx="885825" cy="15240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6BDECE4-3A36-4431-B7B1-452249D696A3}"/>
              </a:ext>
            </a:extLst>
          </p:cNvPr>
          <p:cNvSpPr/>
          <p:nvPr/>
        </p:nvSpPr>
        <p:spPr>
          <a:xfrm>
            <a:off x="2209800" y="5029200"/>
            <a:ext cx="1752600" cy="11811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Luoc_do_mot_so_khoang_san_Viet_Nam">
            <a:extLst>
              <a:ext uri="{FF2B5EF4-FFF2-40B4-BE49-F238E27FC236}">
                <a16:creationId xmlns:a16="http://schemas.microsoft.com/office/drawing/2014/main" id="{B261BB64-F6F4-4B26-8A39-92AB417102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933" t="75006" r="46147" b="24387"/>
          <a:stretch/>
        </p:blipFill>
        <p:spPr bwMode="auto">
          <a:xfrm>
            <a:off x="4328955" y="4241179"/>
            <a:ext cx="220218" cy="56978"/>
          </a:xfrm>
          <a:custGeom>
            <a:avLst/>
            <a:gdLst>
              <a:gd name="connsiteX0" fmla="*/ 220218 w 220218"/>
              <a:gd name="connsiteY0" fmla="*/ 0 h 56978"/>
              <a:gd name="connsiteX1" fmla="*/ 215925 w 220218"/>
              <a:gd name="connsiteY1" fmla="*/ 3022 h 56978"/>
              <a:gd name="connsiteX2" fmla="*/ 30400 w 220218"/>
              <a:gd name="connsiteY2" fmla="*/ 56978 h 56978"/>
              <a:gd name="connsiteX3" fmla="*/ 0 w 220218"/>
              <a:gd name="connsiteY3" fmla="*/ 54025 h 56978"/>
              <a:gd name="connsiteX4" fmla="*/ 27319 w 220218"/>
              <a:gd name="connsiteY4" fmla="*/ 43570 h 56978"/>
              <a:gd name="connsiteX5" fmla="*/ 139334 w 220218"/>
              <a:gd name="connsiteY5" fmla="*/ 14663 h 56978"/>
              <a:gd name="connsiteX6" fmla="*/ 220218 w 220218"/>
              <a:gd name="connsiteY6" fmla="*/ 0 h 5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218" h="56978">
                <a:moveTo>
                  <a:pt x="220218" y="0"/>
                </a:moveTo>
                <a:lnTo>
                  <a:pt x="215925" y="3022"/>
                </a:lnTo>
                <a:cubicBezTo>
                  <a:pt x="157318" y="38088"/>
                  <a:pt x="95006" y="56978"/>
                  <a:pt x="30400" y="56978"/>
                </a:cubicBezTo>
                <a:lnTo>
                  <a:pt x="0" y="54025"/>
                </a:lnTo>
                <a:lnTo>
                  <a:pt x="27319" y="43570"/>
                </a:lnTo>
                <a:cubicBezTo>
                  <a:pt x="63785" y="32695"/>
                  <a:pt x="101158" y="23036"/>
                  <a:pt x="139334" y="14663"/>
                </a:cubicBezTo>
                <a:lnTo>
                  <a:pt x="220218"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descr="Luoc_do_mot_so_khoang_san_Viet_Nam">
            <a:extLst>
              <a:ext uri="{FF2B5EF4-FFF2-40B4-BE49-F238E27FC236}">
                <a16:creationId xmlns:a16="http://schemas.microsoft.com/office/drawing/2014/main" id="{34CABB4B-4170-4D14-8F85-F708031FD2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064" t="50008" r="40392" b="24418"/>
          <a:stretch/>
        </p:blipFill>
        <p:spPr bwMode="auto">
          <a:xfrm>
            <a:off x="8588129" y="2166938"/>
            <a:ext cx="1247778" cy="2397347"/>
          </a:xfrm>
          <a:custGeom>
            <a:avLst/>
            <a:gdLst>
              <a:gd name="connsiteX0" fmla="*/ 623889 w 1247778"/>
              <a:gd name="connsiteY0" fmla="*/ 0 h 2397347"/>
              <a:gd name="connsiteX1" fmla="*/ 1247778 w 1247778"/>
              <a:gd name="connsiteY1" fmla="*/ 1200150 h 2397347"/>
              <a:gd name="connsiteX2" fmla="*/ 866735 w 1247778"/>
              <a:gd name="connsiteY2" fmla="*/ 2305986 h 2397347"/>
              <a:gd name="connsiteX3" fmla="*/ 813707 w 1247778"/>
              <a:gd name="connsiteY3" fmla="*/ 2343322 h 2397347"/>
              <a:gd name="connsiteX4" fmla="*/ 732823 w 1247778"/>
              <a:gd name="connsiteY4" fmla="*/ 2357985 h 2397347"/>
              <a:gd name="connsiteX5" fmla="*/ 620808 w 1247778"/>
              <a:gd name="connsiteY5" fmla="*/ 2386892 h 2397347"/>
              <a:gd name="connsiteX6" fmla="*/ 593489 w 1247778"/>
              <a:gd name="connsiteY6" fmla="*/ 2397347 h 2397347"/>
              <a:gd name="connsiteX7" fmla="*/ 560100 w 1247778"/>
              <a:gd name="connsiteY7" fmla="*/ 2394104 h 2397347"/>
              <a:gd name="connsiteX8" fmla="*/ 0 w 1247778"/>
              <a:gd name="connsiteY8" fmla="*/ 1200150 h 2397347"/>
              <a:gd name="connsiteX9" fmla="*/ 623889 w 1247778"/>
              <a:gd name="connsiteY9" fmla="*/ 0 h 239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7778" h="2397347">
                <a:moveTo>
                  <a:pt x="623889" y="0"/>
                </a:moveTo>
                <a:cubicBezTo>
                  <a:pt x="968453" y="0"/>
                  <a:pt x="1247778" y="537325"/>
                  <a:pt x="1247778" y="1200150"/>
                </a:cubicBezTo>
                <a:cubicBezTo>
                  <a:pt x="1247778" y="1697269"/>
                  <a:pt x="1090658" y="2123794"/>
                  <a:pt x="866735" y="2305986"/>
                </a:cubicBezTo>
                <a:lnTo>
                  <a:pt x="813707" y="2343322"/>
                </a:lnTo>
                <a:lnTo>
                  <a:pt x="732823" y="2357985"/>
                </a:lnTo>
                <a:cubicBezTo>
                  <a:pt x="694647" y="2366358"/>
                  <a:pt x="657274" y="2376017"/>
                  <a:pt x="620808" y="2386892"/>
                </a:cubicBezTo>
                <a:lnTo>
                  <a:pt x="593489" y="2397347"/>
                </a:lnTo>
                <a:lnTo>
                  <a:pt x="560100" y="2394104"/>
                </a:lnTo>
                <a:cubicBezTo>
                  <a:pt x="245501" y="2332644"/>
                  <a:pt x="0" y="1821549"/>
                  <a:pt x="0" y="1200150"/>
                </a:cubicBezTo>
                <a:cubicBezTo>
                  <a:pt x="0" y="537325"/>
                  <a:pt x="279325" y="0"/>
                  <a:pt x="623889"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a:extLst>
              <a:ext uri="{FF2B5EF4-FFF2-40B4-BE49-F238E27FC236}">
                <a16:creationId xmlns:a16="http://schemas.microsoft.com/office/drawing/2014/main" id="{EEB30AFD-07EA-48E1-BA6B-2597CABC090C}"/>
              </a:ext>
            </a:extLst>
          </p:cNvPr>
          <p:cNvSpPr txBox="1"/>
          <p:nvPr/>
        </p:nvSpPr>
        <p:spPr>
          <a:xfrm>
            <a:off x="10596391" y="2037480"/>
            <a:ext cx="1168590"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Than</a:t>
            </a:r>
          </a:p>
        </p:txBody>
      </p:sp>
      <p:sp>
        <p:nvSpPr>
          <p:cNvPr id="39" name="TextBox 38">
            <a:extLst>
              <a:ext uri="{FF2B5EF4-FFF2-40B4-BE49-F238E27FC236}">
                <a16:creationId xmlns:a16="http://schemas.microsoft.com/office/drawing/2014/main" id="{AE5CF825-9B2F-4BF5-8733-69CC582CCBE3}"/>
              </a:ext>
            </a:extLst>
          </p:cNvPr>
          <p:cNvSpPr txBox="1"/>
          <p:nvPr/>
        </p:nvSpPr>
        <p:spPr>
          <a:xfrm>
            <a:off x="6966057" y="3719632"/>
            <a:ext cx="713337"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Sắt</a:t>
            </a:r>
          </a:p>
        </p:txBody>
      </p:sp>
      <p:sp>
        <p:nvSpPr>
          <p:cNvPr id="40" name="TextBox 39">
            <a:extLst>
              <a:ext uri="{FF2B5EF4-FFF2-40B4-BE49-F238E27FC236}">
                <a16:creationId xmlns:a16="http://schemas.microsoft.com/office/drawing/2014/main" id="{6981B4FC-F29A-4DF5-8AB3-8F4B1693990A}"/>
              </a:ext>
            </a:extLst>
          </p:cNvPr>
          <p:cNvSpPr txBox="1"/>
          <p:nvPr/>
        </p:nvSpPr>
        <p:spPr>
          <a:xfrm>
            <a:off x="6474451" y="1219953"/>
            <a:ext cx="1740861"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A-pa-tít</a:t>
            </a:r>
          </a:p>
        </p:txBody>
      </p:sp>
      <p:sp>
        <p:nvSpPr>
          <p:cNvPr id="41" name="TextBox 40">
            <a:extLst>
              <a:ext uri="{FF2B5EF4-FFF2-40B4-BE49-F238E27FC236}">
                <a16:creationId xmlns:a16="http://schemas.microsoft.com/office/drawing/2014/main" id="{1ABB9366-C92B-4542-8BC1-37E76B6A7B6B}"/>
              </a:ext>
            </a:extLst>
          </p:cNvPr>
          <p:cNvSpPr txBox="1"/>
          <p:nvPr/>
        </p:nvSpPr>
        <p:spPr>
          <a:xfrm>
            <a:off x="9918060" y="3424046"/>
            <a:ext cx="1340110"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Bô-xít</a:t>
            </a:r>
          </a:p>
        </p:txBody>
      </p:sp>
      <p:sp>
        <p:nvSpPr>
          <p:cNvPr id="44" name="TextBox 43">
            <a:extLst>
              <a:ext uri="{FF2B5EF4-FFF2-40B4-BE49-F238E27FC236}">
                <a16:creationId xmlns:a16="http://schemas.microsoft.com/office/drawing/2014/main" id="{320380A5-9268-497F-B1CC-D502856C3BAF}"/>
              </a:ext>
            </a:extLst>
          </p:cNvPr>
          <p:cNvSpPr txBox="1"/>
          <p:nvPr/>
        </p:nvSpPr>
        <p:spPr>
          <a:xfrm>
            <a:off x="9918060" y="4956305"/>
            <a:ext cx="1724831"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Dầu mỏ</a:t>
            </a:r>
          </a:p>
        </p:txBody>
      </p:sp>
    </p:spTree>
    <p:extLst>
      <p:ext uri="{BB962C8B-B14F-4D97-AF65-F5344CB8AC3E}">
        <p14:creationId xmlns:p14="http://schemas.microsoft.com/office/powerpoint/2010/main" val="1119092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fltVal val="0"/>
                                          </p:val>
                                        </p:tav>
                                        <p:tav tm="100000">
                                          <p:val>
                                            <p:strVal val="#ppt_w"/>
                                          </p:val>
                                        </p:tav>
                                      </p:tavLst>
                                    </p:anim>
                                    <p:anim calcmode="lin" valueType="num">
                                      <p:cBhvr>
                                        <p:cTn id="30" dur="500" fill="hold"/>
                                        <p:tgtEl>
                                          <p:spTgt spid="38"/>
                                        </p:tgtEl>
                                        <p:attrNameLst>
                                          <p:attrName>ppt_h</p:attrName>
                                        </p:attrNameLst>
                                      </p:cBhvr>
                                      <p:tavLst>
                                        <p:tav tm="0">
                                          <p:val>
                                            <p:fltVal val="0"/>
                                          </p:val>
                                        </p:tav>
                                        <p:tav tm="100000">
                                          <p:val>
                                            <p:strVal val="#ppt_h"/>
                                          </p:val>
                                        </p:tav>
                                      </p:tavLst>
                                    </p:anim>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8"/>
                                        </p:tgtEl>
                                      </p:cBhvr>
                                    </p:animEffect>
                                    <p:set>
                                      <p:cBhvr>
                                        <p:cTn id="36" dur="1" fill="hold">
                                          <p:stCondLst>
                                            <p:cond delay="499"/>
                                          </p:stCondLst>
                                        </p:cTn>
                                        <p:tgtEl>
                                          <p:spTgt spid="2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38"/>
                                        </p:tgtEl>
                                      </p:cBhvr>
                                    </p:animEffect>
                                    <p:set>
                                      <p:cBhvr>
                                        <p:cTn id="39" dur="1" fill="hold">
                                          <p:stCondLst>
                                            <p:cond delay="499"/>
                                          </p:stCondLst>
                                        </p:cTn>
                                        <p:tgtEl>
                                          <p:spTgt spid="3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 calcmode="lin" valueType="num">
                                      <p:cBhvr>
                                        <p:cTn id="62" dur="500" fill="hold"/>
                                        <p:tgtEl>
                                          <p:spTgt spid="39"/>
                                        </p:tgtEl>
                                        <p:attrNameLst>
                                          <p:attrName>ppt_w</p:attrName>
                                        </p:attrNameLst>
                                      </p:cBhvr>
                                      <p:tavLst>
                                        <p:tav tm="0">
                                          <p:val>
                                            <p:fltVal val="0"/>
                                          </p:val>
                                        </p:tav>
                                        <p:tav tm="100000">
                                          <p:val>
                                            <p:strVal val="#ppt_w"/>
                                          </p:val>
                                        </p:tav>
                                      </p:tavLst>
                                    </p:anim>
                                    <p:anim calcmode="lin" valueType="num">
                                      <p:cBhvr>
                                        <p:cTn id="63" dur="500" fill="hold"/>
                                        <p:tgtEl>
                                          <p:spTgt spid="39"/>
                                        </p:tgtEl>
                                        <p:attrNameLst>
                                          <p:attrName>ppt_h</p:attrName>
                                        </p:attrNameLst>
                                      </p:cBhvr>
                                      <p:tavLst>
                                        <p:tav tm="0">
                                          <p:val>
                                            <p:fltVal val="0"/>
                                          </p:val>
                                        </p:tav>
                                        <p:tav tm="100000">
                                          <p:val>
                                            <p:strVal val="#ppt_h"/>
                                          </p:val>
                                        </p:tav>
                                      </p:tavLst>
                                    </p:anim>
                                    <p:animEffect transition="in" filter="fade">
                                      <p:cBhvr>
                                        <p:cTn id="64" dur="500"/>
                                        <p:tgtEl>
                                          <p:spTgt spid="39"/>
                                        </p:tgtEl>
                                      </p:cBhvr>
                                    </p:animEffect>
                                  </p:childTnLst>
                                </p:cTn>
                              </p:par>
                            </p:childTnLst>
                          </p:cTn>
                        </p:par>
                        <p:par>
                          <p:cTn id="65" fill="hold">
                            <p:stCondLst>
                              <p:cond delay="500"/>
                            </p:stCondLst>
                            <p:childTnLst>
                              <p:par>
                                <p:cTn id="66" presetID="53" presetClass="entr" presetSubtype="16" fill="hold" nodeType="after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p:cTn id="68" dur="500" fill="hold"/>
                                        <p:tgtEl>
                                          <p:spTgt spid="29"/>
                                        </p:tgtEl>
                                        <p:attrNameLst>
                                          <p:attrName>ppt_w</p:attrName>
                                        </p:attrNameLst>
                                      </p:cBhvr>
                                      <p:tavLst>
                                        <p:tav tm="0">
                                          <p:val>
                                            <p:fltVal val="0"/>
                                          </p:val>
                                        </p:tav>
                                        <p:tav tm="100000">
                                          <p:val>
                                            <p:strVal val="#ppt_w"/>
                                          </p:val>
                                        </p:tav>
                                      </p:tavLst>
                                    </p:anim>
                                    <p:anim calcmode="lin" valueType="num">
                                      <p:cBhvr>
                                        <p:cTn id="69" dur="500" fill="hold"/>
                                        <p:tgtEl>
                                          <p:spTgt spid="29"/>
                                        </p:tgtEl>
                                        <p:attrNameLst>
                                          <p:attrName>ppt_h</p:attrName>
                                        </p:attrNameLst>
                                      </p:cBhvr>
                                      <p:tavLst>
                                        <p:tav tm="0">
                                          <p:val>
                                            <p:fltVal val="0"/>
                                          </p:val>
                                        </p:tav>
                                        <p:tav tm="100000">
                                          <p:val>
                                            <p:strVal val="#ppt_h"/>
                                          </p:val>
                                        </p:tav>
                                      </p:tavLst>
                                    </p:anim>
                                    <p:animEffect transition="in" filter="fade">
                                      <p:cBhvr>
                                        <p:cTn id="70" dur="500"/>
                                        <p:tgtEl>
                                          <p:spTgt spid="29"/>
                                        </p:tgtEl>
                                      </p:cBhvr>
                                    </p:animEffect>
                                  </p:childTnLst>
                                </p:cTn>
                              </p:par>
                              <p:par>
                                <p:cTn id="71" presetID="53" presetClass="entr" presetSubtype="16"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p:cTn id="73" dur="500" fill="hold"/>
                                        <p:tgtEl>
                                          <p:spTgt spid="32"/>
                                        </p:tgtEl>
                                        <p:attrNameLst>
                                          <p:attrName>ppt_w</p:attrName>
                                        </p:attrNameLst>
                                      </p:cBhvr>
                                      <p:tavLst>
                                        <p:tav tm="0">
                                          <p:val>
                                            <p:fltVal val="0"/>
                                          </p:val>
                                        </p:tav>
                                        <p:tav tm="100000">
                                          <p:val>
                                            <p:strVal val="#ppt_w"/>
                                          </p:val>
                                        </p:tav>
                                      </p:tavLst>
                                    </p:anim>
                                    <p:anim calcmode="lin" valueType="num">
                                      <p:cBhvr>
                                        <p:cTn id="74" dur="500" fill="hold"/>
                                        <p:tgtEl>
                                          <p:spTgt spid="32"/>
                                        </p:tgtEl>
                                        <p:attrNameLst>
                                          <p:attrName>ppt_h</p:attrName>
                                        </p:attrNameLst>
                                      </p:cBhvr>
                                      <p:tavLst>
                                        <p:tav tm="0">
                                          <p:val>
                                            <p:fltVal val="0"/>
                                          </p:val>
                                        </p:tav>
                                        <p:tav tm="100000">
                                          <p:val>
                                            <p:strVal val="#ppt_h"/>
                                          </p:val>
                                        </p:tav>
                                      </p:tavLst>
                                    </p:anim>
                                    <p:animEffect transition="in" filter="fade">
                                      <p:cBhvr>
                                        <p:cTn id="75" dur="500"/>
                                        <p:tgtEl>
                                          <p:spTgt spid="32"/>
                                        </p:tgtEl>
                                      </p:cBhvr>
                                    </p:animEffect>
                                  </p:childTnLst>
                                </p:cTn>
                              </p:par>
                              <p:par>
                                <p:cTn id="76" presetID="53" presetClass="entr" presetSubtype="16"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 calcmode="lin" valueType="num">
                                      <p:cBhvr>
                                        <p:cTn id="78" dur="500" fill="hold"/>
                                        <p:tgtEl>
                                          <p:spTgt spid="30"/>
                                        </p:tgtEl>
                                        <p:attrNameLst>
                                          <p:attrName>ppt_w</p:attrName>
                                        </p:attrNameLst>
                                      </p:cBhvr>
                                      <p:tavLst>
                                        <p:tav tm="0">
                                          <p:val>
                                            <p:fltVal val="0"/>
                                          </p:val>
                                        </p:tav>
                                        <p:tav tm="100000">
                                          <p:val>
                                            <p:strVal val="#ppt_w"/>
                                          </p:val>
                                        </p:tav>
                                      </p:tavLst>
                                    </p:anim>
                                    <p:anim calcmode="lin" valueType="num">
                                      <p:cBhvr>
                                        <p:cTn id="79" dur="500" fill="hold"/>
                                        <p:tgtEl>
                                          <p:spTgt spid="30"/>
                                        </p:tgtEl>
                                        <p:attrNameLst>
                                          <p:attrName>ppt_h</p:attrName>
                                        </p:attrNameLst>
                                      </p:cBhvr>
                                      <p:tavLst>
                                        <p:tav tm="0">
                                          <p:val>
                                            <p:fltVal val="0"/>
                                          </p:val>
                                        </p:tav>
                                        <p:tav tm="100000">
                                          <p:val>
                                            <p:strVal val="#ppt_h"/>
                                          </p:val>
                                        </p:tav>
                                      </p:tavLst>
                                    </p:anim>
                                    <p:animEffect transition="in" filter="fade">
                                      <p:cBhvr>
                                        <p:cTn id="80" dur="500"/>
                                        <p:tgtEl>
                                          <p:spTgt spid="30"/>
                                        </p:tgtEl>
                                      </p:cBhvr>
                                    </p:animEffect>
                                  </p:childTnLst>
                                </p:cTn>
                              </p:par>
                            </p:childTnLst>
                          </p:cTn>
                        </p:par>
                        <p:par>
                          <p:cTn id="81" fill="hold">
                            <p:stCondLst>
                              <p:cond delay="1000"/>
                            </p:stCondLst>
                            <p:childTnLst>
                              <p:par>
                                <p:cTn id="82" presetID="53" presetClass="entr" presetSubtype="16" fill="hold" nodeType="afterEffect">
                                  <p:stCondLst>
                                    <p:cond delay="0"/>
                                  </p:stCondLst>
                                  <p:childTnLst>
                                    <p:set>
                                      <p:cBhvr>
                                        <p:cTn id="83" dur="1" fill="hold">
                                          <p:stCondLst>
                                            <p:cond delay="0"/>
                                          </p:stCondLst>
                                        </p:cTn>
                                        <p:tgtEl>
                                          <p:spTgt spid="31"/>
                                        </p:tgtEl>
                                        <p:attrNameLst>
                                          <p:attrName>style.visibility</p:attrName>
                                        </p:attrNameLst>
                                      </p:cBhvr>
                                      <p:to>
                                        <p:strVal val="visible"/>
                                      </p:to>
                                    </p:set>
                                    <p:anim calcmode="lin" valueType="num">
                                      <p:cBhvr>
                                        <p:cTn id="84" dur="500" fill="hold"/>
                                        <p:tgtEl>
                                          <p:spTgt spid="31"/>
                                        </p:tgtEl>
                                        <p:attrNameLst>
                                          <p:attrName>ppt_w</p:attrName>
                                        </p:attrNameLst>
                                      </p:cBhvr>
                                      <p:tavLst>
                                        <p:tav tm="0">
                                          <p:val>
                                            <p:fltVal val="0"/>
                                          </p:val>
                                        </p:tav>
                                        <p:tav tm="100000">
                                          <p:val>
                                            <p:strVal val="#ppt_w"/>
                                          </p:val>
                                        </p:tav>
                                      </p:tavLst>
                                    </p:anim>
                                    <p:anim calcmode="lin" valueType="num">
                                      <p:cBhvr>
                                        <p:cTn id="85" dur="500" fill="hold"/>
                                        <p:tgtEl>
                                          <p:spTgt spid="31"/>
                                        </p:tgtEl>
                                        <p:attrNameLst>
                                          <p:attrName>ppt_h</p:attrName>
                                        </p:attrNameLst>
                                      </p:cBhvr>
                                      <p:tavLst>
                                        <p:tav tm="0">
                                          <p:val>
                                            <p:fltVal val="0"/>
                                          </p:val>
                                        </p:tav>
                                        <p:tav tm="100000">
                                          <p:val>
                                            <p:strVal val="#ppt_h"/>
                                          </p:val>
                                        </p:tav>
                                      </p:tavLst>
                                    </p:anim>
                                    <p:animEffect transition="in" filter="fade">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2"/>
                                        </p:tgtEl>
                                      </p:cBhvr>
                                    </p:animEffect>
                                    <p:set>
                                      <p:cBhvr>
                                        <p:cTn id="94" dur="1" fill="hold">
                                          <p:stCondLst>
                                            <p:cond delay="499"/>
                                          </p:stCondLst>
                                        </p:cTn>
                                        <p:tgtEl>
                                          <p:spTgt spid="12"/>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0"/>
                                        </p:tgtEl>
                                      </p:cBhvr>
                                    </p:animEffect>
                                    <p:set>
                                      <p:cBhvr>
                                        <p:cTn id="97" dur="1" fill="hold">
                                          <p:stCondLst>
                                            <p:cond delay="499"/>
                                          </p:stCondLst>
                                        </p:cTn>
                                        <p:tgtEl>
                                          <p:spTgt spid="10"/>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9"/>
                                        </p:tgtEl>
                                      </p:cBhvr>
                                    </p:animEffect>
                                    <p:set>
                                      <p:cBhvr>
                                        <p:cTn id="100" dur="1" fill="hold">
                                          <p:stCondLst>
                                            <p:cond delay="499"/>
                                          </p:stCondLst>
                                        </p:cTn>
                                        <p:tgtEl>
                                          <p:spTgt spid="29"/>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32"/>
                                        </p:tgtEl>
                                      </p:cBhvr>
                                    </p:animEffect>
                                    <p:set>
                                      <p:cBhvr>
                                        <p:cTn id="106" dur="1" fill="hold">
                                          <p:stCondLst>
                                            <p:cond delay="499"/>
                                          </p:stCondLst>
                                        </p:cTn>
                                        <p:tgtEl>
                                          <p:spTgt spid="32"/>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31"/>
                                        </p:tgtEl>
                                      </p:cBhvr>
                                    </p:animEffect>
                                    <p:set>
                                      <p:cBhvr>
                                        <p:cTn id="109" dur="1" fill="hold">
                                          <p:stCondLst>
                                            <p:cond delay="499"/>
                                          </p:stCondLst>
                                        </p:cTn>
                                        <p:tgtEl>
                                          <p:spTgt spid="31"/>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39"/>
                                        </p:tgtEl>
                                      </p:cBhvr>
                                    </p:animEffect>
                                    <p:set>
                                      <p:cBhvr>
                                        <p:cTn id="112" dur="1" fill="hold">
                                          <p:stCondLst>
                                            <p:cond delay="499"/>
                                          </p:stCondLst>
                                        </p:cTn>
                                        <p:tgtEl>
                                          <p:spTgt spid="3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3"/>
                                        </p:tgtEl>
                                        <p:attrNameLst>
                                          <p:attrName>style.visibility</p:attrName>
                                        </p:attrNameLst>
                                      </p:cBhvr>
                                      <p:to>
                                        <p:strVal val="visible"/>
                                      </p:to>
                                    </p:set>
                                    <p:anim calcmode="lin" valueType="num">
                                      <p:cBhvr>
                                        <p:cTn id="117" dur="500" fill="hold"/>
                                        <p:tgtEl>
                                          <p:spTgt spid="13"/>
                                        </p:tgtEl>
                                        <p:attrNameLst>
                                          <p:attrName>ppt_w</p:attrName>
                                        </p:attrNameLst>
                                      </p:cBhvr>
                                      <p:tavLst>
                                        <p:tav tm="0">
                                          <p:val>
                                            <p:fltVal val="0"/>
                                          </p:val>
                                        </p:tav>
                                        <p:tav tm="100000">
                                          <p:val>
                                            <p:strVal val="#ppt_w"/>
                                          </p:val>
                                        </p:tav>
                                      </p:tavLst>
                                    </p:anim>
                                    <p:anim calcmode="lin" valueType="num">
                                      <p:cBhvr>
                                        <p:cTn id="118" dur="500" fill="hold"/>
                                        <p:tgtEl>
                                          <p:spTgt spid="13"/>
                                        </p:tgtEl>
                                        <p:attrNameLst>
                                          <p:attrName>ppt_h</p:attrName>
                                        </p:attrNameLst>
                                      </p:cBhvr>
                                      <p:tavLst>
                                        <p:tav tm="0">
                                          <p:val>
                                            <p:fltVal val="0"/>
                                          </p:val>
                                        </p:tav>
                                        <p:tav tm="100000">
                                          <p:val>
                                            <p:strVal val="#ppt_h"/>
                                          </p:val>
                                        </p:tav>
                                      </p:tavLst>
                                    </p:anim>
                                    <p:animEffect transition="in" filter="fade">
                                      <p:cBhvr>
                                        <p:cTn id="119" dur="500"/>
                                        <p:tgtEl>
                                          <p:spTgt spid="13"/>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40"/>
                                        </p:tgtEl>
                                        <p:attrNameLst>
                                          <p:attrName>style.visibility</p:attrName>
                                        </p:attrNameLst>
                                      </p:cBhvr>
                                      <p:to>
                                        <p:strVal val="visible"/>
                                      </p:to>
                                    </p:set>
                                    <p:anim calcmode="lin" valueType="num">
                                      <p:cBhvr>
                                        <p:cTn id="122" dur="500" fill="hold"/>
                                        <p:tgtEl>
                                          <p:spTgt spid="40"/>
                                        </p:tgtEl>
                                        <p:attrNameLst>
                                          <p:attrName>ppt_w</p:attrName>
                                        </p:attrNameLst>
                                      </p:cBhvr>
                                      <p:tavLst>
                                        <p:tav tm="0">
                                          <p:val>
                                            <p:fltVal val="0"/>
                                          </p:val>
                                        </p:tav>
                                        <p:tav tm="100000">
                                          <p:val>
                                            <p:strVal val="#ppt_w"/>
                                          </p:val>
                                        </p:tav>
                                      </p:tavLst>
                                    </p:anim>
                                    <p:anim calcmode="lin" valueType="num">
                                      <p:cBhvr>
                                        <p:cTn id="123" dur="500" fill="hold"/>
                                        <p:tgtEl>
                                          <p:spTgt spid="40"/>
                                        </p:tgtEl>
                                        <p:attrNameLst>
                                          <p:attrName>ppt_h</p:attrName>
                                        </p:attrNameLst>
                                      </p:cBhvr>
                                      <p:tavLst>
                                        <p:tav tm="0">
                                          <p:val>
                                            <p:fltVal val="0"/>
                                          </p:val>
                                        </p:tav>
                                        <p:tav tm="100000">
                                          <p:val>
                                            <p:strVal val="#ppt_h"/>
                                          </p:val>
                                        </p:tav>
                                      </p:tavLst>
                                    </p:anim>
                                    <p:animEffect transition="in" filter="fade">
                                      <p:cBhvr>
                                        <p:cTn id="124" dur="500"/>
                                        <p:tgtEl>
                                          <p:spTgt spid="40"/>
                                        </p:tgtEl>
                                      </p:cBhvr>
                                    </p:animEffect>
                                  </p:childTnLst>
                                </p:cTn>
                              </p:par>
                            </p:childTnLst>
                          </p:cTn>
                        </p:par>
                        <p:par>
                          <p:cTn id="125" fill="hold">
                            <p:stCondLst>
                              <p:cond delay="500"/>
                            </p:stCondLst>
                            <p:childTnLst>
                              <p:par>
                                <p:cTn id="126" presetID="53" presetClass="entr" presetSubtype="16" fill="hold" nodeType="afterEffect">
                                  <p:stCondLst>
                                    <p:cond delay="0"/>
                                  </p:stCondLst>
                                  <p:childTnLst>
                                    <p:set>
                                      <p:cBhvr>
                                        <p:cTn id="127" dur="1" fill="hold">
                                          <p:stCondLst>
                                            <p:cond delay="0"/>
                                          </p:stCondLst>
                                        </p:cTn>
                                        <p:tgtEl>
                                          <p:spTgt spid="33"/>
                                        </p:tgtEl>
                                        <p:attrNameLst>
                                          <p:attrName>style.visibility</p:attrName>
                                        </p:attrNameLst>
                                      </p:cBhvr>
                                      <p:to>
                                        <p:strVal val="visible"/>
                                      </p:to>
                                    </p:set>
                                    <p:anim calcmode="lin" valueType="num">
                                      <p:cBhvr>
                                        <p:cTn id="128" dur="500" fill="hold"/>
                                        <p:tgtEl>
                                          <p:spTgt spid="33"/>
                                        </p:tgtEl>
                                        <p:attrNameLst>
                                          <p:attrName>ppt_w</p:attrName>
                                        </p:attrNameLst>
                                      </p:cBhvr>
                                      <p:tavLst>
                                        <p:tav tm="0">
                                          <p:val>
                                            <p:fltVal val="0"/>
                                          </p:val>
                                        </p:tav>
                                        <p:tav tm="100000">
                                          <p:val>
                                            <p:strVal val="#ppt_w"/>
                                          </p:val>
                                        </p:tav>
                                      </p:tavLst>
                                    </p:anim>
                                    <p:anim calcmode="lin" valueType="num">
                                      <p:cBhvr>
                                        <p:cTn id="129" dur="500" fill="hold"/>
                                        <p:tgtEl>
                                          <p:spTgt spid="33"/>
                                        </p:tgtEl>
                                        <p:attrNameLst>
                                          <p:attrName>ppt_h</p:attrName>
                                        </p:attrNameLst>
                                      </p:cBhvr>
                                      <p:tavLst>
                                        <p:tav tm="0">
                                          <p:val>
                                            <p:fltVal val="0"/>
                                          </p:val>
                                        </p:tav>
                                        <p:tav tm="100000">
                                          <p:val>
                                            <p:strVal val="#ppt_h"/>
                                          </p:val>
                                        </p:tav>
                                      </p:tavLst>
                                    </p:anim>
                                    <p:animEffect transition="in" filter="fade">
                                      <p:cBhvr>
                                        <p:cTn id="130" dur="500"/>
                                        <p:tgtEl>
                                          <p:spTgt spid="33"/>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grpId="1" nodeType="clickEffect">
                                  <p:stCondLst>
                                    <p:cond delay="0"/>
                                  </p:stCondLst>
                                  <p:childTnLst>
                                    <p:animEffect transition="out" filter="fade">
                                      <p:cBhvr>
                                        <p:cTn id="134" dur="500"/>
                                        <p:tgtEl>
                                          <p:spTgt spid="13"/>
                                        </p:tgtEl>
                                      </p:cBhvr>
                                    </p:animEffect>
                                    <p:set>
                                      <p:cBhvr>
                                        <p:cTn id="135" dur="1" fill="hold">
                                          <p:stCondLst>
                                            <p:cond delay="499"/>
                                          </p:stCondLst>
                                        </p:cTn>
                                        <p:tgtEl>
                                          <p:spTgt spid="13"/>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40"/>
                                        </p:tgtEl>
                                      </p:cBhvr>
                                    </p:animEffect>
                                    <p:set>
                                      <p:cBhvr>
                                        <p:cTn id="138" dur="1" fill="hold">
                                          <p:stCondLst>
                                            <p:cond delay="499"/>
                                          </p:stCondLst>
                                        </p:cTn>
                                        <p:tgtEl>
                                          <p:spTgt spid="40"/>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500"/>
                                        <p:tgtEl>
                                          <p:spTgt spid="33"/>
                                        </p:tgtEl>
                                      </p:cBhvr>
                                    </p:animEffect>
                                    <p:set>
                                      <p:cBhvr>
                                        <p:cTn id="141" dur="1" fill="hold">
                                          <p:stCondLst>
                                            <p:cond delay="499"/>
                                          </p:stCondLst>
                                        </p:cTn>
                                        <p:tgtEl>
                                          <p:spTgt spid="33"/>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22"/>
                                        </p:tgtEl>
                                      </p:cBhvr>
                                    </p:animEffect>
                                    <p:set>
                                      <p:cBhvr>
                                        <p:cTn id="144" dur="1" fill="hold">
                                          <p:stCondLst>
                                            <p:cond delay="499"/>
                                          </p:stCondLst>
                                        </p:cTn>
                                        <p:tgtEl>
                                          <p:spTgt spid="22"/>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53" presetClass="entr" presetSubtype="16" fill="hold" grpId="0" nodeType="clickEffect">
                                  <p:stCondLst>
                                    <p:cond delay="0"/>
                                  </p:stCondLst>
                                  <p:childTnLst>
                                    <p:set>
                                      <p:cBhvr>
                                        <p:cTn id="148" dur="1" fill="hold">
                                          <p:stCondLst>
                                            <p:cond delay="0"/>
                                          </p:stCondLst>
                                        </p:cTn>
                                        <p:tgtEl>
                                          <p:spTgt spid="14"/>
                                        </p:tgtEl>
                                        <p:attrNameLst>
                                          <p:attrName>style.visibility</p:attrName>
                                        </p:attrNameLst>
                                      </p:cBhvr>
                                      <p:to>
                                        <p:strVal val="visible"/>
                                      </p:to>
                                    </p:set>
                                    <p:anim calcmode="lin" valueType="num">
                                      <p:cBhvr>
                                        <p:cTn id="149" dur="500" fill="hold"/>
                                        <p:tgtEl>
                                          <p:spTgt spid="14"/>
                                        </p:tgtEl>
                                        <p:attrNameLst>
                                          <p:attrName>ppt_w</p:attrName>
                                        </p:attrNameLst>
                                      </p:cBhvr>
                                      <p:tavLst>
                                        <p:tav tm="0">
                                          <p:val>
                                            <p:fltVal val="0"/>
                                          </p:val>
                                        </p:tav>
                                        <p:tav tm="100000">
                                          <p:val>
                                            <p:strVal val="#ppt_w"/>
                                          </p:val>
                                        </p:tav>
                                      </p:tavLst>
                                    </p:anim>
                                    <p:anim calcmode="lin" valueType="num">
                                      <p:cBhvr>
                                        <p:cTn id="150" dur="500" fill="hold"/>
                                        <p:tgtEl>
                                          <p:spTgt spid="14"/>
                                        </p:tgtEl>
                                        <p:attrNameLst>
                                          <p:attrName>ppt_h</p:attrName>
                                        </p:attrNameLst>
                                      </p:cBhvr>
                                      <p:tavLst>
                                        <p:tav tm="0">
                                          <p:val>
                                            <p:fltVal val="0"/>
                                          </p:val>
                                        </p:tav>
                                        <p:tav tm="100000">
                                          <p:val>
                                            <p:strVal val="#ppt_h"/>
                                          </p:val>
                                        </p:tav>
                                      </p:tavLst>
                                    </p:anim>
                                    <p:animEffect transition="in" filter="fade">
                                      <p:cBhvr>
                                        <p:cTn id="151" dur="500"/>
                                        <p:tgtEl>
                                          <p:spTgt spid="14"/>
                                        </p:tgtEl>
                                      </p:cBhvr>
                                    </p:animEffect>
                                  </p:childTnLst>
                                </p:cTn>
                              </p:par>
                            </p:childTnLst>
                          </p:cTn>
                        </p:par>
                      </p:childTnLst>
                    </p:cTn>
                  </p:par>
                  <p:par>
                    <p:cTn id="152" fill="hold">
                      <p:stCondLst>
                        <p:cond delay="indefinite"/>
                      </p:stCondLst>
                      <p:childTnLst>
                        <p:par>
                          <p:cTn id="153" fill="hold">
                            <p:stCondLst>
                              <p:cond delay="0"/>
                            </p:stCondLst>
                            <p:childTnLst>
                              <p:par>
                                <p:cTn id="154" presetID="53" presetClass="entr" presetSubtype="16" fill="hold" nodeType="clickEffect">
                                  <p:stCondLst>
                                    <p:cond delay="0"/>
                                  </p:stCondLst>
                                  <p:childTnLst>
                                    <p:set>
                                      <p:cBhvr>
                                        <p:cTn id="155" dur="1" fill="hold">
                                          <p:stCondLst>
                                            <p:cond delay="0"/>
                                          </p:stCondLst>
                                        </p:cTn>
                                        <p:tgtEl>
                                          <p:spTgt spid="16"/>
                                        </p:tgtEl>
                                        <p:attrNameLst>
                                          <p:attrName>style.visibility</p:attrName>
                                        </p:attrNameLst>
                                      </p:cBhvr>
                                      <p:to>
                                        <p:strVal val="visible"/>
                                      </p:to>
                                    </p:set>
                                    <p:anim calcmode="lin" valueType="num">
                                      <p:cBhvr>
                                        <p:cTn id="156" dur="500" fill="hold"/>
                                        <p:tgtEl>
                                          <p:spTgt spid="16"/>
                                        </p:tgtEl>
                                        <p:attrNameLst>
                                          <p:attrName>ppt_w</p:attrName>
                                        </p:attrNameLst>
                                      </p:cBhvr>
                                      <p:tavLst>
                                        <p:tav tm="0">
                                          <p:val>
                                            <p:fltVal val="0"/>
                                          </p:val>
                                        </p:tav>
                                        <p:tav tm="100000">
                                          <p:val>
                                            <p:strVal val="#ppt_w"/>
                                          </p:val>
                                        </p:tav>
                                      </p:tavLst>
                                    </p:anim>
                                    <p:anim calcmode="lin" valueType="num">
                                      <p:cBhvr>
                                        <p:cTn id="157" dur="500" fill="hold"/>
                                        <p:tgtEl>
                                          <p:spTgt spid="16"/>
                                        </p:tgtEl>
                                        <p:attrNameLst>
                                          <p:attrName>ppt_h</p:attrName>
                                        </p:attrNameLst>
                                      </p:cBhvr>
                                      <p:tavLst>
                                        <p:tav tm="0">
                                          <p:val>
                                            <p:fltVal val="0"/>
                                          </p:val>
                                        </p:tav>
                                        <p:tav tm="100000">
                                          <p:val>
                                            <p:strVal val="#ppt_h"/>
                                          </p:val>
                                        </p:tav>
                                      </p:tavLst>
                                    </p:anim>
                                    <p:animEffect transition="in" filter="fade">
                                      <p:cBhvr>
                                        <p:cTn id="158" dur="500"/>
                                        <p:tgtEl>
                                          <p:spTgt spid="16"/>
                                        </p:tgtEl>
                                      </p:cBhvr>
                                    </p:animEffect>
                                  </p:childTnLst>
                                </p:cTn>
                              </p:par>
                            </p:childTnLst>
                          </p:cTn>
                        </p:par>
                      </p:childTnLst>
                    </p:cTn>
                  </p:par>
                  <p:par>
                    <p:cTn id="159" fill="hold">
                      <p:stCondLst>
                        <p:cond delay="indefinite"/>
                      </p:stCondLst>
                      <p:childTnLst>
                        <p:par>
                          <p:cTn id="160" fill="hold">
                            <p:stCondLst>
                              <p:cond delay="0"/>
                            </p:stCondLst>
                            <p:childTnLst>
                              <p:par>
                                <p:cTn id="161" presetID="53" presetClass="entr" presetSubtype="16" fill="hold" nodeType="clickEffect">
                                  <p:stCondLst>
                                    <p:cond delay="0"/>
                                  </p:stCondLst>
                                  <p:childTnLst>
                                    <p:set>
                                      <p:cBhvr>
                                        <p:cTn id="162" dur="1" fill="hold">
                                          <p:stCondLst>
                                            <p:cond delay="0"/>
                                          </p:stCondLst>
                                        </p:cTn>
                                        <p:tgtEl>
                                          <p:spTgt spid="37"/>
                                        </p:tgtEl>
                                        <p:attrNameLst>
                                          <p:attrName>style.visibility</p:attrName>
                                        </p:attrNameLst>
                                      </p:cBhvr>
                                      <p:to>
                                        <p:strVal val="visible"/>
                                      </p:to>
                                    </p:set>
                                    <p:anim calcmode="lin" valueType="num">
                                      <p:cBhvr>
                                        <p:cTn id="163" dur="500" fill="hold"/>
                                        <p:tgtEl>
                                          <p:spTgt spid="37"/>
                                        </p:tgtEl>
                                        <p:attrNameLst>
                                          <p:attrName>ppt_w</p:attrName>
                                        </p:attrNameLst>
                                      </p:cBhvr>
                                      <p:tavLst>
                                        <p:tav tm="0">
                                          <p:val>
                                            <p:fltVal val="0"/>
                                          </p:val>
                                        </p:tav>
                                        <p:tav tm="100000">
                                          <p:val>
                                            <p:strVal val="#ppt_w"/>
                                          </p:val>
                                        </p:tav>
                                      </p:tavLst>
                                    </p:anim>
                                    <p:anim calcmode="lin" valueType="num">
                                      <p:cBhvr>
                                        <p:cTn id="164" dur="500" fill="hold"/>
                                        <p:tgtEl>
                                          <p:spTgt spid="37"/>
                                        </p:tgtEl>
                                        <p:attrNameLst>
                                          <p:attrName>ppt_h</p:attrName>
                                        </p:attrNameLst>
                                      </p:cBhvr>
                                      <p:tavLst>
                                        <p:tav tm="0">
                                          <p:val>
                                            <p:fltVal val="0"/>
                                          </p:val>
                                        </p:tav>
                                        <p:tav tm="100000">
                                          <p:val>
                                            <p:strVal val="#ppt_h"/>
                                          </p:val>
                                        </p:tav>
                                      </p:tavLst>
                                    </p:anim>
                                    <p:animEffect transition="in" filter="fade">
                                      <p:cBhvr>
                                        <p:cTn id="165" dur="500"/>
                                        <p:tgtEl>
                                          <p:spTgt spid="37"/>
                                        </p:tgtEl>
                                      </p:cBhvr>
                                    </p:animEffect>
                                  </p:childTnLst>
                                </p:cTn>
                              </p:par>
                              <p:par>
                                <p:cTn id="166" presetID="53" presetClass="entr" presetSubtype="16" fill="hold" grpId="0" nodeType="withEffect">
                                  <p:stCondLst>
                                    <p:cond delay="0"/>
                                  </p:stCondLst>
                                  <p:childTnLst>
                                    <p:set>
                                      <p:cBhvr>
                                        <p:cTn id="167" dur="1" fill="hold">
                                          <p:stCondLst>
                                            <p:cond delay="0"/>
                                          </p:stCondLst>
                                        </p:cTn>
                                        <p:tgtEl>
                                          <p:spTgt spid="41"/>
                                        </p:tgtEl>
                                        <p:attrNameLst>
                                          <p:attrName>style.visibility</p:attrName>
                                        </p:attrNameLst>
                                      </p:cBhvr>
                                      <p:to>
                                        <p:strVal val="visible"/>
                                      </p:to>
                                    </p:set>
                                    <p:anim calcmode="lin" valueType="num">
                                      <p:cBhvr>
                                        <p:cTn id="168" dur="500" fill="hold"/>
                                        <p:tgtEl>
                                          <p:spTgt spid="41"/>
                                        </p:tgtEl>
                                        <p:attrNameLst>
                                          <p:attrName>ppt_w</p:attrName>
                                        </p:attrNameLst>
                                      </p:cBhvr>
                                      <p:tavLst>
                                        <p:tav tm="0">
                                          <p:val>
                                            <p:fltVal val="0"/>
                                          </p:val>
                                        </p:tav>
                                        <p:tav tm="100000">
                                          <p:val>
                                            <p:strVal val="#ppt_w"/>
                                          </p:val>
                                        </p:tav>
                                      </p:tavLst>
                                    </p:anim>
                                    <p:anim calcmode="lin" valueType="num">
                                      <p:cBhvr>
                                        <p:cTn id="169" dur="500" fill="hold"/>
                                        <p:tgtEl>
                                          <p:spTgt spid="41"/>
                                        </p:tgtEl>
                                        <p:attrNameLst>
                                          <p:attrName>ppt_h</p:attrName>
                                        </p:attrNameLst>
                                      </p:cBhvr>
                                      <p:tavLst>
                                        <p:tav tm="0">
                                          <p:val>
                                            <p:fltVal val="0"/>
                                          </p:val>
                                        </p:tav>
                                        <p:tav tm="100000">
                                          <p:val>
                                            <p:strVal val="#ppt_h"/>
                                          </p:val>
                                        </p:tav>
                                      </p:tavLst>
                                    </p:anim>
                                    <p:animEffect transition="in" filter="fade">
                                      <p:cBhvr>
                                        <p:cTn id="170" dur="500"/>
                                        <p:tgtEl>
                                          <p:spTgt spid="41"/>
                                        </p:tgtEl>
                                      </p:cBhvr>
                                    </p:animEffect>
                                  </p:childTnLst>
                                </p:cTn>
                              </p:par>
                            </p:childTnLst>
                          </p:cTn>
                        </p:par>
                      </p:childTnLst>
                    </p:cTn>
                  </p:par>
                  <p:par>
                    <p:cTn id="171" fill="hold">
                      <p:stCondLst>
                        <p:cond delay="indefinite"/>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500"/>
                                        <p:tgtEl>
                                          <p:spTgt spid="37"/>
                                        </p:tgtEl>
                                      </p:cBhvr>
                                    </p:animEffect>
                                    <p:set>
                                      <p:cBhvr>
                                        <p:cTn id="175" dur="1" fill="hold">
                                          <p:stCondLst>
                                            <p:cond delay="499"/>
                                          </p:stCondLst>
                                        </p:cTn>
                                        <p:tgtEl>
                                          <p:spTgt spid="37"/>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41"/>
                                        </p:tgtEl>
                                      </p:cBhvr>
                                    </p:animEffect>
                                    <p:set>
                                      <p:cBhvr>
                                        <p:cTn id="178" dur="1" fill="hold">
                                          <p:stCondLst>
                                            <p:cond delay="499"/>
                                          </p:stCondLst>
                                        </p:cTn>
                                        <p:tgtEl>
                                          <p:spTgt spid="41"/>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14"/>
                                        </p:tgtEl>
                                      </p:cBhvr>
                                    </p:animEffect>
                                    <p:set>
                                      <p:cBhvr>
                                        <p:cTn id="181" dur="1" fill="hold">
                                          <p:stCondLst>
                                            <p:cond delay="499"/>
                                          </p:stCondLst>
                                        </p:cTn>
                                        <p:tgtEl>
                                          <p:spTgt spid="14"/>
                                        </p:tgtEl>
                                        <p:attrNameLst>
                                          <p:attrName>style.visibility</p:attrName>
                                        </p:attrNameLst>
                                      </p:cBhvr>
                                      <p:to>
                                        <p:strVal val="hidden"/>
                                      </p:to>
                                    </p:set>
                                  </p:childTnLst>
                                </p:cTn>
                              </p:par>
                            </p:childTnLst>
                          </p:cTn>
                        </p:par>
                      </p:childTnLst>
                    </p:cTn>
                  </p:par>
                  <p:par>
                    <p:cTn id="182" fill="hold">
                      <p:stCondLst>
                        <p:cond delay="indefinite"/>
                      </p:stCondLst>
                      <p:childTnLst>
                        <p:par>
                          <p:cTn id="183" fill="hold">
                            <p:stCondLst>
                              <p:cond delay="0"/>
                            </p:stCondLst>
                            <p:childTnLst>
                              <p:par>
                                <p:cTn id="184" presetID="53" presetClass="entr" presetSubtype="16" fill="hold" grpId="0" nodeType="clickEffect">
                                  <p:stCondLst>
                                    <p:cond delay="0"/>
                                  </p:stCondLst>
                                  <p:childTnLst>
                                    <p:set>
                                      <p:cBhvr>
                                        <p:cTn id="185" dur="1" fill="hold">
                                          <p:stCondLst>
                                            <p:cond delay="0"/>
                                          </p:stCondLst>
                                        </p:cTn>
                                        <p:tgtEl>
                                          <p:spTgt spid="15"/>
                                        </p:tgtEl>
                                        <p:attrNameLst>
                                          <p:attrName>style.visibility</p:attrName>
                                        </p:attrNameLst>
                                      </p:cBhvr>
                                      <p:to>
                                        <p:strVal val="visible"/>
                                      </p:to>
                                    </p:set>
                                    <p:anim calcmode="lin" valueType="num">
                                      <p:cBhvr>
                                        <p:cTn id="186" dur="500" fill="hold"/>
                                        <p:tgtEl>
                                          <p:spTgt spid="15"/>
                                        </p:tgtEl>
                                        <p:attrNameLst>
                                          <p:attrName>ppt_w</p:attrName>
                                        </p:attrNameLst>
                                      </p:cBhvr>
                                      <p:tavLst>
                                        <p:tav tm="0">
                                          <p:val>
                                            <p:fltVal val="0"/>
                                          </p:val>
                                        </p:tav>
                                        <p:tav tm="100000">
                                          <p:val>
                                            <p:strVal val="#ppt_w"/>
                                          </p:val>
                                        </p:tav>
                                      </p:tavLst>
                                    </p:anim>
                                    <p:anim calcmode="lin" valueType="num">
                                      <p:cBhvr>
                                        <p:cTn id="187" dur="500" fill="hold"/>
                                        <p:tgtEl>
                                          <p:spTgt spid="15"/>
                                        </p:tgtEl>
                                        <p:attrNameLst>
                                          <p:attrName>ppt_h</p:attrName>
                                        </p:attrNameLst>
                                      </p:cBhvr>
                                      <p:tavLst>
                                        <p:tav tm="0">
                                          <p:val>
                                            <p:fltVal val="0"/>
                                          </p:val>
                                        </p:tav>
                                        <p:tav tm="100000">
                                          <p:val>
                                            <p:strVal val="#ppt_h"/>
                                          </p:val>
                                        </p:tav>
                                      </p:tavLst>
                                    </p:anim>
                                    <p:animEffect transition="in" filter="fade">
                                      <p:cBhvr>
                                        <p:cTn id="188" dur="500"/>
                                        <p:tgtEl>
                                          <p:spTgt spid="15"/>
                                        </p:tgtEl>
                                      </p:cBhvr>
                                    </p:animEffect>
                                  </p:childTnLst>
                                </p:cTn>
                              </p:par>
                            </p:childTnLst>
                          </p:cTn>
                        </p:par>
                      </p:childTnLst>
                    </p:cTn>
                  </p:par>
                  <p:par>
                    <p:cTn id="189" fill="hold">
                      <p:stCondLst>
                        <p:cond delay="indefinite"/>
                      </p:stCondLst>
                      <p:childTnLst>
                        <p:par>
                          <p:cTn id="190" fill="hold">
                            <p:stCondLst>
                              <p:cond delay="0"/>
                            </p:stCondLst>
                            <p:childTnLst>
                              <p:par>
                                <p:cTn id="191" presetID="53" presetClass="entr" presetSubtype="16" fill="hold" nodeType="clickEffect">
                                  <p:stCondLst>
                                    <p:cond delay="0"/>
                                  </p:stCondLst>
                                  <p:childTnLst>
                                    <p:set>
                                      <p:cBhvr>
                                        <p:cTn id="192" dur="1" fill="hold">
                                          <p:stCondLst>
                                            <p:cond delay="0"/>
                                          </p:stCondLst>
                                        </p:cTn>
                                        <p:tgtEl>
                                          <p:spTgt spid="35"/>
                                        </p:tgtEl>
                                        <p:attrNameLst>
                                          <p:attrName>style.visibility</p:attrName>
                                        </p:attrNameLst>
                                      </p:cBhvr>
                                      <p:to>
                                        <p:strVal val="visible"/>
                                      </p:to>
                                    </p:set>
                                    <p:anim calcmode="lin" valueType="num">
                                      <p:cBhvr>
                                        <p:cTn id="193" dur="500" fill="hold"/>
                                        <p:tgtEl>
                                          <p:spTgt spid="35"/>
                                        </p:tgtEl>
                                        <p:attrNameLst>
                                          <p:attrName>ppt_w</p:attrName>
                                        </p:attrNameLst>
                                      </p:cBhvr>
                                      <p:tavLst>
                                        <p:tav tm="0">
                                          <p:val>
                                            <p:fltVal val="0"/>
                                          </p:val>
                                        </p:tav>
                                        <p:tav tm="100000">
                                          <p:val>
                                            <p:strVal val="#ppt_w"/>
                                          </p:val>
                                        </p:tav>
                                      </p:tavLst>
                                    </p:anim>
                                    <p:anim calcmode="lin" valueType="num">
                                      <p:cBhvr>
                                        <p:cTn id="194" dur="500" fill="hold"/>
                                        <p:tgtEl>
                                          <p:spTgt spid="35"/>
                                        </p:tgtEl>
                                        <p:attrNameLst>
                                          <p:attrName>ppt_h</p:attrName>
                                        </p:attrNameLst>
                                      </p:cBhvr>
                                      <p:tavLst>
                                        <p:tav tm="0">
                                          <p:val>
                                            <p:fltVal val="0"/>
                                          </p:val>
                                        </p:tav>
                                        <p:tav tm="100000">
                                          <p:val>
                                            <p:strVal val="#ppt_h"/>
                                          </p:val>
                                        </p:tav>
                                      </p:tavLst>
                                    </p:anim>
                                    <p:animEffect transition="in" filter="fade">
                                      <p:cBhvr>
                                        <p:cTn id="195" dur="500"/>
                                        <p:tgtEl>
                                          <p:spTgt spid="35"/>
                                        </p:tgtEl>
                                      </p:cBhvr>
                                    </p:animEffect>
                                  </p:childTnLst>
                                </p:cTn>
                              </p:par>
                              <p:par>
                                <p:cTn id="196" presetID="53" presetClass="entr" presetSubtype="16" fill="hold" grpId="0" nodeType="withEffect">
                                  <p:stCondLst>
                                    <p:cond delay="0"/>
                                  </p:stCondLst>
                                  <p:childTnLst>
                                    <p:set>
                                      <p:cBhvr>
                                        <p:cTn id="197" dur="1" fill="hold">
                                          <p:stCondLst>
                                            <p:cond delay="0"/>
                                          </p:stCondLst>
                                        </p:cTn>
                                        <p:tgtEl>
                                          <p:spTgt spid="44"/>
                                        </p:tgtEl>
                                        <p:attrNameLst>
                                          <p:attrName>style.visibility</p:attrName>
                                        </p:attrNameLst>
                                      </p:cBhvr>
                                      <p:to>
                                        <p:strVal val="visible"/>
                                      </p:to>
                                    </p:set>
                                    <p:anim calcmode="lin" valueType="num">
                                      <p:cBhvr>
                                        <p:cTn id="198" dur="500" fill="hold"/>
                                        <p:tgtEl>
                                          <p:spTgt spid="44"/>
                                        </p:tgtEl>
                                        <p:attrNameLst>
                                          <p:attrName>ppt_w</p:attrName>
                                        </p:attrNameLst>
                                      </p:cBhvr>
                                      <p:tavLst>
                                        <p:tav tm="0">
                                          <p:val>
                                            <p:fltVal val="0"/>
                                          </p:val>
                                        </p:tav>
                                        <p:tav tm="100000">
                                          <p:val>
                                            <p:strVal val="#ppt_w"/>
                                          </p:val>
                                        </p:tav>
                                      </p:tavLst>
                                    </p:anim>
                                    <p:anim calcmode="lin" valueType="num">
                                      <p:cBhvr>
                                        <p:cTn id="199" dur="500" fill="hold"/>
                                        <p:tgtEl>
                                          <p:spTgt spid="44"/>
                                        </p:tgtEl>
                                        <p:attrNameLst>
                                          <p:attrName>ppt_h</p:attrName>
                                        </p:attrNameLst>
                                      </p:cBhvr>
                                      <p:tavLst>
                                        <p:tav tm="0">
                                          <p:val>
                                            <p:fltVal val="0"/>
                                          </p:val>
                                        </p:tav>
                                        <p:tav tm="100000">
                                          <p:val>
                                            <p:strVal val="#ppt_h"/>
                                          </p:val>
                                        </p:tav>
                                      </p:tavLst>
                                    </p:anim>
                                    <p:animEffect transition="in" filter="fade">
                                      <p:cBhvr>
                                        <p:cTn id="20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2"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38" grpId="0"/>
      <p:bldP spid="38" grpId="1"/>
      <p:bldP spid="39" grpId="0"/>
      <p:bldP spid="39" grpId="1"/>
      <p:bldP spid="40" grpId="0"/>
      <p:bldP spid="40" grpId="1"/>
      <p:bldP spid="41" grpId="0"/>
      <p:bldP spid="41" grpId="1"/>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37461">
            <a:off x="8150298" y="927877"/>
            <a:ext cx="3733895" cy="2902555"/>
          </a:xfrm>
          <a:prstGeom prst="rect">
            <a:avLst/>
          </a:prstGeom>
        </p:spPr>
      </p:pic>
      <p:sp>
        <p:nvSpPr>
          <p:cNvPr id="12" name="TextBox 11">
            <a:extLst>
              <a:ext uri="{FF2B5EF4-FFF2-40B4-BE49-F238E27FC236}">
                <a16:creationId xmlns:a16="http://schemas.microsoft.com/office/drawing/2014/main" id="{8AEB09F9-CE21-4EC7-9092-2A4CF94A4985}"/>
              </a:ext>
            </a:extLst>
          </p:cNvPr>
          <p:cNvSpPr txBox="1"/>
          <p:nvPr/>
        </p:nvSpPr>
        <p:spPr>
          <a:xfrm>
            <a:off x="4994886" y="922766"/>
            <a:ext cx="2874327" cy="1754326"/>
          </a:xfrm>
          <a:prstGeom prst="rect">
            <a:avLst/>
          </a:prstGeom>
          <a:noFill/>
        </p:spPr>
        <p:txBody>
          <a:bodyPr wrap="square">
            <a:spAutoFit/>
          </a:bodyPr>
          <a:lstStyle/>
          <a:p>
            <a:pPr algn="ctr" eaLnBrk="1" hangingPunct="1">
              <a:spcBef>
                <a:spcPct val="0"/>
              </a:spcBef>
              <a:buFontTx/>
              <a:buNone/>
            </a:pPr>
            <a:r>
              <a:rPr lang="en-US" altLang="en-US" sz="3600">
                <a:solidFill>
                  <a:srgbClr val="C00000"/>
                </a:solidFill>
                <a:latin typeface="Times New Roman" panose="02020603050405020304" pitchFamily="18" charset="0"/>
                <a:cs typeface="Times New Roman" panose="02020603050405020304" pitchFamily="18" charset="0"/>
              </a:rPr>
              <a:t>Khoáng sản được dùng để làm gì?</a:t>
            </a:r>
            <a:endParaRPr lang="en-US" altLang="en-US" sz="3600">
              <a:solidFill>
                <a:srgbClr val="C00000"/>
              </a:solidFill>
              <a:latin typeface=".VnTime" panose="020B7200000000000000" pitchFamily="34" charset="0"/>
            </a:endParaRPr>
          </a:p>
        </p:txBody>
      </p:sp>
      <p:sp>
        <p:nvSpPr>
          <p:cNvPr id="21" name="Graphic 19">
            <a:extLst>
              <a:ext uri="{FF2B5EF4-FFF2-40B4-BE49-F238E27FC236}">
                <a16:creationId xmlns:a16="http://schemas.microsoft.com/office/drawing/2014/main" id="{C6969F29-1CDF-4005-BD9F-6E3E82726368}"/>
              </a:ext>
            </a:extLst>
          </p:cNvPr>
          <p:cNvSpPr/>
          <p:nvPr/>
        </p:nvSpPr>
        <p:spPr>
          <a:xfrm rot="21265249">
            <a:off x="4567695" y="319501"/>
            <a:ext cx="3642006" cy="2758769"/>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a:p>
        </p:txBody>
      </p:sp>
      <p:sp>
        <p:nvSpPr>
          <p:cNvPr id="22" name="Graphic 19">
            <a:extLst>
              <a:ext uri="{FF2B5EF4-FFF2-40B4-BE49-F238E27FC236}">
                <a16:creationId xmlns:a16="http://schemas.microsoft.com/office/drawing/2014/main" id="{C6969F29-1CDF-4005-BD9F-6E3E82726368}"/>
              </a:ext>
            </a:extLst>
          </p:cNvPr>
          <p:cNvSpPr/>
          <p:nvPr/>
        </p:nvSpPr>
        <p:spPr>
          <a:xfrm rot="18232085">
            <a:off x="6611949" y="3040726"/>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a:p>
        </p:txBody>
      </p:sp>
      <p:sp>
        <p:nvSpPr>
          <p:cNvPr id="23" name="Graphic 19">
            <a:extLst>
              <a:ext uri="{FF2B5EF4-FFF2-40B4-BE49-F238E27FC236}">
                <a16:creationId xmlns:a16="http://schemas.microsoft.com/office/drawing/2014/main" id="{C6969F29-1CDF-4005-BD9F-6E3E82726368}"/>
              </a:ext>
            </a:extLst>
          </p:cNvPr>
          <p:cNvSpPr/>
          <p:nvPr/>
        </p:nvSpPr>
        <p:spPr>
          <a:xfrm rot="18232085">
            <a:off x="6421920" y="3303087"/>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a:p>
        </p:txBody>
      </p:sp>
      <p:sp>
        <p:nvSpPr>
          <p:cNvPr id="25" name="TextBox 24">
            <a:extLst>
              <a:ext uri="{FF2B5EF4-FFF2-40B4-BE49-F238E27FC236}">
                <a16:creationId xmlns:a16="http://schemas.microsoft.com/office/drawing/2014/main" id="{AAB02D55-F8CA-46AB-83C4-620E1C70979E}"/>
              </a:ext>
            </a:extLst>
          </p:cNvPr>
          <p:cNvSpPr txBox="1"/>
          <p:nvPr/>
        </p:nvSpPr>
        <p:spPr>
          <a:xfrm>
            <a:off x="8043934" y="1598474"/>
            <a:ext cx="3922737" cy="1754326"/>
          </a:xfrm>
          <a:prstGeom prst="rect">
            <a:avLst/>
          </a:prstGeom>
          <a:noFill/>
        </p:spPr>
        <p:txBody>
          <a:bodyPr wrap="square">
            <a:spAutoFit/>
          </a:bodyPr>
          <a:lstStyle/>
          <a:p>
            <a:pPr algn="ctr" eaLnBrk="1" hangingPunct="1">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Làm nguyên liệu cho nhiều ngành công nghiệp.</a:t>
            </a:r>
          </a:p>
        </p:txBody>
      </p:sp>
      <p:pic>
        <p:nvPicPr>
          <p:cNvPr id="16" name="Picture 15">
            <a:extLst>
              <a:ext uri="{FF2B5EF4-FFF2-40B4-BE49-F238E27FC236}">
                <a16:creationId xmlns:a16="http://schemas.microsoft.com/office/drawing/2014/main" id="{18230A2F-33BA-4845-A86E-948210B3B3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97" t="3009" r="15661"/>
          <a:stretch/>
        </p:blipFill>
        <p:spPr>
          <a:xfrm flipH="1">
            <a:off x="4671076" y="3271266"/>
            <a:ext cx="2794637" cy="3680725"/>
          </a:xfrm>
          <a:prstGeom prst="rect">
            <a:avLst/>
          </a:prstGeom>
        </p:spPr>
      </p:pic>
      <p:pic>
        <p:nvPicPr>
          <p:cNvPr id="17" name="Picture 2" descr="Cartoon Characters Doraemon Nobita Pngu0027s - Easy Drawing Of Nobita,Cartoon  Arm Png - free transparent png images - pngaaa.com">
            <a:extLst>
              <a:ext uri="{FF2B5EF4-FFF2-40B4-BE49-F238E27FC236}">
                <a16:creationId xmlns:a16="http://schemas.microsoft.com/office/drawing/2014/main" id="{A336B2E3-E323-4F46-836B-D2CF28F91EE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501802" y="3419705"/>
            <a:ext cx="2496471" cy="340105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9" descr="Luoc_do_mot_so_khoang_san_Viet_Nam">
            <a:extLst>
              <a:ext uri="{FF2B5EF4-FFF2-40B4-BE49-F238E27FC236}">
                <a16:creationId xmlns:a16="http://schemas.microsoft.com/office/drawing/2014/main" id="{1D641EF8-DC53-43C7-9D1F-13061732AE5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5093"/>
          <a:stretch/>
        </p:blipFill>
        <p:spPr bwMode="auto">
          <a:xfrm>
            <a:off x="0" y="0"/>
            <a:ext cx="452891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33D7EB7C-3BCF-48EB-B5D9-6258A527B3BC}"/>
              </a:ext>
            </a:extLst>
          </p:cNvPr>
          <p:cNvSpPr txBox="1"/>
          <p:nvPr/>
        </p:nvSpPr>
        <p:spPr>
          <a:xfrm>
            <a:off x="-15811" y="6546219"/>
            <a:ext cx="4528918" cy="369332"/>
          </a:xfrm>
          <a:prstGeom prst="rect">
            <a:avLst/>
          </a:prstGeom>
          <a:solidFill>
            <a:schemeClr val="bg1"/>
          </a:solidFill>
          <a:ln>
            <a:solidFill>
              <a:schemeClr val="bg1"/>
            </a:solidFill>
          </a:ln>
        </p:spPr>
        <p:txBody>
          <a:bodyPr wrap="square">
            <a:spAutoFit/>
          </a:bodyPr>
          <a:lstStyle/>
          <a:p>
            <a:r>
              <a:rPr lang="en-US">
                <a:latin typeface="Times New Roman" panose="02020603050405020304" pitchFamily="18" charset="0"/>
                <a:cs typeface="Times New Roman" panose="02020603050405020304" pitchFamily="18" charset="0"/>
              </a:rPr>
              <a:t>Hình 2. Lược đồ một số khoáng sản Việt Nam </a:t>
            </a:r>
          </a:p>
        </p:txBody>
      </p:sp>
    </p:spTree>
    <p:extLst>
      <p:ext uri="{BB962C8B-B14F-4D97-AF65-F5344CB8AC3E}">
        <p14:creationId xmlns:p14="http://schemas.microsoft.com/office/powerpoint/2010/main" val="16896883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37461">
            <a:off x="7371073" y="449976"/>
            <a:ext cx="3733895" cy="2902555"/>
          </a:xfrm>
          <a:prstGeom prst="rect">
            <a:avLst/>
          </a:prstGeom>
        </p:spPr>
      </p:pic>
      <p:sp>
        <p:nvSpPr>
          <p:cNvPr id="12" name="TextBox 11">
            <a:extLst>
              <a:ext uri="{FF2B5EF4-FFF2-40B4-BE49-F238E27FC236}">
                <a16:creationId xmlns:a16="http://schemas.microsoft.com/office/drawing/2014/main" id="{8AEB09F9-CE21-4EC7-9092-2A4CF94A4985}"/>
              </a:ext>
            </a:extLst>
          </p:cNvPr>
          <p:cNvSpPr txBox="1"/>
          <p:nvPr/>
        </p:nvSpPr>
        <p:spPr>
          <a:xfrm>
            <a:off x="1930124" y="988874"/>
            <a:ext cx="4989108" cy="1754326"/>
          </a:xfrm>
          <a:prstGeom prst="rect">
            <a:avLst/>
          </a:prstGeom>
          <a:noFill/>
        </p:spPr>
        <p:txBody>
          <a:bodyPr wrap="square">
            <a:spAutoFit/>
          </a:bodyPr>
          <a:lstStyle/>
          <a:p>
            <a:pPr algn="ctr" eaLnBrk="1" hangingPunct="1">
              <a:spcBef>
                <a:spcPct val="0"/>
              </a:spcBef>
              <a:buFontTx/>
              <a:buNone/>
            </a:pPr>
            <a:r>
              <a:rPr lang="en-US" altLang="en-US" sz="3600">
                <a:solidFill>
                  <a:srgbClr val="C00000"/>
                </a:solidFill>
                <a:latin typeface="Times New Roman" panose="02020603050405020304" pitchFamily="18" charset="0"/>
                <a:cs typeface="Times New Roman" panose="02020603050405020304" pitchFamily="18" charset="0"/>
              </a:rPr>
              <a:t>Chúng ta phải khai thác và sử dụng khoáng sản như thế nào?</a:t>
            </a:r>
            <a:endParaRPr lang="en-US" altLang="en-US" sz="3600">
              <a:solidFill>
                <a:srgbClr val="C00000"/>
              </a:solidFill>
              <a:latin typeface=".VnTime" panose="020B7200000000000000" pitchFamily="34" charset="0"/>
            </a:endParaRPr>
          </a:p>
        </p:txBody>
      </p:sp>
      <p:sp>
        <p:nvSpPr>
          <p:cNvPr id="21" name="Graphic 19">
            <a:extLst>
              <a:ext uri="{FF2B5EF4-FFF2-40B4-BE49-F238E27FC236}">
                <a16:creationId xmlns:a16="http://schemas.microsoft.com/office/drawing/2014/main" id="{C6969F29-1CDF-4005-BD9F-6E3E82726368}"/>
              </a:ext>
            </a:extLst>
          </p:cNvPr>
          <p:cNvSpPr/>
          <p:nvPr/>
        </p:nvSpPr>
        <p:spPr>
          <a:xfrm>
            <a:off x="1758220" y="228599"/>
            <a:ext cx="5458936" cy="3005657"/>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a:p>
        </p:txBody>
      </p:sp>
      <p:sp>
        <p:nvSpPr>
          <p:cNvPr id="22" name="Graphic 19">
            <a:extLst>
              <a:ext uri="{FF2B5EF4-FFF2-40B4-BE49-F238E27FC236}">
                <a16:creationId xmlns:a16="http://schemas.microsoft.com/office/drawing/2014/main" id="{C6969F29-1CDF-4005-BD9F-6E3E82726368}"/>
              </a:ext>
            </a:extLst>
          </p:cNvPr>
          <p:cNvSpPr/>
          <p:nvPr/>
        </p:nvSpPr>
        <p:spPr>
          <a:xfrm rot="18566836">
            <a:off x="4309821" y="3008926"/>
            <a:ext cx="397982" cy="396076"/>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a:p>
        </p:txBody>
      </p:sp>
      <p:sp>
        <p:nvSpPr>
          <p:cNvPr id="23" name="Graphic 19">
            <a:extLst>
              <a:ext uri="{FF2B5EF4-FFF2-40B4-BE49-F238E27FC236}">
                <a16:creationId xmlns:a16="http://schemas.microsoft.com/office/drawing/2014/main" id="{C6969F29-1CDF-4005-BD9F-6E3E82726368}"/>
              </a:ext>
            </a:extLst>
          </p:cNvPr>
          <p:cNvSpPr/>
          <p:nvPr/>
        </p:nvSpPr>
        <p:spPr>
          <a:xfrm rot="18566836">
            <a:off x="4144862" y="3281371"/>
            <a:ext cx="244245" cy="258839"/>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a:p>
        </p:txBody>
      </p:sp>
      <p:sp>
        <p:nvSpPr>
          <p:cNvPr id="25" name="TextBox 24">
            <a:extLst>
              <a:ext uri="{FF2B5EF4-FFF2-40B4-BE49-F238E27FC236}">
                <a16:creationId xmlns:a16="http://schemas.microsoft.com/office/drawing/2014/main" id="{AAB02D55-F8CA-46AB-83C4-620E1C70979E}"/>
              </a:ext>
            </a:extLst>
          </p:cNvPr>
          <p:cNvSpPr txBox="1"/>
          <p:nvPr/>
        </p:nvSpPr>
        <p:spPr>
          <a:xfrm>
            <a:off x="7628724" y="1120573"/>
            <a:ext cx="3174451" cy="1754326"/>
          </a:xfrm>
          <a:prstGeom prst="rect">
            <a:avLst/>
          </a:prstGeom>
          <a:noFill/>
        </p:spPr>
        <p:txBody>
          <a:bodyPr wrap="square">
            <a:spAutoFit/>
          </a:bodyPr>
          <a:lstStyle/>
          <a:p>
            <a:pPr algn="ctr" eaLnBrk="1" hangingPunct="1">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Khai thác hợp lí, sử dụng tiết kiệm.</a:t>
            </a:r>
          </a:p>
        </p:txBody>
      </p:sp>
      <p:pic>
        <p:nvPicPr>
          <p:cNvPr id="16" name="Picture 15">
            <a:extLst>
              <a:ext uri="{FF2B5EF4-FFF2-40B4-BE49-F238E27FC236}">
                <a16:creationId xmlns:a16="http://schemas.microsoft.com/office/drawing/2014/main" id="{18230A2F-33BA-4845-A86E-948210B3B3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97" t="3009" r="15661"/>
          <a:stretch/>
        </p:blipFill>
        <p:spPr>
          <a:xfrm flipH="1">
            <a:off x="1930124" y="3185858"/>
            <a:ext cx="2794637" cy="3680725"/>
          </a:xfrm>
          <a:prstGeom prst="rect">
            <a:avLst/>
          </a:prstGeom>
        </p:spPr>
      </p:pic>
      <p:pic>
        <p:nvPicPr>
          <p:cNvPr id="17" name="Picture 2" descr="Cartoon Characters Doraemon Nobita Pngu0027s - Easy Drawing Of Nobita,Cartoon  Arm Png - free transparent png images - pngaaa.com">
            <a:extLst>
              <a:ext uri="{FF2B5EF4-FFF2-40B4-BE49-F238E27FC236}">
                <a16:creationId xmlns:a16="http://schemas.microsoft.com/office/drawing/2014/main" id="{A336B2E3-E323-4F46-836B-D2CF28F91EE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14890" y="3410790"/>
            <a:ext cx="2496471" cy="340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4209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35931">
            <a:off x="6428213" y="69730"/>
            <a:ext cx="5559861" cy="3438869"/>
          </a:xfrm>
          <a:prstGeom prst="rect">
            <a:avLst/>
          </a:prstGeom>
        </p:spPr>
      </p:pic>
      <p:sp>
        <p:nvSpPr>
          <p:cNvPr id="12" name="TextBox 11">
            <a:extLst>
              <a:ext uri="{FF2B5EF4-FFF2-40B4-BE49-F238E27FC236}">
                <a16:creationId xmlns:a16="http://schemas.microsoft.com/office/drawing/2014/main" id="{8AEB09F9-CE21-4EC7-9092-2A4CF94A4985}"/>
              </a:ext>
            </a:extLst>
          </p:cNvPr>
          <p:cNvSpPr txBox="1"/>
          <p:nvPr/>
        </p:nvSpPr>
        <p:spPr>
          <a:xfrm>
            <a:off x="1524000" y="760274"/>
            <a:ext cx="4568930" cy="1754326"/>
          </a:xfrm>
          <a:prstGeom prst="rect">
            <a:avLst/>
          </a:prstGeom>
          <a:noFill/>
        </p:spPr>
        <p:txBody>
          <a:bodyPr wrap="square">
            <a:spAutoFit/>
          </a:bodyPr>
          <a:lstStyle/>
          <a:p>
            <a:pPr algn="ctr">
              <a:spcBef>
                <a:spcPct val="0"/>
              </a:spcBef>
            </a:pPr>
            <a:r>
              <a:rPr lang="en-US" altLang="en-US" sz="3600">
                <a:solidFill>
                  <a:srgbClr val="C00000"/>
                </a:solidFill>
                <a:latin typeface="Times New Roman" panose="02020603050405020304" pitchFamily="18" charset="0"/>
                <a:cs typeface="Times New Roman" panose="02020603050405020304" pitchFamily="18" charset="0"/>
              </a:rPr>
              <a:t>Vì sao chúng ta phải khai thác hợp lí, sử dụng tiết kiệm.</a:t>
            </a:r>
          </a:p>
        </p:txBody>
      </p:sp>
      <p:sp>
        <p:nvSpPr>
          <p:cNvPr id="21" name="Graphic 19">
            <a:extLst>
              <a:ext uri="{FF2B5EF4-FFF2-40B4-BE49-F238E27FC236}">
                <a16:creationId xmlns:a16="http://schemas.microsoft.com/office/drawing/2014/main" id="{C6969F29-1CDF-4005-BD9F-6E3E82726368}"/>
              </a:ext>
            </a:extLst>
          </p:cNvPr>
          <p:cNvSpPr/>
          <p:nvPr/>
        </p:nvSpPr>
        <p:spPr>
          <a:xfrm>
            <a:off x="1273865" y="3858"/>
            <a:ext cx="4898335" cy="3181999"/>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a:p>
        </p:txBody>
      </p:sp>
      <p:sp>
        <p:nvSpPr>
          <p:cNvPr id="22" name="Graphic 19">
            <a:extLst>
              <a:ext uri="{FF2B5EF4-FFF2-40B4-BE49-F238E27FC236}">
                <a16:creationId xmlns:a16="http://schemas.microsoft.com/office/drawing/2014/main" id="{C6969F29-1CDF-4005-BD9F-6E3E82726368}"/>
              </a:ext>
            </a:extLst>
          </p:cNvPr>
          <p:cNvSpPr/>
          <p:nvPr/>
        </p:nvSpPr>
        <p:spPr>
          <a:xfrm rot="18566836">
            <a:off x="4309821" y="3008926"/>
            <a:ext cx="397982" cy="396076"/>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a:p>
        </p:txBody>
      </p:sp>
      <p:sp>
        <p:nvSpPr>
          <p:cNvPr id="23" name="Graphic 19">
            <a:extLst>
              <a:ext uri="{FF2B5EF4-FFF2-40B4-BE49-F238E27FC236}">
                <a16:creationId xmlns:a16="http://schemas.microsoft.com/office/drawing/2014/main" id="{C6969F29-1CDF-4005-BD9F-6E3E82726368}"/>
              </a:ext>
            </a:extLst>
          </p:cNvPr>
          <p:cNvSpPr/>
          <p:nvPr/>
        </p:nvSpPr>
        <p:spPr>
          <a:xfrm rot="18566836">
            <a:off x="4144862" y="3281371"/>
            <a:ext cx="244245" cy="258839"/>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a:p>
        </p:txBody>
      </p:sp>
      <p:sp>
        <p:nvSpPr>
          <p:cNvPr id="25" name="TextBox 24">
            <a:extLst>
              <a:ext uri="{FF2B5EF4-FFF2-40B4-BE49-F238E27FC236}">
                <a16:creationId xmlns:a16="http://schemas.microsoft.com/office/drawing/2014/main" id="{AAB02D55-F8CA-46AB-83C4-620E1C70979E}"/>
              </a:ext>
            </a:extLst>
          </p:cNvPr>
          <p:cNvSpPr txBox="1"/>
          <p:nvPr/>
        </p:nvSpPr>
        <p:spPr>
          <a:xfrm rot="404647">
            <a:off x="6733914" y="828848"/>
            <a:ext cx="4991344" cy="2308324"/>
          </a:xfrm>
          <a:prstGeom prst="rect">
            <a:avLst/>
          </a:prstGeom>
          <a:noFill/>
        </p:spPr>
        <p:txBody>
          <a:bodyPr wrap="square">
            <a:spAutoFit/>
          </a:bodyPr>
          <a:lstStyle/>
          <a:p>
            <a:pPr algn="ctr" eaLnBrk="1" hangingPunct="1">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Vì khoáng sản là nguồn tài nguyên hữu hạn và bảo vệ môi trường, trái đất luôn xanh.</a:t>
            </a:r>
          </a:p>
        </p:txBody>
      </p:sp>
      <p:pic>
        <p:nvPicPr>
          <p:cNvPr id="16" name="Picture 15">
            <a:extLst>
              <a:ext uri="{FF2B5EF4-FFF2-40B4-BE49-F238E27FC236}">
                <a16:creationId xmlns:a16="http://schemas.microsoft.com/office/drawing/2014/main" id="{18230A2F-33BA-4845-A86E-948210B3B3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97" t="3009" r="15661"/>
          <a:stretch/>
        </p:blipFill>
        <p:spPr>
          <a:xfrm flipH="1">
            <a:off x="1930124" y="3185858"/>
            <a:ext cx="2794637" cy="3680725"/>
          </a:xfrm>
          <a:prstGeom prst="rect">
            <a:avLst/>
          </a:prstGeom>
        </p:spPr>
      </p:pic>
      <p:pic>
        <p:nvPicPr>
          <p:cNvPr id="17" name="Picture 2" descr="Cartoon Characters Doraemon Nobita Pngu0027s - Easy Drawing Of Nobita,Cartoon  Arm Png - free transparent png images - pngaaa.com">
            <a:extLst>
              <a:ext uri="{FF2B5EF4-FFF2-40B4-BE49-F238E27FC236}">
                <a16:creationId xmlns:a16="http://schemas.microsoft.com/office/drawing/2014/main" id="{A336B2E3-E323-4F46-836B-D2CF28F91EE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001988" y="2650460"/>
            <a:ext cx="3082902" cy="4199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8573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a:extLst>
              <a:ext uri="{FF2B5EF4-FFF2-40B4-BE49-F238E27FC236}">
                <a16:creationId xmlns:a16="http://schemas.microsoft.com/office/drawing/2014/main" id="{9CD66331-6A1C-4CBF-BEEB-94C942C8C13E}"/>
              </a:ext>
            </a:extLst>
          </p:cNvPr>
          <p:cNvSpPr txBox="1">
            <a:spLocks noChangeArrowheads="1"/>
          </p:cNvSpPr>
          <p:nvPr/>
        </p:nvSpPr>
        <p:spPr bwMode="auto">
          <a:xfrm>
            <a:off x="3082514" y="351235"/>
            <a:ext cx="5638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b="1">
                <a:solidFill>
                  <a:srgbClr val="FF0000"/>
                </a:solidFill>
                <a:latin typeface="Times New Roman" panose="02020603050405020304" pitchFamily="18" charset="0"/>
                <a:cs typeface="Times New Roman" panose="02020603050405020304" pitchFamily="18" charset="0"/>
              </a:rPr>
              <a:t>2. Khoáng sản </a:t>
            </a:r>
          </a:p>
        </p:txBody>
      </p:sp>
      <p:sp>
        <p:nvSpPr>
          <p:cNvPr id="5" name="Rectangle 14">
            <a:extLst>
              <a:ext uri="{FF2B5EF4-FFF2-40B4-BE49-F238E27FC236}">
                <a16:creationId xmlns:a16="http://schemas.microsoft.com/office/drawing/2014/main" id="{7405AA4D-92A8-428E-8BD4-CBE445989ED0}"/>
              </a:ext>
            </a:extLst>
          </p:cNvPr>
          <p:cNvSpPr>
            <a:spLocks noChangeArrowheads="1"/>
          </p:cNvSpPr>
          <p:nvPr/>
        </p:nvSpPr>
        <p:spPr bwMode="auto">
          <a:xfrm>
            <a:off x="853562" y="1413064"/>
            <a:ext cx="10484876" cy="4031873"/>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a:spcBef>
                <a:spcPct val="50000"/>
              </a:spcBef>
              <a:buFont typeface="Wingdings" pitchFamily="2" charset="2"/>
              <a:buChar char="v"/>
              <a:defRPr/>
            </a:pPr>
            <a:r>
              <a:rPr lang="en-US" sz="3200" b="1">
                <a:solidFill>
                  <a:schemeClr val="bg2">
                    <a:lumMod val="25000"/>
                  </a:schemeClr>
                </a:solidFill>
                <a:latin typeface="Times New Roman" panose="02020603050405020304" pitchFamily="18" charset="0"/>
                <a:cs typeface="Times New Roman" panose="02020603050405020304" pitchFamily="18" charset="0"/>
              </a:rPr>
              <a:t>Nước ta có nhiều loại khoáng sản như: Than, dầu mỏ, khí tự nhiên, bô-xit, sắt, a-pa-tit, thiếc, than đá,…</a:t>
            </a:r>
          </a:p>
          <a:p>
            <a:pPr indent="-457200" algn="just">
              <a:spcBef>
                <a:spcPct val="50000"/>
              </a:spcBef>
              <a:buFont typeface="Wingdings" pitchFamily="2" charset="2"/>
              <a:buChar char="v"/>
              <a:defRPr/>
            </a:pPr>
            <a:r>
              <a:rPr lang="en-US" sz="3200" b="1">
                <a:solidFill>
                  <a:schemeClr val="bg2">
                    <a:lumMod val="25000"/>
                  </a:schemeClr>
                </a:solidFill>
                <a:latin typeface="Times New Roman" panose="02020603050405020304" pitchFamily="18" charset="0"/>
                <a:cs typeface="Times New Roman" panose="02020603050405020304" pitchFamily="18" charset="0"/>
              </a:rPr>
              <a:t>Than có nhiều ở nước ta, tập trung ở tỉnh Quảng Ninh và thuộc loại than tốt trên thế giới.</a:t>
            </a:r>
          </a:p>
          <a:p>
            <a:pPr indent="-457200" algn="just">
              <a:spcBef>
                <a:spcPct val="50000"/>
              </a:spcBef>
              <a:buFont typeface="Wingdings" pitchFamily="2" charset="2"/>
              <a:buChar char="v"/>
              <a:defRPr/>
            </a:pPr>
            <a:r>
              <a:rPr lang="en-US" sz="3200" b="1">
                <a:solidFill>
                  <a:schemeClr val="bg2">
                    <a:lumMod val="25000"/>
                  </a:schemeClr>
                </a:solidFill>
                <a:latin typeface="Times New Roman" panose="02020603050405020304" pitchFamily="18" charset="0"/>
                <a:cs typeface="Times New Roman" panose="02020603050405020304" pitchFamily="18" charset="0"/>
              </a:rPr>
              <a:t>Khoáng sản được dùng làm nguyên liệu cho nhiều ngành công nghiệp. Chúng ta cần khai thác khoáng sản một các hợp lí, sử dụng tiết kiệm và có hiệu quả.</a:t>
            </a:r>
          </a:p>
        </p:txBody>
      </p:sp>
      <p:sp>
        <p:nvSpPr>
          <p:cNvPr id="6" name="Text Box 10">
            <a:extLst>
              <a:ext uri="{FF2B5EF4-FFF2-40B4-BE49-F238E27FC236}">
                <a16:creationId xmlns:a16="http://schemas.microsoft.com/office/drawing/2014/main" id="{DBB651CB-C277-4C84-A41A-E78E655666E8}"/>
              </a:ext>
            </a:extLst>
          </p:cNvPr>
          <p:cNvSpPr txBox="1">
            <a:spLocks noChangeArrowheads="1"/>
          </p:cNvSpPr>
          <p:nvPr/>
        </p:nvSpPr>
        <p:spPr bwMode="auto">
          <a:xfrm>
            <a:off x="1371600" y="766732"/>
            <a:ext cx="40122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b="1">
                <a:solidFill>
                  <a:srgbClr val="0070C0"/>
                </a:solidFill>
                <a:latin typeface="Times New Roman" panose="02020603050405020304" pitchFamily="18" charset="0"/>
                <a:cs typeface="Times New Roman" panose="02020603050405020304" pitchFamily="18" charset="0"/>
              </a:rPr>
              <a:t>Kết luận:</a:t>
            </a:r>
          </a:p>
        </p:txBody>
      </p:sp>
    </p:spTree>
    <p:extLst>
      <p:ext uri="{BB962C8B-B14F-4D97-AF65-F5344CB8AC3E}">
        <p14:creationId xmlns:p14="http://schemas.microsoft.com/office/powerpoint/2010/main" val="23322706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 calcmode="lin" valueType="num">
                                      <p:cBhvr>
                                        <p:cTn id="26"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 calcmode="lin" valueType="num">
                                      <p:cBhvr>
                                        <p:cTn id="33"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34"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AAB429-5E71-4DF8-B9B6-27D432A5CA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697" t="3009" r="15661"/>
          <a:stretch/>
        </p:blipFill>
        <p:spPr>
          <a:xfrm flipH="1">
            <a:off x="1097170" y="2741196"/>
            <a:ext cx="2926096" cy="3853866"/>
          </a:xfrm>
          <a:prstGeom prst="rect">
            <a:avLst/>
          </a:prstGeom>
        </p:spPr>
      </p:pic>
      <p:pic>
        <p:nvPicPr>
          <p:cNvPr id="1026" name="Picture 2" descr="Cartoon Characters Doraemon Nobita Pngu0027s - Easy Drawing Of Nobita,Cartoon  Arm Png - free transparent png images - pngaaa.com">
            <a:extLst>
              <a:ext uri="{FF2B5EF4-FFF2-40B4-BE49-F238E27FC236}">
                <a16:creationId xmlns:a16="http://schemas.microsoft.com/office/drawing/2014/main" id="{0961D493-5902-4DCB-98D0-F7D4C4608E0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85880" y="2173137"/>
            <a:ext cx="3224579" cy="4392993"/>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a:extLst>
              <a:ext uri="{FF2B5EF4-FFF2-40B4-BE49-F238E27FC236}">
                <a16:creationId xmlns:a16="http://schemas.microsoft.com/office/drawing/2014/main" id="{B2D9D984-C34F-4B7B-9C21-FE59872679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67309">
            <a:off x="7878830" y="-52619"/>
            <a:ext cx="3929254" cy="2774236"/>
          </a:xfrm>
          <a:prstGeom prst="rect">
            <a:avLst/>
          </a:prstGeom>
        </p:spPr>
      </p:pic>
      <p:sp>
        <p:nvSpPr>
          <p:cNvPr id="28" name="Graphic 19">
            <a:extLst>
              <a:ext uri="{FF2B5EF4-FFF2-40B4-BE49-F238E27FC236}">
                <a16:creationId xmlns:a16="http://schemas.microsoft.com/office/drawing/2014/main" id="{A13CFFDE-ECDB-48D0-A658-6345F61EA281}"/>
              </a:ext>
            </a:extLst>
          </p:cNvPr>
          <p:cNvSpPr/>
          <p:nvPr/>
        </p:nvSpPr>
        <p:spPr>
          <a:xfrm rot="21387366">
            <a:off x="2150189" y="-85973"/>
            <a:ext cx="5146776" cy="3214689"/>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dirty="0"/>
          </a:p>
        </p:txBody>
      </p:sp>
      <p:sp>
        <p:nvSpPr>
          <p:cNvPr id="29" name="Graphic 19">
            <a:extLst>
              <a:ext uri="{FF2B5EF4-FFF2-40B4-BE49-F238E27FC236}">
                <a16:creationId xmlns:a16="http://schemas.microsoft.com/office/drawing/2014/main" id="{8B69806C-2297-4751-8114-32478CB33DEF}"/>
              </a:ext>
            </a:extLst>
          </p:cNvPr>
          <p:cNvSpPr/>
          <p:nvPr/>
        </p:nvSpPr>
        <p:spPr>
          <a:xfrm rot="18232085">
            <a:off x="4144799" y="2771447"/>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dirty="0"/>
          </a:p>
        </p:txBody>
      </p:sp>
      <p:sp>
        <p:nvSpPr>
          <p:cNvPr id="30" name="Graphic 19">
            <a:extLst>
              <a:ext uri="{FF2B5EF4-FFF2-40B4-BE49-F238E27FC236}">
                <a16:creationId xmlns:a16="http://schemas.microsoft.com/office/drawing/2014/main" id="{E36F3521-21BC-4EEE-B356-61E6D30248F8}"/>
              </a:ext>
            </a:extLst>
          </p:cNvPr>
          <p:cNvSpPr/>
          <p:nvPr/>
        </p:nvSpPr>
        <p:spPr>
          <a:xfrm rot="18232085">
            <a:off x="3824691" y="3037721"/>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dirty="0"/>
          </a:p>
        </p:txBody>
      </p:sp>
      <p:sp>
        <p:nvSpPr>
          <p:cNvPr id="31" name="TextBox 30">
            <a:extLst>
              <a:ext uri="{FF2B5EF4-FFF2-40B4-BE49-F238E27FC236}">
                <a16:creationId xmlns:a16="http://schemas.microsoft.com/office/drawing/2014/main" id="{1422FC7E-9007-476E-9C1B-E6E6B709A729}"/>
              </a:ext>
            </a:extLst>
          </p:cNvPr>
          <p:cNvSpPr txBox="1"/>
          <p:nvPr/>
        </p:nvSpPr>
        <p:spPr>
          <a:xfrm>
            <a:off x="2524123" y="477231"/>
            <a:ext cx="4381229" cy="2554545"/>
          </a:xfrm>
          <a:prstGeom prst="rect">
            <a:avLst/>
          </a:prstGeom>
          <a:noFill/>
        </p:spPr>
        <p:txBody>
          <a:bodyPr wrap="square">
            <a:spAutoFit/>
          </a:bodyPr>
          <a:lstStyle/>
          <a:p>
            <a:pPr algn="ctr"/>
            <a:r>
              <a:rPr lang="en-US" sz="4000" b="1" dirty="0" err="1">
                <a:solidFill>
                  <a:schemeClr val="accent5">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Nêu</a:t>
            </a:r>
            <a:r>
              <a:rPr lang="en-US" sz="4000" b="1">
                <a:solidFill>
                  <a:schemeClr val="accent5">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tên những nước giáp phần đất liền của nước ta?</a:t>
            </a:r>
          </a:p>
        </p:txBody>
      </p:sp>
      <p:sp>
        <p:nvSpPr>
          <p:cNvPr id="32" name="TextBox 31">
            <a:extLst>
              <a:ext uri="{FF2B5EF4-FFF2-40B4-BE49-F238E27FC236}">
                <a16:creationId xmlns:a16="http://schemas.microsoft.com/office/drawing/2014/main" id="{E71576CB-1B9B-44DE-A931-A3FA7702033A}"/>
              </a:ext>
            </a:extLst>
          </p:cNvPr>
          <p:cNvSpPr txBox="1"/>
          <p:nvPr/>
        </p:nvSpPr>
        <p:spPr>
          <a:xfrm rot="759322">
            <a:off x="8147033" y="373340"/>
            <a:ext cx="3467102" cy="1938992"/>
          </a:xfrm>
          <a:prstGeom prst="rect">
            <a:avLst/>
          </a:prstGeom>
          <a:noFill/>
        </p:spPr>
        <p:txBody>
          <a:bodyPr wrap="square">
            <a:spAutoFit/>
          </a:bodyPr>
          <a:lstStyle/>
          <a:p>
            <a:pPr algn="ctr" eaLnBrk="1" hangingPunct="1">
              <a:spcBef>
                <a:spcPct val="0"/>
              </a:spcBef>
            </a:pPr>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Trung Quốc, Lào, </a:t>
            </a:r>
            <a:b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br>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Cam-pu-chia.</a:t>
            </a:r>
            <a:endParaRPr lang="en-US" sz="4000" b="1">
              <a:solidFill>
                <a:schemeClr val="tx1">
                  <a:lumMod val="85000"/>
                  <a:lumOff val="15000"/>
                </a:schemeClr>
              </a:solidFill>
            </a:endParaRPr>
          </a:p>
        </p:txBody>
      </p:sp>
      <p:sp>
        <p:nvSpPr>
          <p:cNvPr id="2" name="Action Button: Go Back or Previous 1">
            <a:hlinkClick r:id="rId7" action="ppaction://hlinksldjump" highlightClick="1"/>
            <a:extLst>
              <a:ext uri="{FF2B5EF4-FFF2-40B4-BE49-F238E27FC236}">
                <a16:creationId xmlns:a16="http://schemas.microsoft.com/office/drawing/2014/main" id="{465A56FB-956A-4D9A-B648-33013A24ED1D}"/>
              </a:ext>
            </a:extLst>
          </p:cNvPr>
          <p:cNvSpPr/>
          <p:nvPr/>
        </p:nvSpPr>
        <p:spPr>
          <a:xfrm>
            <a:off x="10910459" y="6324600"/>
            <a:ext cx="1052941" cy="550496"/>
          </a:xfrm>
          <a:prstGeom prst="actionButtonBackPrevio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183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p:cTn id="40" dur="500" fill="hold"/>
                                        <p:tgtEl>
                                          <p:spTgt spid="32"/>
                                        </p:tgtEl>
                                        <p:attrNameLst>
                                          <p:attrName>ppt_w</p:attrName>
                                        </p:attrNameLst>
                                      </p:cBhvr>
                                      <p:tavLst>
                                        <p:tav tm="0">
                                          <p:val>
                                            <p:fltVal val="0"/>
                                          </p:val>
                                        </p:tav>
                                        <p:tav tm="100000">
                                          <p:val>
                                            <p:strVal val="#ppt_w"/>
                                          </p:val>
                                        </p:tav>
                                      </p:tavLst>
                                    </p:anim>
                                    <p:anim calcmode="lin" valueType="num">
                                      <p:cBhvr>
                                        <p:cTn id="41" dur="500" fill="hold"/>
                                        <p:tgtEl>
                                          <p:spTgt spid="32"/>
                                        </p:tgtEl>
                                        <p:attrNameLst>
                                          <p:attrName>ppt_h</p:attrName>
                                        </p:attrNameLst>
                                      </p:cBhvr>
                                      <p:tavLst>
                                        <p:tav tm="0">
                                          <p:val>
                                            <p:fltVal val="0"/>
                                          </p:val>
                                        </p:tav>
                                        <p:tav tm="100000">
                                          <p:val>
                                            <p:strVal val="#ppt_h"/>
                                          </p:val>
                                        </p:tav>
                                      </p:tavLst>
                                    </p:anim>
                                    <p:animEffect transition="in" filter="fade">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11FDF-152F-4EC0-8A1B-5919ACDBDD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pic>
        <p:nvPicPr>
          <p:cNvPr id="5" name="Picture 4">
            <a:extLst>
              <a:ext uri="{FF2B5EF4-FFF2-40B4-BE49-F238E27FC236}">
                <a16:creationId xmlns:a16="http://schemas.microsoft.com/office/drawing/2014/main" id="{04AF4F20-F67B-4352-9539-5347E20093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 y="-76200"/>
            <a:ext cx="12268200" cy="6857999"/>
          </a:xfrm>
          <a:prstGeom prst="rect">
            <a:avLst/>
          </a:prstGeom>
        </p:spPr>
      </p:pic>
      <p:pic>
        <p:nvPicPr>
          <p:cNvPr id="9" name="Picture 8">
            <a:extLst>
              <a:ext uri="{FF2B5EF4-FFF2-40B4-BE49-F238E27FC236}">
                <a16:creationId xmlns:a16="http://schemas.microsoft.com/office/drawing/2014/main" id="{60E6FBD8-C169-4A70-A756-68699160D1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14" y="-38100"/>
            <a:ext cx="12268200" cy="6858000"/>
          </a:xfrm>
          <a:prstGeom prst="rect">
            <a:avLst/>
          </a:prstGeom>
        </p:spPr>
      </p:pic>
      <p:pic>
        <p:nvPicPr>
          <p:cNvPr id="7" name="Picture 6">
            <a:extLst>
              <a:ext uri="{FF2B5EF4-FFF2-40B4-BE49-F238E27FC236}">
                <a16:creationId xmlns:a16="http://schemas.microsoft.com/office/drawing/2014/main" id="{161510E8-2C6A-40F6-8DC3-C1B53A4442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76200"/>
            <a:ext cx="12268200" cy="6896099"/>
          </a:xfrm>
          <a:prstGeom prst="rect">
            <a:avLst/>
          </a:prstGeom>
        </p:spPr>
      </p:pic>
      <p:pic>
        <p:nvPicPr>
          <p:cNvPr id="12" name="Picture 3">
            <a:extLst>
              <a:ext uri="{FF2B5EF4-FFF2-40B4-BE49-F238E27FC236}">
                <a16:creationId xmlns:a16="http://schemas.microsoft.com/office/drawing/2014/main" id="{48E35265-A08E-4C8C-BB33-994584BB08E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400" y="-133351"/>
            <a:ext cx="122682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962FB26A-AACF-457E-8AF7-A2190AC8195C}"/>
              </a:ext>
            </a:extLst>
          </p:cNvPr>
          <p:cNvSpPr txBox="1"/>
          <p:nvPr/>
        </p:nvSpPr>
        <p:spPr>
          <a:xfrm>
            <a:off x="3050458" y="6025793"/>
            <a:ext cx="8303342" cy="584775"/>
          </a:xfrm>
          <a:prstGeom prst="rect">
            <a:avLst/>
          </a:prstGeom>
          <a:noFill/>
        </p:spPr>
        <p:txBody>
          <a:bodyPr wrap="square">
            <a:spAutoFit/>
          </a:bodyPr>
          <a:lstStyle/>
          <a:p>
            <a:pPr eaLnBrk="1" hangingPunct="1">
              <a:spcBef>
                <a:spcPct val="50000"/>
              </a:spcBef>
              <a:buFontTx/>
              <a:buNone/>
            </a:pPr>
            <a:r>
              <a:rPr lang="en-US" altLang="en-US" sz="3200" b="1">
                <a:solidFill>
                  <a:schemeClr val="bg1"/>
                </a:solidFill>
                <a:latin typeface="Times New Roman" panose="02020603050405020304" pitchFamily="18" charset="0"/>
                <a:cs typeface="Times New Roman" panose="02020603050405020304" pitchFamily="18" charset="0"/>
              </a:rPr>
              <a:t>Khai thác than ở Quảng Ninh</a:t>
            </a:r>
          </a:p>
        </p:txBody>
      </p:sp>
    </p:spTree>
    <p:custDataLst>
      <p:tags r:id="rId1"/>
    </p:custDataLst>
    <p:extLst>
      <p:ext uri="{BB962C8B-B14F-4D97-AF65-F5344CB8AC3E}">
        <p14:creationId xmlns:p14="http://schemas.microsoft.com/office/powerpoint/2010/main" val="1483828016"/>
      </p:ext>
    </p:extLst>
  </p:cSld>
  <p:clrMapOvr>
    <a:masterClrMapping/>
  </p:clrMapOvr>
  <mc:AlternateContent xmlns:mc="http://schemas.openxmlformats.org/markup-compatibility/2006" xmlns:p14="http://schemas.microsoft.com/office/powerpoint/2010/main">
    <mc:Choice Requires="p14">
      <p:transition spd="slow" p14:dur="3900" advTm="18932">
        <p14:glitter pattern="hexagon"/>
      </p:transition>
    </mc:Choice>
    <mc:Fallback xmlns="">
      <p:transition spd="slow" advTm="189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18" presetClass="exit" presetSubtype="12" fill="hold" nodeType="withEffect">
                                  <p:stCondLst>
                                    <p:cond delay="0"/>
                                  </p:stCondLst>
                                  <p:childTnLst>
                                    <p:animEffect transition="out" filter="strips(downLeft)">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3" presetClass="exit" presetSubtype="10" fill="hold" nodeType="withEffect">
                                  <p:stCondLst>
                                    <p:cond delay="0"/>
                                  </p:stCondLst>
                                  <p:childTnLst>
                                    <p:animEffect transition="out" filter="blinds(horizontal)">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par>
                                <p:cTn id="38" presetID="4" presetClass="exit" presetSubtype="32" fill="hold" nodeType="withEffect">
                                  <p:stCondLst>
                                    <p:cond delay="0"/>
                                  </p:stCondLst>
                                  <p:childTnLst>
                                    <p:animEffect transition="out" filter="box(out)">
                                      <p:cBhvr>
                                        <p:cTn id="39" dur="2000"/>
                                        <p:tgtEl>
                                          <p:spTgt spid="9"/>
                                        </p:tgtEl>
                                      </p:cBhvr>
                                    </p:animEffect>
                                    <p:set>
                                      <p:cBhvr>
                                        <p:cTn id="40" dur="1" fill="hold">
                                          <p:stCondLst>
                                            <p:cond delay="1999"/>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51437-14C5-44C8-AE09-4A5D81E19D6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ABE470-2473-45B8-9FD9-6F532BC895AB}"/>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F5FB81F-A6D3-44B6-AC25-BEEA8294FE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0936A8EC-B883-4094-8CDF-EFA343DEAD0B}"/>
              </a:ext>
            </a:extLst>
          </p:cNvPr>
          <p:cNvSpPr txBox="1"/>
          <p:nvPr/>
        </p:nvSpPr>
        <p:spPr>
          <a:xfrm>
            <a:off x="1651001" y="6266543"/>
            <a:ext cx="8302170" cy="523220"/>
          </a:xfrm>
          <a:prstGeom prst="rect">
            <a:avLst/>
          </a:prstGeom>
          <a:noFill/>
        </p:spPr>
        <p:txBody>
          <a:bodyPr wrap="square">
            <a:spAutoFit/>
          </a:bodyPr>
          <a:lstStyle/>
          <a:p>
            <a:pPr algn="ctr" eaLnBrk="1" hangingPunct="1">
              <a:spcBef>
                <a:spcPct val="50000"/>
              </a:spcBef>
              <a:buFontTx/>
              <a:buNone/>
            </a:pPr>
            <a:r>
              <a:rPr lang="en-US" altLang="en-US" sz="2800" b="1">
                <a:solidFill>
                  <a:schemeClr val="bg1"/>
                </a:solidFill>
                <a:latin typeface="Times New Roman" panose="02020603050405020304" pitchFamily="18" charset="0"/>
                <a:cs typeface="Times New Roman" panose="02020603050405020304" pitchFamily="18" charset="0"/>
              </a:rPr>
              <a:t>Mỏ dầu Bạch Hổ - Biển Đông</a:t>
            </a:r>
          </a:p>
        </p:txBody>
      </p:sp>
    </p:spTree>
    <p:custDataLst>
      <p:tags r:id="rId1"/>
    </p:custDataLst>
    <p:extLst>
      <p:ext uri="{BB962C8B-B14F-4D97-AF65-F5344CB8AC3E}">
        <p14:creationId xmlns:p14="http://schemas.microsoft.com/office/powerpoint/2010/main" val="2916227819"/>
      </p:ext>
    </p:extLst>
  </p:cSld>
  <p:clrMapOvr>
    <a:masterClrMapping/>
  </p:clrMapOvr>
  <mc:AlternateContent xmlns:mc="http://schemas.openxmlformats.org/markup-compatibility/2006" xmlns:p14="http://schemas.microsoft.com/office/powerpoint/2010/main">
    <mc:Choice Requires="p14">
      <p:transition spd="slow" p14:dur="2000" advTm="20594">
        <p14:ferris dir="l"/>
      </p:transition>
    </mc:Choice>
    <mc:Fallback xmlns="">
      <p:transition spd="slow" advTm="205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3" presetClass="exit" presetSubtype="10" fill="hold" nodeType="withEffect">
                                  <p:stCondLst>
                                    <p:cond delay="0"/>
                                  </p:stCondLst>
                                  <p:childTnLst>
                                    <p:animEffect transition="out" filter="blinds(horizontal)">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par>
                          <p:cTn id="22" fill="hold">
                            <p:stCondLst>
                              <p:cond delay="1500"/>
                            </p:stCondLst>
                            <p:childTnLst>
                              <p:par>
                                <p:cTn id="23" presetID="6" presetClass="emph" presetSubtype="0" fill="hold" nodeType="afterEffect">
                                  <p:stCondLst>
                                    <p:cond delay="0"/>
                                  </p:stCondLst>
                                  <p:childTnLst>
                                    <p:animScale>
                                      <p:cBhvr>
                                        <p:cTn id="24"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A35170E5-2213-42F7-88F4-9CFF7DB9CA8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flipH="1">
            <a:off x="7624773" y="-2695724"/>
            <a:ext cx="9285989" cy="4112808"/>
          </a:xfrm>
          <a:prstGeom prst="rect">
            <a:avLst/>
          </a:prstGeom>
          <a:effectLst>
            <a:outerShdw blurRad="50800" dist="38100" dir="16200000" rotWithShape="0">
              <a:prstClr val="black">
                <a:alpha val="40000"/>
              </a:prstClr>
            </a:outerShdw>
          </a:effectLst>
        </p:spPr>
      </p:pic>
      <p:pic>
        <p:nvPicPr>
          <p:cNvPr id="25" name="Picture 24">
            <a:extLst>
              <a:ext uri="{FF2B5EF4-FFF2-40B4-BE49-F238E27FC236}">
                <a16:creationId xmlns:a16="http://schemas.microsoft.com/office/drawing/2014/main" id="{BEE46EBA-F45F-4F7E-84B4-63458145E6F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440253" y="-2591017"/>
            <a:ext cx="9285989" cy="4112808"/>
          </a:xfrm>
          <a:prstGeom prst="rect">
            <a:avLst/>
          </a:prstGeom>
          <a:effectLst>
            <a:outerShdw blurRad="50800" dist="38100" dir="16200000" rotWithShape="0">
              <a:prstClr val="black">
                <a:alpha val="40000"/>
              </a:prstClr>
            </a:outerShdw>
          </a:effectLst>
        </p:spPr>
      </p:pic>
      <p:pic>
        <p:nvPicPr>
          <p:cNvPr id="19" name="Picture 18">
            <a:extLst>
              <a:ext uri="{FF2B5EF4-FFF2-40B4-BE49-F238E27FC236}">
                <a16:creationId xmlns:a16="http://schemas.microsoft.com/office/drawing/2014/main" id="{6673FA93-C113-4992-A000-9DE6F5ADF8E8}"/>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1526691" y="5219650"/>
            <a:ext cx="1905000" cy="1714251"/>
          </a:xfrm>
          <a:prstGeom prst="rect">
            <a:avLst/>
          </a:prstGeom>
        </p:spPr>
      </p:pic>
      <p:pic>
        <p:nvPicPr>
          <p:cNvPr id="20" name="Picture 19">
            <a:extLst>
              <a:ext uri="{FF2B5EF4-FFF2-40B4-BE49-F238E27FC236}">
                <a16:creationId xmlns:a16="http://schemas.microsoft.com/office/drawing/2014/main" id="{9715EA20-30B7-40A8-AF7D-DEA9F6762346}"/>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3339713" y="5219650"/>
            <a:ext cx="1905000" cy="1714251"/>
          </a:xfrm>
          <a:prstGeom prst="rect">
            <a:avLst/>
          </a:prstGeom>
        </p:spPr>
      </p:pic>
      <p:pic>
        <p:nvPicPr>
          <p:cNvPr id="21" name="Picture 20">
            <a:extLst>
              <a:ext uri="{FF2B5EF4-FFF2-40B4-BE49-F238E27FC236}">
                <a16:creationId xmlns:a16="http://schemas.microsoft.com/office/drawing/2014/main" id="{715FFA97-BAA7-48EA-95E8-D777DCAF77A7}"/>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5152735" y="5219650"/>
            <a:ext cx="1905000" cy="1714251"/>
          </a:xfrm>
          <a:prstGeom prst="rect">
            <a:avLst/>
          </a:prstGeom>
        </p:spPr>
      </p:pic>
      <p:pic>
        <p:nvPicPr>
          <p:cNvPr id="22" name="Picture 21">
            <a:extLst>
              <a:ext uri="{FF2B5EF4-FFF2-40B4-BE49-F238E27FC236}">
                <a16:creationId xmlns:a16="http://schemas.microsoft.com/office/drawing/2014/main" id="{B1ABAFF1-E65F-4388-8768-57BD9E82081A}"/>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6965757" y="5219650"/>
            <a:ext cx="1905000" cy="1714251"/>
          </a:xfrm>
          <a:prstGeom prst="rect">
            <a:avLst/>
          </a:prstGeom>
        </p:spPr>
      </p:pic>
      <p:pic>
        <p:nvPicPr>
          <p:cNvPr id="23" name="Picture 22">
            <a:extLst>
              <a:ext uri="{FF2B5EF4-FFF2-40B4-BE49-F238E27FC236}">
                <a16:creationId xmlns:a16="http://schemas.microsoft.com/office/drawing/2014/main" id="{5B090204-FF56-4398-80D2-689DF0F747CD}"/>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8778779" y="5219650"/>
            <a:ext cx="1905000" cy="1714251"/>
          </a:xfrm>
          <a:prstGeom prst="rect">
            <a:avLst/>
          </a:prstGeom>
        </p:spPr>
      </p:pic>
      <p:pic>
        <p:nvPicPr>
          <p:cNvPr id="3" name="Graphic 2">
            <a:extLst>
              <a:ext uri="{FF2B5EF4-FFF2-40B4-BE49-F238E27FC236}">
                <a16:creationId xmlns:a16="http://schemas.microsoft.com/office/drawing/2014/main" id="{16FEA549-208A-4D2B-A99C-E2752BB3A0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38501" y="263519"/>
            <a:ext cx="5714999" cy="1565281"/>
          </a:xfrm>
          <a:prstGeom prst="rect">
            <a:avLst/>
          </a:prstGeom>
        </p:spPr>
      </p:pic>
      <p:sp>
        <p:nvSpPr>
          <p:cNvPr id="35" name="TextBox 34">
            <a:extLst>
              <a:ext uri="{FF2B5EF4-FFF2-40B4-BE49-F238E27FC236}">
                <a16:creationId xmlns:a16="http://schemas.microsoft.com/office/drawing/2014/main" id="{29786C2A-CB7A-44D3-B8FE-8388BAB6895D}"/>
              </a:ext>
            </a:extLst>
          </p:cNvPr>
          <p:cNvSpPr txBox="1"/>
          <p:nvPr/>
        </p:nvSpPr>
        <p:spPr>
          <a:xfrm>
            <a:off x="4796076" y="1117733"/>
            <a:ext cx="2781301"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NỘI DUNG</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129D920-507E-4E92-ACC1-4E0C03D13CAE}"/>
                  </a:ext>
                </a:extLst>
              </p:cNvPr>
              <p:cNvSpPr txBox="1"/>
              <p:nvPr/>
            </p:nvSpPr>
            <p:spPr>
              <a:xfrm>
                <a:off x="1066800" y="1942801"/>
                <a:ext cx="9905999" cy="3349507"/>
              </a:xfrm>
              <a:prstGeom prst="rect">
                <a:avLst/>
              </a:prstGeom>
              <a:noFill/>
            </p:spPr>
            <p:txBody>
              <a:bodyPr wrap="square">
                <a:spAutoFit/>
              </a:bodyPr>
              <a:lstStyle/>
              <a:p>
                <a:pPr algn="just"/>
                <a:r>
                  <a:rPr lang="en-US" sz="3600" b="1">
                    <a:solidFill>
                      <a:schemeClr val="bg2">
                        <a:lumMod val="25000"/>
                      </a:schemeClr>
                    </a:solidFill>
                    <a:latin typeface="Times New Roman" panose="02020603050405020304" pitchFamily="18" charset="0"/>
                    <a:cs typeface="Times New Roman" panose="02020603050405020304" pitchFamily="18" charset="0"/>
                  </a:rPr>
                  <a:t>Trên phần đất liền cảu nước ta, </a:t>
                </a:r>
                <a14:m>
                  <m:oMath xmlns:m="http://schemas.openxmlformats.org/officeDocument/2006/math">
                    <m:f>
                      <m:fPr>
                        <m:ctrlPr>
                          <a:rPr lang="en-US" sz="3600" b="1" i="1">
                            <a:solidFill>
                              <a:schemeClr val="bg2">
                                <a:lumMod val="25000"/>
                              </a:schemeClr>
                            </a:solidFill>
                            <a:latin typeface="Cambria Math" panose="02040503050406030204" pitchFamily="18" charset="0"/>
                            <a:cs typeface="Times New Roman" panose="02020603050405020304" pitchFamily="18" charset="0"/>
                          </a:rPr>
                        </m:ctrlPr>
                      </m:fPr>
                      <m:num>
                        <m:r>
                          <a:rPr lang="en-US" sz="3600" b="1">
                            <a:solidFill>
                              <a:schemeClr val="bg2">
                                <a:lumMod val="25000"/>
                              </a:schemeClr>
                            </a:solidFill>
                            <a:latin typeface="Cambria Math" panose="02040503050406030204" pitchFamily="18" charset="0"/>
                            <a:cs typeface="Times New Roman" panose="02020603050405020304" pitchFamily="18" charset="0"/>
                          </a:rPr>
                          <m:t>𝟑</m:t>
                        </m:r>
                      </m:num>
                      <m:den>
                        <m:r>
                          <a:rPr lang="en-US" sz="36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600" b="1">
                    <a:solidFill>
                      <a:schemeClr val="bg2">
                        <a:lumMod val="25000"/>
                      </a:schemeClr>
                    </a:solidFill>
                    <a:latin typeface="Times New Roman" panose="02020603050405020304" pitchFamily="18" charset="0"/>
                    <a:cs typeface="Times New Roman" panose="02020603050405020304" pitchFamily="18" charset="0"/>
                  </a:rPr>
                  <a:t> diện tích là đồi núi, </a:t>
                </a:r>
                <a14:m>
                  <m:oMath xmlns:m="http://schemas.openxmlformats.org/officeDocument/2006/math">
                    <m:r>
                      <a:rPr lang="en-US" sz="3600" b="1">
                        <a:solidFill>
                          <a:schemeClr val="bg2">
                            <a:lumMod val="25000"/>
                          </a:schemeClr>
                        </a:solidFill>
                        <a:latin typeface="Cambria Math" panose="02040503050406030204" pitchFamily="18" charset="0"/>
                        <a:cs typeface="Times New Roman" panose="02020603050405020304" pitchFamily="18" charset="0"/>
                      </a:rPr>
                      <m:t> </m:t>
                    </m:r>
                    <m:f>
                      <m:fPr>
                        <m:ctrlPr>
                          <a:rPr lang="en-US" sz="3600" b="1" i="1">
                            <a:solidFill>
                              <a:schemeClr val="bg2">
                                <a:lumMod val="25000"/>
                              </a:schemeClr>
                            </a:solidFill>
                            <a:latin typeface="Cambria Math" panose="02040503050406030204" pitchFamily="18" charset="0"/>
                            <a:cs typeface="Times New Roman" panose="02020603050405020304" pitchFamily="18" charset="0"/>
                          </a:rPr>
                        </m:ctrlPr>
                      </m:fPr>
                      <m:num>
                        <m:r>
                          <a:rPr lang="en-US" sz="3600" b="1">
                            <a:solidFill>
                              <a:schemeClr val="bg2">
                                <a:lumMod val="25000"/>
                              </a:schemeClr>
                            </a:solidFill>
                            <a:latin typeface="Cambria Math" panose="02040503050406030204" pitchFamily="18" charset="0"/>
                            <a:cs typeface="Times New Roman" panose="02020603050405020304" pitchFamily="18" charset="0"/>
                          </a:rPr>
                          <m:t>𝟏</m:t>
                        </m:r>
                      </m:num>
                      <m:den>
                        <m:r>
                          <a:rPr lang="en-US" sz="36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600" b="1">
                    <a:solidFill>
                      <a:schemeClr val="bg2">
                        <a:lumMod val="25000"/>
                      </a:schemeClr>
                    </a:solidFill>
                    <a:latin typeface="Times New Roman" panose="02020603050405020304" pitchFamily="18" charset="0"/>
                    <a:cs typeface="Times New Roman" panose="02020603050405020304" pitchFamily="18" charset="0"/>
                  </a:rPr>
                  <a:t> diện tích là đồng bằng. Nước ta có nhiều loại khoáng sản như than ở Quảng Ninh, a-pa-tít ở Lào Cai, sắt ở Hà Tĩnh, bô-xít ở Tây Nguyên, dầu mỏ và khí tự nhiên ở Biển Đông.</a:t>
                </a:r>
              </a:p>
            </p:txBody>
          </p:sp>
        </mc:Choice>
        <mc:Fallback xmlns="">
          <p:sp>
            <p:nvSpPr>
              <p:cNvPr id="26" name="TextBox 25">
                <a:extLst>
                  <a:ext uri="{FF2B5EF4-FFF2-40B4-BE49-F238E27FC236}">
                    <a16:creationId xmlns:a16="http://schemas.microsoft.com/office/drawing/2014/main" id="{5129D920-507E-4E92-ACC1-4E0C03D13CAE}"/>
                  </a:ext>
                </a:extLst>
              </p:cNvPr>
              <p:cNvSpPr txBox="1">
                <a:spLocks noRot="1" noChangeAspect="1" noMove="1" noResize="1" noEditPoints="1" noAdjustHandles="1" noChangeArrowheads="1" noChangeShapeType="1" noTextEdit="1"/>
              </p:cNvSpPr>
              <p:nvPr/>
            </p:nvSpPr>
            <p:spPr>
              <a:xfrm>
                <a:off x="1066800" y="1942801"/>
                <a:ext cx="9905999" cy="3349507"/>
              </a:xfrm>
              <a:prstGeom prst="rect">
                <a:avLst/>
              </a:prstGeom>
              <a:blipFill>
                <a:blip r:embed="rId7"/>
                <a:stretch>
                  <a:fillRect l="-1846" r="-1846" b="-6011"/>
                </a:stretch>
              </a:blipFill>
            </p:spPr>
            <p:txBody>
              <a:bodyPr/>
              <a:lstStyle/>
              <a:p>
                <a:r>
                  <a:rPr lang="en-US">
                    <a:noFill/>
                  </a:rPr>
                  <a:t> </a:t>
                </a:r>
              </a:p>
            </p:txBody>
          </p:sp>
        </mc:Fallback>
      </mc:AlternateContent>
      <p:pic>
        <p:nvPicPr>
          <p:cNvPr id="29" name="Picture 28">
            <a:extLst>
              <a:ext uri="{FF2B5EF4-FFF2-40B4-BE49-F238E27FC236}">
                <a16:creationId xmlns:a16="http://schemas.microsoft.com/office/drawing/2014/main" id="{36F2270B-0113-417C-911C-98076F97073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30" y="-584200"/>
            <a:ext cx="3556000" cy="3556000"/>
          </a:xfrm>
          <a:prstGeom prst="rect">
            <a:avLst/>
          </a:prstGeom>
        </p:spPr>
      </p:pic>
      <p:pic>
        <p:nvPicPr>
          <p:cNvPr id="30" name="Picture 29">
            <a:extLst>
              <a:ext uri="{FF2B5EF4-FFF2-40B4-BE49-F238E27FC236}">
                <a16:creationId xmlns:a16="http://schemas.microsoft.com/office/drawing/2014/main" id="{0E82714E-BE3C-47EF-8173-ECB986D6E5B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18579" y="-534613"/>
            <a:ext cx="3556000" cy="3556000"/>
          </a:xfrm>
          <a:prstGeom prst="rect">
            <a:avLst/>
          </a:prstGeom>
        </p:spPr>
      </p:pic>
      <p:sp>
        <p:nvSpPr>
          <p:cNvPr id="27" name="Cloud 26">
            <a:extLst>
              <a:ext uri="{FF2B5EF4-FFF2-40B4-BE49-F238E27FC236}">
                <a16:creationId xmlns:a16="http://schemas.microsoft.com/office/drawing/2014/main" id="{25CDA448-99D4-4828-97F3-B0343295B038}"/>
              </a:ext>
            </a:extLst>
          </p:cNvPr>
          <p:cNvSpPr/>
          <p:nvPr/>
        </p:nvSpPr>
        <p:spPr>
          <a:xfrm rot="20263963" flipH="1">
            <a:off x="-1195375"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0">
            <a:extLst>
              <a:ext uri="{FF2B5EF4-FFF2-40B4-BE49-F238E27FC236}">
                <a16:creationId xmlns:a16="http://schemas.microsoft.com/office/drawing/2014/main" id="{80A81EF0-1AB0-4460-9048-D4539AB91489}"/>
              </a:ext>
            </a:extLst>
          </p:cNvPr>
          <p:cNvSpPr/>
          <p:nvPr/>
        </p:nvSpPr>
        <p:spPr>
          <a:xfrm rot="1336037">
            <a:off x="10921111"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DA916C89-BDC1-44EC-9A5B-B00B0AEAE7E4}"/>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11430000" y="5471655"/>
            <a:ext cx="853057" cy="1323708"/>
          </a:xfrm>
          <a:prstGeom prst="rect">
            <a:avLst/>
          </a:prstGeom>
        </p:spPr>
      </p:pic>
      <p:pic>
        <p:nvPicPr>
          <p:cNvPr id="34" name="Picture 33">
            <a:extLst>
              <a:ext uri="{FF2B5EF4-FFF2-40B4-BE49-F238E27FC236}">
                <a16:creationId xmlns:a16="http://schemas.microsoft.com/office/drawing/2014/main" id="{8281440D-B3D3-4EB1-A113-5DF9B5AA17AC}"/>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109031" y="5497055"/>
            <a:ext cx="862123" cy="1337776"/>
          </a:xfrm>
          <a:prstGeom prst="rect">
            <a:avLst/>
          </a:prstGeom>
        </p:spPr>
      </p:pic>
    </p:spTree>
    <p:extLst>
      <p:ext uri="{BB962C8B-B14F-4D97-AF65-F5344CB8AC3E}">
        <p14:creationId xmlns:p14="http://schemas.microsoft.com/office/powerpoint/2010/main" val="2282446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3B850A-DAA3-4A67-9C12-D62C4DC5FB2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245" y="-462285"/>
            <a:ext cx="3556000" cy="3556000"/>
          </a:xfrm>
          <a:prstGeom prst="rect">
            <a:avLst/>
          </a:prstGeom>
        </p:spPr>
      </p:pic>
      <p:sp>
        <p:nvSpPr>
          <p:cNvPr id="10" name="Cloud 9">
            <a:extLst>
              <a:ext uri="{FF2B5EF4-FFF2-40B4-BE49-F238E27FC236}">
                <a16:creationId xmlns:a16="http://schemas.microsoft.com/office/drawing/2014/main" id="{049F42DC-7ED6-493F-8F91-51452AEB84E1}"/>
              </a:ext>
            </a:extLst>
          </p:cNvPr>
          <p:cNvSpPr/>
          <p:nvPr/>
        </p:nvSpPr>
        <p:spPr>
          <a:xfrm>
            <a:off x="2228726" y="1562100"/>
            <a:ext cx="8093409" cy="3733800"/>
          </a:xfrm>
          <a:prstGeom prst="cloud">
            <a:avLst/>
          </a:prstGeom>
          <a:solidFill>
            <a:schemeClr val="accent1">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131BE9B-B9B5-4A7E-94F9-8CD2D85D9B8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3900" y="-534613"/>
            <a:ext cx="3556000" cy="3556000"/>
          </a:xfrm>
          <a:prstGeom prst="rect">
            <a:avLst/>
          </a:prstGeom>
        </p:spPr>
      </p:pic>
      <p:sp>
        <p:nvSpPr>
          <p:cNvPr id="16" name="TextBox 15">
            <a:extLst>
              <a:ext uri="{FF2B5EF4-FFF2-40B4-BE49-F238E27FC236}">
                <a16:creationId xmlns:a16="http://schemas.microsoft.com/office/drawing/2014/main" id="{1AAB7F79-2748-4A2B-8B43-729F27AE630A}"/>
              </a:ext>
            </a:extLst>
          </p:cNvPr>
          <p:cNvSpPr txBox="1"/>
          <p:nvPr/>
        </p:nvSpPr>
        <p:spPr>
          <a:xfrm>
            <a:off x="2564608" y="2795588"/>
            <a:ext cx="8195001" cy="1354217"/>
          </a:xfrm>
          <a:prstGeom prst="rect">
            <a:avLst/>
          </a:prstGeom>
          <a:noFill/>
        </p:spPr>
        <p:txBody>
          <a:bodyPr wrap="square" lIns="0" tIns="0" rIns="0" bIns="0" rtlCol="0">
            <a:spAutoFit/>
          </a:bodyPr>
          <a:lstStyle/>
          <a:p>
            <a:pPr algn="l"/>
            <a:r>
              <a:rPr lang="en-US" sz="4400">
                <a:solidFill>
                  <a:schemeClr val="tx1">
                    <a:lumMod val="85000"/>
                    <a:lumOff val="15000"/>
                  </a:schemeClr>
                </a:solidFill>
                <a:latin typeface="Times New Roman" panose="02020603050405020304" pitchFamily="18" charset="0"/>
                <a:cs typeface="Times New Roman" panose="02020603050405020304" pitchFamily="18" charset="0"/>
              </a:rPr>
              <a:t>- Học nội dung bài học.</a:t>
            </a:r>
          </a:p>
          <a:p>
            <a:pPr algn="l"/>
            <a:r>
              <a:rPr lang="en-US" sz="4400">
                <a:solidFill>
                  <a:schemeClr val="tx1">
                    <a:lumMod val="85000"/>
                    <a:lumOff val="15000"/>
                  </a:schemeClr>
                </a:solidFill>
                <a:latin typeface="Times New Roman" panose="02020603050405020304" pitchFamily="18" charset="0"/>
                <a:cs typeface="Times New Roman" panose="02020603050405020304" pitchFamily="18" charset="0"/>
              </a:rPr>
              <a:t>- Xem trước bài mới: Khí hậu.</a:t>
            </a:r>
          </a:p>
        </p:txBody>
      </p:sp>
      <p:grpSp>
        <p:nvGrpSpPr>
          <p:cNvPr id="17" name="Group 16">
            <a:extLst>
              <a:ext uri="{FF2B5EF4-FFF2-40B4-BE49-F238E27FC236}">
                <a16:creationId xmlns:a16="http://schemas.microsoft.com/office/drawing/2014/main" id="{9890EEAD-B135-4896-AD11-1575BC7368AB}"/>
              </a:ext>
            </a:extLst>
          </p:cNvPr>
          <p:cNvGrpSpPr/>
          <p:nvPr/>
        </p:nvGrpSpPr>
        <p:grpSpPr>
          <a:xfrm>
            <a:off x="1791252" y="62820"/>
            <a:ext cx="8609496" cy="2505791"/>
            <a:chOff x="2908118" y="1494253"/>
            <a:chExt cx="5714999" cy="1565281"/>
          </a:xfrm>
          <a:effectLst>
            <a:outerShdw blurRad="50800" dist="38100" dir="16200000" rotWithShape="0">
              <a:prstClr val="black">
                <a:alpha val="40000"/>
              </a:prstClr>
            </a:outerShdw>
          </a:effectLst>
        </p:grpSpPr>
        <p:pic>
          <p:nvPicPr>
            <p:cNvPr id="18" name="Graphic 17">
              <a:extLst>
                <a:ext uri="{FF2B5EF4-FFF2-40B4-BE49-F238E27FC236}">
                  <a16:creationId xmlns:a16="http://schemas.microsoft.com/office/drawing/2014/main" id="{69A9694F-F147-478D-BB4D-C8239FDD7A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8118" y="1494253"/>
              <a:ext cx="5714999" cy="1565281"/>
            </a:xfrm>
            <a:prstGeom prst="rect">
              <a:avLst/>
            </a:prstGeom>
          </p:spPr>
        </p:pic>
        <p:sp>
          <p:nvSpPr>
            <p:cNvPr id="19" name="TextBox 18">
              <a:extLst>
                <a:ext uri="{FF2B5EF4-FFF2-40B4-BE49-F238E27FC236}">
                  <a16:creationId xmlns:a16="http://schemas.microsoft.com/office/drawing/2014/main" id="{5FAAFF66-8563-452C-AA6D-2FFA7942BD32}"/>
                </a:ext>
              </a:extLst>
            </p:cNvPr>
            <p:cNvSpPr txBox="1"/>
            <p:nvPr/>
          </p:nvSpPr>
          <p:spPr>
            <a:xfrm>
              <a:off x="4517909" y="2392082"/>
              <a:ext cx="2781301" cy="519095"/>
            </a:xfrm>
            <a:prstGeom prst="rect">
              <a:avLst/>
            </a:prstGeom>
            <a:noFill/>
          </p:spPr>
          <p:txBody>
            <a:bodyPr wrap="square" rtlCol="0">
              <a:spAutoFit/>
            </a:bodyPr>
            <a:lstStyle/>
            <a:p>
              <a:pPr algn="ctr"/>
              <a:r>
                <a:rPr lang="en-US" sz="4800" b="1">
                  <a:solidFill>
                    <a:schemeClr val="bg1"/>
                  </a:solidFill>
                  <a:latin typeface="Times New Roman" panose="02020603050405020304" pitchFamily="18" charset="0"/>
                  <a:cs typeface="Times New Roman" panose="02020603050405020304" pitchFamily="18" charset="0"/>
                </a:rPr>
                <a:t>DẶN DÒ</a:t>
              </a:r>
            </a:p>
          </p:txBody>
        </p:sp>
      </p:grpSp>
      <p:sp>
        <p:nvSpPr>
          <p:cNvPr id="26" name="Cloud 25">
            <a:extLst>
              <a:ext uri="{FF2B5EF4-FFF2-40B4-BE49-F238E27FC236}">
                <a16:creationId xmlns:a16="http://schemas.microsoft.com/office/drawing/2014/main" id="{C27F4A6A-3664-43D9-BEB3-E24D55A25B08}"/>
              </a:ext>
            </a:extLst>
          </p:cNvPr>
          <p:cNvSpPr/>
          <p:nvPr/>
        </p:nvSpPr>
        <p:spPr>
          <a:xfrm rot="20263963" flipH="1">
            <a:off x="-1195375"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27">
            <a:extLst>
              <a:ext uri="{FF2B5EF4-FFF2-40B4-BE49-F238E27FC236}">
                <a16:creationId xmlns:a16="http://schemas.microsoft.com/office/drawing/2014/main" id="{CEB5D32E-C0FA-47BE-8C5C-E2A3BCE25FBB}"/>
              </a:ext>
            </a:extLst>
          </p:cNvPr>
          <p:cNvSpPr/>
          <p:nvPr/>
        </p:nvSpPr>
        <p:spPr>
          <a:xfrm rot="1336037">
            <a:off x="10921111"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CC64CBF5-4B7C-4DD0-AF1A-BBB6CA44CA7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11401364" y="5457129"/>
            <a:ext cx="853057" cy="1323708"/>
          </a:xfrm>
          <a:prstGeom prst="rect">
            <a:avLst/>
          </a:prstGeom>
        </p:spPr>
      </p:pic>
      <p:pic>
        <p:nvPicPr>
          <p:cNvPr id="32" name="Picture 31">
            <a:extLst>
              <a:ext uri="{FF2B5EF4-FFF2-40B4-BE49-F238E27FC236}">
                <a16:creationId xmlns:a16="http://schemas.microsoft.com/office/drawing/2014/main" id="{CF3B88C8-2BDB-4152-97A2-99B8568E43F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109031" y="5497055"/>
            <a:ext cx="862123" cy="1337776"/>
          </a:xfrm>
          <a:prstGeom prst="rect">
            <a:avLst/>
          </a:prstGeom>
        </p:spPr>
      </p:pic>
    </p:spTree>
    <p:extLst>
      <p:ext uri="{BB962C8B-B14F-4D97-AF65-F5344CB8AC3E}">
        <p14:creationId xmlns:p14="http://schemas.microsoft.com/office/powerpoint/2010/main" val="17971162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8;p27">
            <a:extLst>
              <a:ext uri="{FF2B5EF4-FFF2-40B4-BE49-F238E27FC236}">
                <a16:creationId xmlns:a16="http://schemas.microsoft.com/office/drawing/2014/main" id="{E1BCDFC3-F4D2-401B-9077-8D71BE03E04C}"/>
              </a:ext>
            </a:extLst>
          </p:cNvPr>
          <p:cNvGrpSpPr/>
          <p:nvPr/>
        </p:nvGrpSpPr>
        <p:grpSpPr>
          <a:xfrm>
            <a:off x="0" y="-41232"/>
            <a:ext cx="12192000" cy="6858000"/>
            <a:chOff x="0" y="0"/>
            <a:chExt cx="12192000" cy="6858000"/>
          </a:xfrm>
        </p:grpSpPr>
        <p:sp>
          <p:nvSpPr>
            <p:cNvPr id="4" name="Google Shape;29;p27">
              <a:extLst>
                <a:ext uri="{FF2B5EF4-FFF2-40B4-BE49-F238E27FC236}">
                  <a16:creationId xmlns:a16="http://schemas.microsoft.com/office/drawing/2014/main" id="{3CD2F822-C076-4F08-8EB8-885E76AF364E}"/>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itchFamily="18" charset="0"/>
                <a:ea typeface="Arial"/>
                <a:cs typeface="Times New Roman" pitchFamily="18" charset="0"/>
                <a:sym typeface="Arial"/>
              </a:endParaRPr>
            </a:p>
          </p:txBody>
        </p:sp>
        <p:sp>
          <p:nvSpPr>
            <p:cNvPr id="5" name="Google Shape;30;p27">
              <a:extLst>
                <a:ext uri="{FF2B5EF4-FFF2-40B4-BE49-F238E27FC236}">
                  <a16:creationId xmlns:a16="http://schemas.microsoft.com/office/drawing/2014/main" id="{071F7056-0050-4C2D-BBAD-6C7EDF0FCC50}"/>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6" name="Google Shape;31;p27">
              <a:extLst>
                <a:ext uri="{FF2B5EF4-FFF2-40B4-BE49-F238E27FC236}">
                  <a16:creationId xmlns:a16="http://schemas.microsoft.com/office/drawing/2014/main" id="{62107F9C-F5E8-4ADD-A677-0252D0CCDA04}"/>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7" name="Google Shape;32;p27">
              <a:extLst>
                <a:ext uri="{FF2B5EF4-FFF2-40B4-BE49-F238E27FC236}">
                  <a16:creationId xmlns:a16="http://schemas.microsoft.com/office/drawing/2014/main" id="{532DD357-D0EF-496D-B9F0-E1039B59D29A}"/>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8" name="Google Shape;33;p27">
              <a:extLst>
                <a:ext uri="{FF2B5EF4-FFF2-40B4-BE49-F238E27FC236}">
                  <a16:creationId xmlns:a16="http://schemas.microsoft.com/office/drawing/2014/main" id="{DE63F259-3C20-422F-B69C-5D8D6D22FFD7}"/>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9" name="Google Shape;34;p27">
              <a:extLst>
                <a:ext uri="{FF2B5EF4-FFF2-40B4-BE49-F238E27FC236}">
                  <a16:creationId xmlns:a16="http://schemas.microsoft.com/office/drawing/2014/main" id="{3FB32B1A-D2CE-479E-A49C-B1D5CA0DF358}"/>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0" name="Google Shape;35;p27">
              <a:extLst>
                <a:ext uri="{FF2B5EF4-FFF2-40B4-BE49-F238E27FC236}">
                  <a16:creationId xmlns:a16="http://schemas.microsoft.com/office/drawing/2014/main" id="{800C284E-20D0-49A9-A372-A71AD0F07153}"/>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1" name="Google Shape;36;p27">
              <a:extLst>
                <a:ext uri="{FF2B5EF4-FFF2-40B4-BE49-F238E27FC236}">
                  <a16:creationId xmlns:a16="http://schemas.microsoft.com/office/drawing/2014/main" id="{8E5C5D66-4BFA-443C-A427-486DEB899BCD}"/>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2" name="Google Shape;37;p27">
              <a:extLst>
                <a:ext uri="{FF2B5EF4-FFF2-40B4-BE49-F238E27FC236}">
                  <a16:creationId xmlns:a16="http://schemas.microsoft.com/office/drawing/2014/main" id="{CFBC1CE5-BF74-4C4A-ACE8-77A6513C36A9}"/>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3" name="Google Shape;38;p27">
              <a:extLst>
                <a:ext uri="{FF2B5EF4-FFF2-40B4-BE49-F238E27FC236}">
                  <a16:creationId xmlns:a16="http://schemas.microsoft.com/office/drawing/2014/main" id="{1653BAF2-3DD3-4531-B6CB-C27B1DBB9BBC}"/>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4" name="Google Shape;39;p27">
              <a:extLst>
                <a:ext uri="{FF2B5EF4-FFF2-40B4-BE49-F238E27FC236}">
                  <a16:creationId xmlns:a16="http://schemas.microsoft.com/office/drawing/2014/main" id="{D486FB35-2EBA-40B5-867D-4FEC25390508}"/>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5" name="Google Shape;40;p27">
              <a:extLst>
                <a:ext uri="{FF2B5EF4-FFF2-40B4-BE49-F238E27FC236}">
                  <a16:creationId xmlns:a16="http://schemas.microsoft.com/office/drawing/2014/main" id="{223D223B-CB93-4302-A1D0-9CD420AB854C}"/>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6" name="Google Shape;41;p27">
              <a:extLst>
                <a:ext uri="{FF2B5EF4-FFF2-40B4-BE49-F238E27FC236}">
                  <a16:creationId xmlns:a16="http://schemas.microsoft.com/office/drawing/2014/main" id="{D3994B58-7B89-4306-B5F0-8D3F58D4861B}"/>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7" name="Google Shape;42;p27">
              <a:extLst>
                <a:ext uri="{FF2B5EF4-FFF2-40B4-BE49-F238E27FC236}">
                  <a16:creationId xmlns:a16="http://schemas.microsoft.com/office/drawing/2014/main" id="{D43641BF-710F-4308-97F4-7DC5BBB7EE25}"/>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8" name="Google Shape;43;p27">
              <a:extLst>
                <a:ext uri="{FF2B5EF4-FFF2-40B4-BE49-F238E27FC236}">
                  <a16:creationId xmlns:a16="http://schemas.microsoft.com/office/drawing/2014/main" id="{10057431-3401-42DB-AF84-AB881CE0F56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9" name="Google Shape;44;p27">
              <a:extLst>
                <a:ext uri="{FF2B5EF4-FFF2-40B4-BE49-F238E27FC236}">
                  <a16:creationId xmlns:a16="http://schemas.microsoft.com/office/drawing/2014/main" id="{0A095E4E-2AE0-4467-9281-D3D6FFE7E270}"/>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0" name="Google Shape;45;p27">
              <a:extLst>
                <a:ext uri="{FF2B5EF4-FFF2-40B4-BE49-F238E27FC236}">
                  <a16:creationId xmlns:a16="http://schemas.microsoft.com/office/drawing/2014/main" id="{E98E5E03-F240-41DB-A8A3-3927958E5336}"/>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1" name="Google Shape;46;p27">
              <a:extLst>
                <a:ext uri="{FF2B5EF4-FFF2-40B4-BE49-F238E27FC236}">
                  <a16:creationId xmlns:a16="http://schemas.microsoft.com/office/drawing/2014/main" id="{30991A4B-58B3-4613-8C11-67AEFB9B5938}"/>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2" name="Google Shape;47;p27">
              <a:extLst>
                <a:ext uri="{FF2B5EF4-FFF2-40B4-BE49-F238E27FC236}">
                  <a16:creationId xmlns:a16="http://schemas.microsoft.com/office/drawing/2014/main" id="{5E5C5143-6332-42C4-8AD1-0C35891D9D8C}"/>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3" name="Google Shape;48;p27">
              <a:extLst>
                <a:ext uri="{FF2B5EF4-FFF2-40B4-BE49-F238E27FC236}">
                  <a16:creationId xmlns:a16="http://schemas.microsoft.com/office/drawing/2014/main" id="{8605A1C5-2541-4ED3-BA75-B463D2C09B1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4" name="Google Shape;49;p27">
              <a:extLst>
                <a:ext uri="{FF2B5EF4-FFF2-40B4-BE49-F238E27FC236}">
                  <a16:creationId xmlns:a16="http://schemas.microsoft.com/office/drawing/2014/main" id="{61B6B38B-8433-40A4-9BC7-AAF253F22E17}"/>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5" name="Google Shape;50;p27">
              <a:extLst>
                <a:ext uri="{FF2B5EF4-FFF2-40B4-BE49-F238E27FC236}">
                  <a16:creationId xmlns:a16="http://schemas.microsoft.com/office/drawing/2014/main" id="{720587D1-792B-4728-BAFF-250AEBDEDA5F}"/>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6" name="Google Shape;51;p27">
              <a:extLst>
                <a:ext uri="{FF2B5EF4-FFF2-40B4-BE49-F238E27FC236}">
                  <a16:creationId xmlns:a16="http://schemas.microsoft.com/office/drawing/2014/main" id="{14678364-A9D6-4F43-8653-5D3EB2FF331E}"/>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7" name="Google Shape;52;p27">
              <a:extLst>
                <a:ext uri="{FF2B5EF4-FFF2-40B4-BE49-F238E27FC236}">
                  <a16:creationId xmlns:a16="http://schemas.microsoft.com/office/drawing/2014/main" id="{300B49C2-4343-40E9-93C9-27DACDC0414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8" name="Google Shape;53;p27">
              <a:extLst>
                <a:ext uri="{FF2B5EF4-FFF2-40B4-BE49-F238E27FC236}">
                  <a16:creationId xmlns:a16="http://schemas.microsoft.com/office/drawing/2014/main" id="{6716515D-C499-461E-8779-306B24A2BBE4}"/>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grpSp>
      <p:grpSp>
        <p:nvGrpSpPr>
          <p:cNvPr id="51" name="Google Shape;60;p27">
            <a:extLst>
              <a:ext uri="{FF2B5EF4-FFF2-40B4-BE49-F238E27FC236}">
                <a16:creationId xmlns:a16="http://schemas.microsoft.com/office/drawing/2014/main" id="{78EFEECD-B29F-423E-A0BC-A884ABFA9F17}"/>
              </a:ext>
            </a:extLst>
          </p:cNvPr>
          <p:cNvGrpSpPr/>
          <p:nvPr/>
        </p:nvGrpSpPr>
        <p:grpSpPr>
          <a:xfrm flipV="1">
            <a:off x="-1394282" y="-936230"/>
            <a:ext cx="14769137" cy="2606178"/>
            <a:chOff x="-1081536" y="5105780"/>
            <a:chExt cx="14769137" cy="2606178"/>
          </a:xfrm>
        </p:grpSpPr>
        <p:sp>
          <p:nvSpPr>
            <p:cNvPr id="52" name="Google Shape;61;p27">
              <a:extLst>
                <a:ext uri="{FF2B5EF4-FFF2-40B4-BE49-F238E27FC236}">
                  <a16:creationId xmlns:a16="http://schemas.microsoft.com/office/drawing/2014/main" id="{68414425-DC64-46BB-8848-77B1DAB59D35}"/>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3" name="Google Shape;62;p27">
              <a:extLst>
                <a:ext uri="{FF2B5EF4-FFF2-40B4-BE49-F238E27FC236}">
                  <a16:creationId xmlns:a16="http://schemas.microsoft.com/office/drawing/2014/main" id="{ADC8120A-5067-41AB-AEFE-152E790DB2A9}"/>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4" name="Google Shape;63;p27">
              <a:extLst>
                <a:ext uri="{FF2B5EF4-FFF2-40B4-BE49-F238E27FC236}">
                  <a16:creationId xmlns:a16="http://schemas.microsoft.com/office/drawing/2014/main" id="{614B4286-08E4-4FA0-93EF-804F9303369B}"/>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5" name="Google Shape;64;p27">
              <a:extLst>
                <a:ext uri="{FF2B5EF4-FFF2-40B4-BE49-F238E27FC236}">
                  <a16:creationId xmlns:a16="http://schemas.microsoft.com/office/drawing/2014/main" id="{2AA835DC-7CC9-40C5-A0CD-14668A4CCDF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6" name="Google Shape;65;p27">
              <a:extLst>
                <a:ext uri="{FF2B5EF4-FFF2-40B4-BE49-F238E27FC236}">
                  <a16:creationId xmlns:a16="http://schemas.microsoft.com/office/drawing/2014/main" id="{E9C4BA50-CD85-42B5-8B2D-5758A31B181F}"/>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7" name="Google Shape;66;p27">
              <a:extLst>
                <a:ext uri="{FF2B5EF4-FFF2-40B4-BE49-F238E27FC236}">
                  <a16:creationId xmlns:a16="http://schemas.microsoft.com/office/drawing/2014/main" id="{1C5C08C0-3FFA-4F34-AE0A-DD37631F6EC9}"/>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8" name="Google Shape;67;p27">
              <a:extLst>
                <a:ext uri="{FF2B5EF4-FFF2-40B4-BE49-F238E27FC236}">
                  <a16:creationId xmlns:a16="http://schemas.microsoft.com/office/drawing/2014/main" id="{1870734B-1CAC-4BFC-A550-FD35811BAAC8}"/>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9" name="Google Shape;68;p27">
              <a:extLst>
                <a:ext uri="{FF2B5EF4-FFF2-40B4-BE49-F238E27FC236}">
                  <a16:creationId xmlns:a16="http://schemas.microsoft.com/office/drawing/2014/main" id="{17B5F755-CE64-4477-91B9-6E6ECBB8F40F}"/>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60" name="Google Shape;69;p27">
              <a:extLst>
                <a:ext uri="{FF2B5EF4-FFF2-40B4-BE49-F238E27FC236}">
                  <a16:creationId xmlns:a16="http://schemas.microsoft.com/office/drawing/2014/main" id="{4F5B38C3-0DD5-4346-80F0-51B752D22B24}"/>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grpSp>
      <p:grpSp>
        <p:nvGrpSpPr>
          <p:cNvPr id="29" name="Google Shape;54;p27">
            <a:extLst>
              <a:ext uri="{FF2B5EF4-FFF2-40B4-BE49-F238E27FC236}">
                <a16:creationId xmlns:a16="http://schemas.microsoft.com/office/drawing/2014/main" id="{9FC6FB0F-44EF-43E5-9560-649D42703F23}"/>
              </a:ext>
            </a:extLst>
          </p:cNvPr>
          <p:cNvGrpSpPr/>
          <p:nvPr/>
        </p:nvGrpSpPr>
        <p:grpSpPr>
          <a:xfrm>
            <a:off x="2080199" y="645998"/>
            <a:ext cx="8226780" cy="4855628"/>
            <a:chOff x="3645164" y="1813666"/>
            <a:chExt cx="4766443" cy="2813260"/>
          </a:xfrm>
        </p:grpSpPr>
        <p:sp>
          <p:nvSpPr>
            <p:cNvPr id="30" name="Google Shape;55;p27">
              <a:extLst>
                <a:ext uri="{FF2B5EF4-FFF2-40B4-BE49-F238E27FC236}">
                  <a16:creationId xmlns:a16="http://schemas.microsoft.com/office/drawing/2014/main" id="{F09C869E-513A-462E-A51D-0D992934F496}"/>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31" name="Google Shape;56;p27">
              <a:extLst>
                <a:ext uri="{FF2B5EF4-FFF2-40B4-BE49-F238E27FC236}">
                  <a16:creationId xmlns:a16="http://schemas.microsoft.com/office/drawing/2014/main" id="{7D18991C-36EE-4E5D-8D35-948E0A6CA284}"/>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1800">
                <a:solidFill>
                  <a:schemeClr val="dk1"/>
                </a:solidFill>
                <a:latin typeface="Times New Roman" pitchFamily="18" charset="0"/>
                <a:ea typeface="Arial"/>
                <a:cs typeface="Times New Roman" pitchFamily="18" charset="0"/>
                <a:sym typeface="Arial"/>
              </a:endParaRPr>
            </a:p>
          </p:txBody>
        </p:sp>
      </p:grpSp>
      <p:pic>
        <p:nvPicPr>
          <p:cNvPr id="33" name="Google Shape;59;p27">
            <a:extLst>
              <a:ext uri="{FF2B5EF4-FFF2-40B4-BE49-F238E27FC236}">
                <a16:creationId xmlns:a16="http://schemas.microsoft.com/office/drawing/2014/main" id="{EB6DFAA8-D145-4A07-A46E-C716BEEBD15D}"/>
              </a:ext>
            </a:extLst>
          </p:cNvPr>
          <p:cNvPicPr preferRelativeResize="0"/>
          <p:nvPr/>
        </p:nvPicPr>
        <p:blipFill rotWithShape="1">
          <a:blip r:embed="rId2">
            <a:alphaModFix/>
          </a:blip>
          <a:srcRect/>
          <a:stretch/>
        </p:blipFill>
        <p:spPr>
          <a:xfrm rot="505190" flipH="1">
            <a:off x="5222248" y="3919566"/>
            <a:ext cx="7942083" cy="5113109"/>
          </a:xfrm>
          <a:prstGeom prst="rect">
            <a:avLst/>
          </a:prstGeom>
          <a:noFill/>
          <a:ln>
            <a:noFill/>
          </a:ln>
        </p:spPr>
      </p:pic>
      <p:grpSp>
        <p:nvGrpSpPr>
          <p:cNvPr id="34" name="Google Shape;60;p27">
            <a:extLst>
              <a:ext uri="{FF2B5EF4-FFF2-40B4-BE49-F238E27FC236}">
                <a16:creationId xmlns:a16="http://schemas.microsoft.com/office/drawing/2014/main" id="{7F0BE69E-BAE0-407A-98ED-6161989AB80F}"/>
              </a:ext>
            </a:extLst>
          </p:cNvPr>
          <p:cNvGrpSpPr/>
          <p:nvPr/>
        </p:nvGrpSpPr>
        <p:grpSpPr>
          <a:xfrm>
            <a:off x="-1081536" y="5105780"/>
            <a:ext cx="14769137" cy="2606178"/>
            <a:chOff x="-1081536" y="5105780"/>
            <a:chExt cx="14769137" cy="2606178"/>
          </a:xfrm>
        </p:grpSpPr>
        <p:sp>
          <p:nvSpPr>
            <p:cNvPr id="35" name="Google Shape;61;p27">
              <a:extLst>
                <a:ext uri="{FF2B5EF4-FFF2-40B4-BE49-F238E27FC236}">
                  <a16:creationId xmlns:a16="http://schemas.microsoft.com/office/drawing/2014/main" id="{04C91338-2EB6-4A5A-BE1A-B1190EC4AF4D}"/>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36" name="Google Shape;62;p27">
              <a:extLst>
                <a:ext uri="{FF2B5EF4-FFF2-40B4-BE49-F238E27FC236}">
                  <a16:creationId xmlns:a16="http://schemas.microsoft.com/office/drawing/2014/main" id="{BC008E3C-356D-4F79-95F9-01C1EE32E0B6}"/>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37" name="Google Shape;63;p27">
              <a:extLst>
                <a:ext uri="{FF2B5EF4-FFF2-40B4-BE49-F238E27FC236}">
                  <a16:creationId xmlns:a16="http://schemas.microsoft.com/office/drawing/2014/main" id="{004D6740-46DF-44D4-B2D4-7BE6BF2D58C1}"/>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38" name="Google Shape;64;p27">
              <a:extLst>
                <a:ext uri="{FF2B5EF4-FFF2-40B4-BE49-F238E27FC236}">
                  <a16:creationId xmlns:a16="http://schemas.microsoft.com/office/drawing/2014/main" id="{5B35C8A8-7AEA-4FF4-898A-85203D457E4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39" name="Google Shape;65;p27">
              <a:extLst>
                <a:ext uri="{FF2B5EF4-FFF2-40B4-BE49-F238E27FC236}">
                  <a16:creationId xmlns:a16="http://schemas.microsoft.com/office/drawing/2014/main" id="{9CFA65A7-3989-4BC8-B659-820E07625190}"/>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40" name="Google Shape;66;p27">
              <a:extLst>
                <a:ext uri="{FF2B5EF4-FFF2-40B4-BE49-F238E27FC236}">
                  <a16:creationId xmlns:a16="http://schemas.microsoft.com/office/drawing/2014/main" id="{0619622C-3AC0-4128-85C3-55E551EF0A70}"/>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41" name="Google Shape;67;p27">
              <a:extLst>
                <a:ext uri="{FF2B5EF4-FFF2-40B4-BE49-F238E27FC236}">
                  <a16:creationId xmlns:a16="http://schemas.microsoft.com/office/drawing/2014/main" id="{3BA53432-3836-4E83-99A7-0D0558A97AC2}"/>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42" name="Google Shape;68;p27">
              <a:extLst>
                <a:ext uri="{FF2B5EF4-FFF2-40B4-BE49-F238E27FC236}">
                  <a16:creationId xmlns:a16="http://schemas.microsoft.com/office/drawing/2014/main" id="{91F27375-B441-42D9-8624-348246F9ACBD}"/>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43" name="Google Shape;69;p27">
              <a:extLst>
                <a:ext uri="{FF2B5EF4-FFF2-40B4-BE49-F238E27FC236}">
                  <a16:creationId xmlns:a16="http://schemas.microsoft.com/office/drawing/2014/main" id="{55AF28F5-DB1E-4FB3-B70E-71954A1DAA51}"/>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grpSp>
      <p:sp>
        <p:nvSpPr>
          <p:cNvPr id="44" name="Google Shape;57;p27">
            <a:extLst>
              <a:ext uri="{FF2B5EF4-FFF2-40B4-BE49-F238E27FC236}">
                <a16:creationId xmlns:a16="http://schemas.microsoft.com/office/drawing/2014/main" id="{CB041213-4FFF-440C-AE5D-C41B55DE023D}"/>
              </a:ext>
            </a:extLst>
          </p:cNvPr>
          <p:cNvSpPr/>
          <p:nvPr/>
        </p:nvSpPr>
        <p:spPr>
          <a:xfrm rot="790632" flipH="1">
            <a:off x="9112426" y="1698177"/>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47" name="矩形 259">
            <a:extLst>
              <a:ext uri="{FF2B5EF4-FFF2-40B4-BE49-F238E27FC236}">
                <a16:creationId xmlns:a16="http://schemas.microsoft.com/office/drawing/2014/main" id="{E7CB0FED-BB9C-46C1-8CA0-7A62B9D1E7E1}"/>
              </a:ext>
            </a:extLst>
          </p:cNvPr>
          <p:cNvSpPr>
            <a:spLocks noChangeArrowheads="1"/>
          </p:cNvSpPr>
          <p:nvPr/>
        </p:nvSpPr>
        <p:spPr bwMode="auto">
          <a:xfrm>
            <a:off x="10369" y="2104068"/>
            <a:ext cx="121920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8000" b="1" kern="1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reflection blurRad="6350" stA="13000" endPos="88000" dir="5400000" sy="-100000" algn="bl" rotWithShape="0"/>
                </a:effectLst>
                <a:latin typeface="Times New Roman" pitchFamily="18" charset="0"/>
                <a:cs typeface="Times New Roman" pitchFamily="18" charset="0"/>
              </a:rPr>
              <a:t>CHÚC CÁC CON </a:t>
            </a:r>
          </a:p>
          <a:p>
            <a:pPr algn="ctr"/>
            <a:r>
              <a:rPr lang="en-US" sz="8000" b="1" kern="1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reflection blurRad="6350" stA="13000" endPos="88000" dir="5400000" sy="-100000" algn="bl" rotWithShape="0"/>
                </a:effectLst>
                <a:latin typeface="Times New Roman" pitchFamily="18" charset="0"/>
                <a:cs typeface="Times New Roman" pitchFamily="18" charset="0"/>
              </a:rPr>
              <a:t>HỌC TỐT!</a:t>
            </a:r>
            <a:endParaRPr lang="en-US" sz="8000" dirty="0">
              <a:solidFill>
                <a:srgbClr val="FF0000"/>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endParaRPr>
          </a:p>
        </p:txBody>
      </p:sp>
      <p:pic>
        <p:nvPicPr>
          <p:cNvPr id="49" name="Picture 48">
            <a:extLst>
              <a:ext uri="{FF2B5EF4-FFF2-40B4-BE49-F238E27FC236}">
                <a16:creationId xmlns:a16="http://schemas.microsoft.com/office/drawing/2014/main" id="{BD8A5A63-3B3A-4A84-B730-419E06DFF4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78" r="17778"/>
          <a:stretch/>
        </p:blipFill>
        <p:spPr>
          <a:xfrm flipH="1">
            <a:off x="460042" y="-235371"/>
            <a:ext cx="2183160" cy="3387661"/>
          </a:xfrm>
          <a:prstGeom prst="rect">
            <a:avLst/>
          </a:prstGeom>
        </p:spPr>
      </p:pic>
      <p:pic>
        <p:nvPicPr>
          <p:cNvPr id="61" name="Google Shape;58;p27">
            <a:extLst>
              <a:ext uri="{FF2B5EF4-FFF2-40B4-BE49-F238E27FC236}">
                <a16:creationId xmlns:a16="http://schemas.microsoft.com/office/drawing/2014/main" id="{EC1F47AA-10D5-48E7-A7DF-4066D4005F6A}"/>
              </a:ext>
            </a:extLst>
          </p:cNvPr>
          <p:cNvPicPr preferRelativeResize="0"/>
          <p:nvPr/>
        </p:nvPicPr>
        <p:blipFill rotWithShape="1">
          <a:blip r:embed="rId4">
            <a:alphaModFix/>
          </a:blip>
          <a:srcRect/>
          <a:stretch/>
        </p:blipFill>
        <p:spPr>
          <a:xfrm flipH="1">
            <a:off x="3674642" y="275615"/>
            <a:ext cx="629652" cy="1446311"/>
          </a:xfrm>
          <a:prstGeom prst="rect">
            <a:avLst/>
          </a:prstGeom>
          <a:noFill/>
          <a:ln>
            <a:noFill/>
          </a:ln>
        </p:spPr>
      </p:pic>
    </p:spTree>
    <p:extLst>
      <p:ext uri="{BB962C8B-B14F-4D97-AF65-F5344CB8AC3E}">
        <p14:creationId xmlns:p14="http://schemas.microsoft.com/office/powerpoint/2010/main" val="131745438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p:tgtEl>
                                          <p:spTgt spid="44"/>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 calcmode="lin" valueType="num">
                                      <p:cBhvr>
                                        <p:cTn id="32" dur="500" fill="hold"/>
                                        <p:tgtEl>
                                          <p:spTgt spid="49"/>
                                        </p:tgtEl>
                                        <p:attrNameLst>
                                          <p:attrName>ppt_w</p:attrName>
                                        </p:attrNameLst>
                                      </p:cBhvr>
                                      <p:tavLst>
                                        <p:tav tm="0">
                                          <p:val>
                                            <p:fltVal val="0"/>
                                          </p:val>
                                        </p:tav>
                                        <p:tav tm="100000">
                                          <p:val>
                                            <p:strVal val="#ppt_w"/>
                                          </p:val>
                                        </p:tav>
                                      </p:tavLst>
                                    </p:anim>
                                    <p:anim calcmode="lin" valueType="num">
                                      <p:cBhvr>
                                        <p:cTn id="33" dur="500" fill="hold"/>
                                        <p:tgtEl>
                                          <p:spTgt spid="49"/>
                                        </p:tgtEl>
                                        <p:attrNameLst>
                                          <p:attrName>ppt_h</p:attrName>
                                        </p:attrNameLst>
                                      </p:cBhvr>
                                      <p:tavLst>
                                        <p:tav tm="0">
                                          <p:val>
                                            <p:fltVal val="0"/>
                                          </p:val>
                                        </p:tav>
                                        <p:tav tm="100000">
                                          <p:val>
                                            <p:strVal val="#ppt_h"/>
                                          </p:val>
                                        </p:tav>
                                      </p:tavLst>
                                    </p:anim>
                                    <p:animEffect transition="in" filter="fade">
                                      <p:cBhvr>
                                        <p:cTn id="34" dur="500"/>
                                        <p:tgtEl>
                                          <p:spTgt spid="49"/>
                                        </p:tgtEl>
                                      </p:cBhvr>
                                    </p:animEffect>
                                  </p:childTnLst>
                                </p:cTn>
                              </p:par>
                              <p:par>
                                <p:cTn id="35" presetID="0" presetClass="path" presetSubtype="0" accel="50000" decel="50000" fill="hold" nodeType="withEffect">
                                  <p:stCondLst>
                                    <p:cond delay="0"/>
                                  </p:stCondLst>
                                  <p:childTnLst>
                                    <p:animMotion origin="layout" path="M -3.54167E-6 -0.00116 L -3.54167E-6 -0.00092 C -0.00781 0.00718 -0.01692 0.01273 -0.02343 0.02384 C -0.0263 0.02824 -0.02552 0.03681 -0.02656 0.04329 C -0.0276 0.04884 -0.02864 0.0544 -0.02968 0.05996 C -0.02708 0.11482 -0.02773 0.17014 -0.02187 0.22431 C -0.02031 0.23935 -0.01354 0.25139 -0.00781 0.26343 C 0.00808 0.29607 0.02058 0.31204 0.04076 0.33287 C 0.05196 0.34468 0.06368 0.35486 0.07526 0.36644 C 0.08477 0.37616 0.0931 0.38982 0.10339 0.39699 C 0.11732 0.40671 0.13256 0.41088 0.14727 0.41644 C 0.18451 0.43056 0.18568 0.42755 0.22396 0.43056 C 0.29558 0.42847 0.36693 0.42963 0.43868 0.42477 C 0.44753 0.42408 0.45625 0.41713 0.46511 0.41366 C 0.475 0.40972 0.48503 0.40648 0.49506 0.40255 C 0.50703 0.39746 0.53217 0.38472 0.54362 0.37755 C 0.56237 0.36528 0.5944 0.3456 0.6125 0.32176 C 0.65951 0.25996 0.66576 0.23982 0.70651 0.16019 C 0.71485 0.14352 0.72422 0.12824 0.73151 0.11019 C 0.74076 0.08681 0.73646 0.09699 0.74414 0.0794 L 0.74414 0.07963 " pathEditMode="relative" rAng="0" ptsTypes="AAAAAAAAAAAAAAAAAAAAA">
                                      <p:cBhvr>
                                        <p:cTn id="36" dur="2000" fill="hold"/>
                                        <p:tgtEl>
                                          <p:spTgt spid="49"/>
                                        </p:tgtEl>
                                        <p:attrNameLst>
                                          <p:attrName>ppt_x</p:attrName>
                                          <p:attrName>ppt_y</p:attrName>
                                        </p:attrNameLst>
                                      </p:cBhvr>
                                      <p:rCtr x="35716" y="21574"/>
                                    </p:animMotion>
                                  </p:childTnLst>
                                </p:cTn>
                              </p:par>
                              <p:par>
                                <p:cTn id="37" presetID="22" presetClass="entr" presetSubtype="8" fill="hold" grpId="0" nodeType="withEffect">
                                  <p:stCondLst>
                                    <p:cond delay="700"/>
                                  </p:stCondLst>
                                  <p:childTnLst>
                                    <p:set>
                                      <p:cBhvr>
                                        <p:cTn id="38" dur="1" fill="hold">
                                          <p:stCondLst>
                                            <p:cond delay="0"/>
                                          </p:stCondLst>
                                        </p:cTn>
                                        <p:tgtEl>
                                          <p:spTgt spid="47"/>
                                        </p:tgtEl>
                                        <p:attrNameLst>
                                          <p:attrName>style.visibility</p:attrName>
                                        </p:attrNameLst>
                                      </p:cBhvr>
                                      <p:to>
                                        <p:strVal val="visible"/>
                                      </p:to>
                                    </p:set>
                                    <p:animEffect transition="in" filter="wipe(left)">
                                      <p:cBhvr>
                                        <p:cTn id="39" dur="1700"/>
                                        <p:tgtEl>
                                          <p:spTgt spid="47"/>
                                        </p:tgtEl>
                                      </p:cBhvr>
                                    </p:animEffect>
                                  </p:childTnLst>
                                </p:cTn>
                              </p:par>
                              <p:par>
                                <p:cTn id="40" presetID="26" presetClass="emph" presetSubtype="0" fill="hold" grpId="1" nodeType="withEffect">
                                  <p:stCondLst>
                                    <p:cond delay="0"/>
                                  </p:stCondLst>
                                  <p:childTnLst>
                                    <p:animEffect transition="out" filter="fade">
                                      <p:cBhvr>
                                        <p:cTn id="41" dur="500" tmFilter="0, 0; .2, .5; .8, .5; 1, 0"/>
                                        <p:tgtEl>
                                          <p:spTgt spid="47"/>
                                        </p:tgtEl>
                                      </p:cBhvr>
                                    </p:animEffect>
                                    <p:animScale>
                                      <p:cBhvr>
                                        <p:cTn id="42"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16" name="3D Model 15" descr="The Earth">
                <a:extLst>
                  <a:ext uri="{FF2B5EF4-FFF2-40B4-BE49-F238E27FC236}">
                    <a16:creationId xmlns:a16="http://schemas.microsoft.com/office/drawing/2014/main" id="{62542A17-AEDF-44BB-B506-93917EBD65A2}"/>
                  </a:ext>
                </a:extLst>
              </p:cNvPr>
              <p:cNvGraphicFramePr>
                <a:graphicFrameLocks noChangeAspect="1"/>
              </p:cNvGraphicFramePr>
              <p:nvPr>
                <p:extLst>
                  <p:ext uri="{D42A27DB-BD31-4B8C-83A1-F6EECF244321}">
                    <p14:modId xmlns:p14="http://schemas.microsoft.com/office/powerpoint/2010/main" val="4290429182"/>
                  </p:ext>
                </p:extLst>
              </p:nvPr>
            </p:nvGraphicFramePr>
            <p:xfrm>
              <a:off x="-3609240" y="2261528"/>
              <a:ext cx="2294677" cy="2266191"/>
            </p:xfrm>
            <a:graphic>
              <a:graphicData uri="http://schemas.microsoft.com/office/drawing/2017/model3d">
                <am3d:model3d r:embed="rId2">
                  <am3d:spPr>
                    <a:xfrm>
                      <a:off x="0" y="0"/>
                      <a:ext cx="2294677" cy="2266191"/>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156618" ay="-1173564" az="-400699"/>
                    <am3d:postTrans dx="0" dy="0" dz="0"/>
                  </am3d:trans>
                  <am3d:raster rName="Office3DRenderer" rVer="16.0.8326">
                    <am3d:blip r:embed="rId3"/>
                  </am3d:raster>
                  <am3d:objViewport viewportSz="39412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The Earth">
                <a:extLst>
                  <a:ext uri="{FF2B5EF4-FFF2-40B4-BE49-F238E27FC236}">
                    <a16:creationId xmlns:a16="http://schemas.microsoft.com/office/drawing/2014/main" id="{62542A17-AEDF-44BB-B506-93917EBD65A2}"/>
                  </a:ext>
                </a:extLst>
              </p:cNvPr>
              <p:cNvPicPr>
                <a:picLocks noGrp="1" noRot="1" noChangeAspect="1" noMove="1" noResize="1" noEditPoints="1" noAdjustHandles="1" noChangeArrowheads="1" noChangeShapeType="1" noCrop="1"/>
              </p:cNvPicPr>
              <p:nvPr/>
            </p:nvPicPr>
            <p:blipFill>
              <a:blip r:embed="rId3"/>
              <a:stretch>
                <a:fillRect/>
              </a:stretch>
            </p:blipFill>
            <p:spPr>
              <a:xfrm>
                <a:off x="-3609240" y="2261528"/>
                <a:ext cx="2294677" cy="2266191"/>
              </a:xfrm>
              <a:prstGeom prst="rect">
                <a:avLst/>
              </a:prstGeom>
            </p:spPr>
          </p:pic>
        </mc:Fallback>
      </mc:AlternateContent>
      <p:pic>
        <p:nvPicPr>
          <p:cNvPr id="4" name="Picture 3">
            <a:extLst>
              <a:ext uri="{FF2B5EF4-FFF2-40B4-BE49-F238E27FC236}">
                <a16:creationId xmlns:a16="http://schemas.microsoft.com/office/drawing/2014/main" id="{F6AAB429-5E71-4DF8-B9B6-27D432A5CA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97" t="3009" r="15661"/>
          <a:stretch/>
        </p:blipFill>
        <p:spPr>
          <a:xfrm flipH="1">
            <a:off x="34903" y="2869603"/>
            <a:ext cx="2926096" cy="3853866"/>
          </a:xfrm>
          <a:prstGeom prst="rect">
            <a:avLst/>
          </a:prstGeom>
        </p:spPr>
      </p:pic>
      <p:pic>
        <p:nvPicPr>
          <p:cNvPr id="1026" name="Picture 2" descr="Cartoon Characters Doraemon Nobita Pngu0027s - Easy Drawing Of Nobita,Cartoon  Arm Png - free transparent png images - pngaaa.com">
            <a:extLst>
              <a:ext uri="{FF2B5EF4-FFF2-40B4-BE49-F238E27FC236}">
                <a16:creationId xmlns:a16="http://schemas.microsoft.com/office/drawing/2014/main" id="{0961D493-5902-4DCB-98D0-F7D4C4608E0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21242" y="2261529"/>
            <a:ext cx="3224579" cy="4392993"/>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a:extLst>
              <a:ext uri="{FF2B5EF4-FFF2-40B4-BE49-F238E27FC236}">
                <a16:creationId xmlns:a16="http://schemas.microsoft.com/office/drawing/2014/main" id="{B2D9D984-C34F-4B7B-9C21-FE59872679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367309">
            <a:off x="7242489" y="-124179"/>
            <a:ext cx="4393426" cy="3004296"/>
          </a:xfrm>
          <a:prstGeom prst="rect">
            <a:avLst/>
          </a:prstGeom>
        </p:spPr>
      </p:pic>
      <p:sp>
        <p:nvSpPr>
          <p:cNvPr id="28" name="Graphic 19">
            <a:extLst>
              <a:ext uri="{FF2B5EF4-FFF2-40B4-BE49-F238E27FC236}">
                <a16:creationId xmlns:a16="http://schemas.microsoft.com/office/drawing/2014/main" id="{A13CFFDE-ECDB-48D0-A658-6345F61EA281}"/>
              </a:ext>
            </a:extLst>
          </p:cNvPr>
          <p:cNvSpPr/>
          <p:nvPr/>
        </p:nvSpPr>
        <p:spPr>
          <a:xfrm rot="21387366">
            <a:off x="1589938" y="198"/>
            <a:ext cx="4723168" cy="3295335"/>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a:p>
        </p:txBody>
      </p:sp>
      <p:sp>
        <p:nvSpPr>
          <p:cNvPr id="29" name="Graphic 19">
            <a:extLst>
              <a:ext uri="{FF2B5EF4-FFF2-40B4-BE49-F238E27FC236}">
                <a16:creationId xmlns:a16="http://schemas.microsoft.com/office/drawing/2014/main" id="{8B69806C-2297-4751-8114-32478CB33DEF}"/>
              </a:ext>
            </a:extLst>
          </p:cNvPr>
          <p:cNvSpPr/>
          <p:nvPr/>
        </p:nvSpPr>
        <p:spPr>
          <a:xfrm rot="18232085">
            <a:off x="2652153" y="2753947"/>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a:p>
        </p:txBody>
      </p:sp>
      <p:sp>
        <p:nvSpPr>
          <p:cNvPr id="30" name="Graphic 19">
            <a:extLst>
              <a:ext uri="{FF2B5EF4-FFF2-40B4-BE49-F238E27FC236}">
                <a16:creationId xmlns:a16="http://schemas.microsoft.com/office/drawing/2014/main" id="{E36F3521-21BC-4EEE-B356-61E6D30248F8}"/>
              </a:ext>
            </a:extLst>
          </p:cNvPr>
          <p:cNvSpPr/>
          <p:nvPr/>
        </p:nvSpPr>
        <p:spPr>
          <a:xfrm rot="18232085">
            <a:off x="2332045" y="3020221"/>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a:p>
        </p:txBody>
      </p:sp>
      <p:sp>
        <p:nvSpPr>
          <p:cNvPr id="31" name="TextBox 30">
            <a:extLst>
              <a:ext uri="{FF2B5EF4-FFF2-40B4-BE49-F238E27FC236}">
                <a16:creationId xmlns:a16="http://schemas.microsoft.com/office/drawing/2014/main" id="{1422FC7E-9007-476E-9C1B-E6E6B709A729}"/>
              </a:ext>
            </a:extLst>
          </p:cNvPr>
          <p:cNvSpPr txBox="1"/>
          <p:nvPr/>
        </p:nvSpPr>
        <p:spPr>
          <a:xfrm>
            <a:off x="2113313" y="658631"/>
            <a:ext cx="3812420" cy="1938992"/>
          </a:xfrm>
          <a:prstGeom prst="rect">
            <a:avLst/>
          </a:prstGeom>
          <a:noFill/>
        </p:spPr>
        <p:txBody>
          <a:bodyPr wrap="square">
            <a:spAutoFit/>
          </a:bodyPr>
          <a:lstStyle/>
          <a:p>
            <a:pPr algn="ctr"/>
            <a:r>
              <a:rPr lang="en-US" sz="4000" b="1">
                <a:solidFill>
                  <a:schemeClr val="accent5">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Nêu tên một số đảo và quần đảo ở nước ta.</a:t>
            </a:r>
            <a:endParaRPr lang="en-US" sz="400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E71576CB-1B9B-44DE-A931-A3FA7702033A}"/>
              </a:ext>
            </a:extLst>
          </p:cNvPr>
          <p:cNvSpPr txBox="1"/>
          <p:nvPr/>
        </p:nvSpPr>
        <p:spPr>
          <a:xfrm rot="759322">
            <a:off x="7494199" y="435688"/>
            <a:ext cx="3860189" cy="2062103"/>
          </a:xfrm>
          <a:prstGeom prst="rect">
            <a:avLst/>
          </a:prstGeom>
          <a:noFill/>
        </p:spPr>
        <p:txBody>
          <a:bodyPr wrap="square">
            <a:spAutoFit/>
          </a:bodyPr>
          <a:lstStyle/>
          <a:p>
            <a:pPr algn="ctr" eaLnBrk="1" hangingPunct="1">
              <a:spcBef>
                <a:spcPct val="0"/>
              </a:spcBef>
            </a:pPr>
            <a:r>
              <a:rPr lang="en-US" sz="3200" b="1">
                <a:solidFill>
                  <a:schemeClr val="tx1">
                    <a:lumMod val="85000"/>
                    <a:lumOff val="15000"/>
                  </a:schemeClr>
                </a:solidFill>
                <a:latin typeface="Times New Roman" panose="02020603050405020304" pitchFamily="18" charset="0"/>
                <a:cs typeface="Times New Roman" panose="02020603050405020304" pitchFamily="18" charset="0"/>
              </a:rPr>
              <a:t>QĐ. Hoàng Sa, QĐ.Trường Sa, đảo Phú Quốc, Cát Bà, Côn Đảo,...</a:t>
            </a:r>
            <a:endParaRPr lang="en-US" sz="3200" b="1">
              <a:solidFill>
                <a:schemeClr val="tx1">
                  <a:lumMod val="85000"/>
                  <a:lumOff val="15000"/>
                </a:schemeClr>
              </a:solidFill>
            </a:endParaRPr>
          </a:p>
        </p:txBody>
      </p:sp>
      <p:sp>
        <p:nvSpPr>
          <p:cNvPr id="14" name="Action Button: Go Back or Previous 13">
            <a:hlinkClick r:id="rId9" action="ppaction://hlinksldjump" highlightClick="1"/>
            <a:extLst>
              <a:ext uri="{FF2B5EF4-FFF2-40B4-BE49-F238E27FC236}">
                <a16:creationId xmlns:a16="http://schemas.microsoft.com/office/drawing/2014/main" id="{872D6477-B078-4C50-83E8-3A1FC358281C}"/>
              </a:ext>
            </a:extLst>
          </p:cNvPr>
          <p:cNvSpPr/>
          <p:nvPr/>
        </p:nvSpPr>
        <p:spPr>
          <a:xfrm>
            <a:off x="10910459" y="6324600"/>
            <a:ext cx="1052941" cy="550496"/>
          </a:xfrm>
          <a:prstGeom prst="actionButtonBackPrevio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86130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5BD6A-3FFB-4FE3-B8F5-23377113616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944" b="99352" l="1250" r="97875">
                        <a14:foregroundMark x1="625" y1="1728" x2="74375" y2="7559"/>
                        <a14:foregroundMark x1="74375" y1="7559" x2="86875" y2="5832"/>
                        <a14:foregroundMark x1="86875" y1="5832" x2="95750" y2="10799"/>
                        <a14:foregroundMark x1="94391" y1="76902" x2="94000" y2="95896"/>
                        <a14:foregroundMark x1="95750" y1="10799" x2="95356" y2="29940"/>
                        <a14:foregroundMark x1="94000" y1="95896" x2="7750" y2="89201"/>
                        <a14:foregroundMark x1="7750" y1="89201" x2="2375" y2="75810"/>
                        <a14:foregroundMark x1="5462" y1="29688" x2="6625" y2="12311"/>
                        <a14:foregroundMark x1="2375" y1="75810" x2="2576" y2="72801"/>
                        <a14:foregroundMark x1="52000" y1="22894" x2="94250" y2="10799"/>
                        <a14:foregroundMark x1="94250" y1="10799" x2="92500" y2="21598"/>
                        <a14:foregroundMark x1="92500" y1="21598" x2="92625" y2="24406"/>
                        <a14:foregroundMark x1="73500" y1="21166" x2="79000" y2="20734"/>
                        <a14:foregroundMark x1="14125" y1="23110" x2="32500" y2="12311"/>
                        <a14:foregroundMark x1="7500" y1="6911" x2="7500" y2="6911"/>
                        <a14:foregroundMark x1="23125" y1="1944" x2="23125" y2="1944"/>
                        <a14:foregroundMark x1="97875" y1="8855" x2="97875" y2="8855"/>
                        <a14:foregroundMark x1="1250" y1="15983" x2="1250" y2="15983"/>
                        <a14:foregroundMark x1="2500" y1="84233" x2="2500" y2="84233"/>
                        <a14:foregroundMark x1="23500" y1="94600" x2="23500" y2="94600"/>
                        <a14:foregroundMark x1="32250" y1="96976" x2="32250" y2="96976"/>
                        <a14:foregroundMark x1="14625" y1="99352" x2="14625" y2="99352"/>
                        <a14:foregroundMark x1="5250" y1="97840" x2="5250" y2="97840"/>
                        <a14:foregroundMark x1="2875" y1="93089" x2="2875" y2="93089"/>
                        <a14:foregroundMark x1="7000" y1="89417" x2="7000" y2="89417"/>
                        <a14:foregroundMark x1="31500" y1="93952" x2="38125" y2="93952"/>
                        <a14:foregroundMark x1="38125" y1="93952" x2="57625" y2="93737"/>
                        <a14:foregroundMark x1="71000" y1="97192" x2="71000" y2="97192"/>
                        <a14:foregroundMark x1="66500" y1="98488" x2="66500" y2="98488"/>
                        <a14:foregroundMark x1="1625" y1="77970" x2="7125" y2="90497"/>
                        <a14:foregroundMark x1="7125" y1="90497" x2="25125" y2="96544"/>
                        <a14:foregroundMark x1="25125" y1="96544" x2="30000" y2="93952"/>
                        <a14:foregroundMark x1="30000" y1="93952" x2="30250" y2="93737"/>
                        <a14:backgroundMark x1="68500" y1="43197" x2="38000" y2="40389"/>
                        <a14:backgroundMark x1="38000" y1="40389" x2="31125" y2="45356"/>
                        <a14:backgroundMark x1="31125" y1="45356" x2="36500" y2="54644"/>
                        <a14:backgroundMark x1="36500" y1="54644" x2="51500" y2="59179"/>
                        <a14:backgroundMark x1="51500" y1="59179" x2="62625" y2="57451"/>
                        <a14:backgroundMark x1="62625" y1="57451" x2="67125" y2="51620"/>
                        <a14:backgroundMark x1="67125" y1="51620" x2="67875" y2="44492"/>
                        <a14:backgroundMark x1="67875" y1="44492" x2="67250" y2="43197"/>
                        <a14:backgroundMark x1="750" y1="31317" x2="5250" y2="33045"/>
                        <a14:backgroundMark x1="5250" y1="33045" x2="10125" y2="39741"/>
                        <a14:backgroundMark x1="10125" y1="39741" x2="15625" y2="39525"/>
                        <a14:backgroundMark x1="15625" y1="39525" x2="19875" y2="33045"/>
                        <a14:backgroundMark x1="19875" y1="33045" x2="26500" y2="31965"/>
                        <a14:backgroundMark x1="26500" y1="31965" x2="31500" y2="32397"/>
                        <a14:backgroundMark x1="31500" y1="32397" x2="37125" y2="27862"/>
                        <a14:backgroundMark x1="37125" y1="27862" x2="40875" y2="38013"/>
                        <a14:backgroundMark x1="64500" y1="35421" x2="78000" y2="33477"/>
                        <a14:backgroundMark x1="78000" y1="33477" x2="94500" y2="38877"/>
                        <a14:backgroundMark x1="94500" y1="38877" x2="98875" y2="34557"/>
                        <a14:backgroundMark x1="98875" y1="34557" x2="98125" y2="33045"/>
                        <a14:backgroundMark x1="93000" y1="73650" x2="99250" y2="74082"/>
                        <a14:backgroundMark x1="99250" y1="74082" x2="99750" y2="76674"/>
                        <a14:backgroundMark x1="95500" y1="31749" x2="93500" y2="36069"/>
                        <a14:backgroundMark x1="95375" y1="31749" x2="95375" y2="31749"/>
                        <a14:backgroundMark x1="98125" y1="40605" x2="93750" y2="57667"/>
                        <a14:backgroundMark x1="93750" y1="57667" x2="93750" y2="57667"/>
                        <a14:backgroundMark x1="3250" y1="35205" x2="5125" y2="57883"/>
                        <a14:backgroundMark x1="5125" y1="57883" x2="500" y2="60907"/>
                        <a14:backgroundMark x1="500" y1="60907" x2="375" y2="60907"/>
                        <a14:backgroundMark x1="97500" y1="37797" x2="92625" y2="47948"/>
                        <a14:backgroundMark x1="95375" y1="31317" x2="95375" y2="31317"/>
                        <a14:backgroundMark x1="96000" y1="30670" x2="94750" y2="33477"/>
                        <a14:backgroundMark x1="96125" y1="61339" x2="93125" y2="64147"/>
                        <a14:backgroundMark x1="625" y1="61123" x2="3875" y2="71706"/>
                        <a14:backgroundMark x1="3875" y1="71706" x2="3625" y2="61339"/>
                        <a14:backgroundMark x1="3625" y1="61339" x2="1750" y2="61771"/>
                        <a14:backgroundMark x1="94375" y1="56156" x2="92125" y2="61987"/>
                        <a14:backgroundMark x1="92125" y1="61987" x2="93125" y2="72138"/>
                        <a14:backgroundMark x1="93125" y1="72138" x2="96500" y2="66307"/>
                        <a14:backgroundMark x1="96500" y1="66307" x2="94875" y2="56587"/>
                        <a14:backgroundMark x1="94875" y1="56587" x2="93750" y2="55940"/>
                        <a14:backgroundMark x1="96375" y1="61339" x2="94625" y2="65227"/>
                        <a14:backgroundMark x1="2750" y1="73002" x2="2750" y2="73002"/>
                        <a14:backgroundMark x1="2625" y1="72570" x2="2625" y2="72570"/>
                        <a14:backgroundMark x1="63875" y1="26134" x2="63875" y2="26134"/>
                      </a14:backgroundRemoval>
                    </a14:imgEffect>
                  </a14:imgLayer>
                </a14:imgProps>
              </a:ext>
              <a:ext uri="{28A0092B-C50C-407E-A947-70E740481C1C}">
                <a14:useLocalDpi xmlns:a14="http://schemas.microsoft.com/office/drawing/2010/main" val="0"/>
              </a:ext>
            </a:extLst>
          </a:blip>
          <a:srcRect t="70694"/>
          <a:stretch/>
        </p:blipFill>
        <p:spPr>
          <a:xfrm>
            <a:off x="-30810" y="4953000"/>
            <a:ext cx="12192000" cy="2057400"/>
          </a:xfrm>
          <a:prstGeom prst="rect">
            <a:avLst/>
          </a:prstGeom>
        </p:spPr>
      </p:pic>
      <p:pic>
        <p:nvPicPr>
          <p:cNvPr id="4" name="Picture 3">
            <a:extLst>
              <a:ext uri="{FF2B5EF4-FFF2-40B4-BE49-F238E27FC236}">
                <a16:creationId xmlns:a16="http://schemas.microsoft.com/office/drawing/2014/main" id="{EF63C1D4-5171-4510-B37A-9962EA59CD0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944" b="99352" l="1250" r="97875">
                        <a14:foregroundMark x1="625" y1="1728" x2="74375" y2="7559"/>
                        <a14:foregroundMark x1="74375" y1="7559" x2="86875" y2="5832"/>
                        <a14:foregroundMark x1="86875" y1="5832" x2="95750" y2="10799"/>
                        <a14:foregroundMark x1="94391" y1="76902" x2="94000" y2="95896"/>
                        <a14:foregroundMark x1="95750" y1="10799" x2="95356" y2="29940"/>
                        <a14:foregroundMark x1="94000" y1="95896" x2="7750" y2="89201"/>
                        <a14:foregroundMark x1="7750" y1="89201" x2="2375" y2="75810"/>
                        <a14:foregroundMark x1="5462" y1="29688" x2="6625" y2="12311"/>
                        <a14:foregroundMark x1="2375" y1="75810" x2="2576" y2="72801"/>
                        <a14:foregroundMark x1="52000" y1="22894" x2="94250" y2="10799"/>
                        <a14:foregroundMark x1="94250" y1="10799" x2="92500" y2="21598"/>
                        <a14:foregroundMark x1="92500" y1="21598" x2="92625" y2="24406"/>
                        <a14:foregroundMark x1="73500" y1="21166" x2="79000" y2="20734"/>
                        <a14:foregroundMark x1="14125" y1="23110" x2="32500" y2="12311"/>
                        <a14:foregroundMark x1="7500" y1="6911" x2="7500" y2="6911"/>
                        <a14:foregroundMark x1="23125" y1="1944" x2="23125" y2="1944"/>
                        <a14:foregroundMark x1="97875" y1="8855" x2="97875" y2="8855"/>
                        <a14:foregroundMark x1="1250" y1="15983" x2="1250" y2="15983"/>
                        <a14:foregroundMark x1="2500" y1="84233" x2="2500" y2="84233"/>
                        <a14:foregroundMark x1="23500" y1="94600" x2="23500" y2="94600"/>
                        <a14:foregroundMark x1="32250" y1="96976" x2="32250" y2="96976"/>
                        <a14:foregroundMark x1="14625" y1="99352" x2="14625" y2="99352"/>
                        <a14:foregroundMark x1="5250" y1="97840" x2="5250" y2="97840"/>
                        <a14:foregroundMark x1="2875" y1="93089" x2="2875" y2="93089"/>
                        <a14:foregroundMark x1="7000" y1="89417" x2="7000" y2="89417"/>
                        <a14:foregroundMark x1="31500" y1="93952" x2="38125" y2="93952"/>
                        <a14:foregroundMark x1="38125" y1="93952" x2="57625" y2="93737"/>
                        <a14:foregroundMark x1="71000" y1="97192" x2="71000" y2="97192"/>
                        <a14:foregroundMark x1="66500" y1="98488" x2="66500" y2="98488"/>
                        <a14:foregroundMark x1="1625" y1="77970" x2="7125" y2="90497"/>
                        <a14:foregroundMark x1="7125" y1="90497" x2="25125" y2="96544"/>
                        <a14:foregroundMark x1="25125" y1="96544" x2="30000" y2="93952"/>
                        <a14:foregroundMark x1="30000" y1="93952" x2="30250" y2="93737"/>
                        <a14:backgroundMark x1="68500" y1="43197" x2="38000" y2="40389"/>
                        <a14:backgroundMark x1="38000" y1="40389" x2="31125" y2="45356"/>
                        <a14:backgroundMark x1="31125" y1="45356" x2="36500" y2="54644"/>
                        <a14:backgroundMark x1="36500" y1="54644" x2="51500" y2="59179"/>
                        <a14:backgroundMark x1="51500" y1="59179" x2="62625" y2="57451"/>
                        <a14:backgroundMark x1="62625" y1="57451" x2="67125" y2="51620"/>
                        <a14:backgroundMark x1="67125" y1="51620" x2="67875" y2="44492"/>
                        <a14:backgroundMark x1="67875" y1="44492" x2="67250" y2="43197"/>
                        <a14:backgroundMark x1="750" y1="31317" x2="5250" y2="33045"/>
                        <a14:backgroundMark x1="5250" y1="33045" x2="10125" y2="39741"/>
                        <a14:backgroundMark x1="10125" y1="39741" x2="15625" y2="39525"/>
                        <a14:backgroundMark x1="15625" y1="39525" x2="19875" y2="33045"/>
                        <a14:backgroundMark x1="19875" y1="33045" x2="26500" y2="31965"/>
                        <a14:backgroundMark x1="26500" y1="31965" x2="31500" y2="32397"/>
                        <a14:backgroundMark x1="31500" y1="32397" x2="37125" y2="27862"/>
                        <a14:backgroundMark x1="37125" y1="27862" x2="40875" y2="38013"/>
                        <a14:backgroundMark x1="64500" y1="35421" x2="78000" y2="33477"/>
                        <a14:backgroundMark x1="78000" y1="33477" x2="94500" y2="38877"/>
                        <a14:backgroundMark x1="94500" y1="38877" x2="98875" y2="34557"/>
                        <a14:backgroundMark x1="98875" y1="34557" x2="98125" y2="33045"/>
                        <a14:backgroundMark x1="93000" y1="73650" x2="99250" y2="74082"/>
                        <a14:backgroundMark x1="99250" y1="74082" x2="99750" y2="76674"/>
                        <a14:backgroundMark x1="95500" y1="31749" x2="93500" y2="36069"/>
                        <a14:backgroundMark x1="95375" y1="31749" x2="95375" y2="31749"/>
                        <a14:backgroundMark x1="98125" y1="40605" x2="93750" y2="57667"/>
                        <a14:backgroundMark x1="93750" y1="57667" x2="93750" y2="57667"/>
                        <a14:backgroundMark x1="3250" y1="35205" x2="5125" y2="57883"/>
                        <a14:backgroundMark x1="5125" y1="57883" x2="500" y2="60907"/>
                        <a14:backgroundMark x1="500" y1="60907" x2="375" y2="60907"/>
                        <a14:backgroundMark x1="97500" y1="37797" x2="92625" y2="47948"/>
                        <a14:backgroundMark x1="95375" y1="31317" x2="95375" y2="31317"/>
                        <a14:backgroundMark x1="96000" y1="30670" x2="94750" y2="33477"/>
                        <a14:backgroundMark x1="96125" y1="61339" x2="93125" y2="64147"/>
                        <a14:backgroundMark x1="625" y1="61123" x2="3875" y2="71706"/>
                        <a14:backgroundMark x1="3875" y1="71706" x2="3625" y2="61339"/>
                        <a14:backgroundMark x1="3625" y1="61339" x2="1750" y2="61771"/>
                        <a14:backgroundMark x1="94375" y1="56156" x2="92125" y2="61987"/>
                        <a14:backgroundMark x1="92125" y1="61987" x2="93125" y2="72138"/>
                        <a14:backgroundMark x1="93125" y1="72138" x2="96500" y2="66307"/>
                        <a14:backgroundMark x1="96500" y1="66307" x2="94875" y2="56587"/>
                        <a14:backgroundMark x1="94875" y1="56587" x2="93750" y2="55940"/>
                        <a14:backgroundMark x1="96375" y1="61339" x2="94625" y2="65227"/>
                        <a14:backgroundMark x1="2750" y1="73002" x2="2750" y2="73002"/>
                        <a14:backgroundMark x1="2625" y1="72570" x2="2625" y2="72570"/>
                        <a14:backgroundMark x1="63875" y1="26134" x2="63875" y2="26134"/>
                      </a14:backgroundRemoval>
                    </a14:imgEffect>
                  </a14:imgLayer>
                </a14:imgProps>
              </a:ext>
              <a:ext uri="{28A0092B-C50C-407E-A947-70E740481C1C}">
                <a14:useLocalDpi xmlns:a14="http://schemas.microsoft.com/office/drawing/2010/main" val="0"/>
              </a:ext>
            </a:extLst>
          </a:blip>
          <a:srcRect b="62953"/>
          <a:stretch/>
        </p:blipFill>
        <p:spPr>
          <a:xfrm>
            <a:off x="-30810" y="0"/>
            <a:ext cx="12192000" cy="2600857"/>
          </a:xfrm>
          <a:prstGeom prst="rect">
            <a:avLst/>
          </a:prstGeom>
        </p:spPr>
      </p:pic>
      <mc:AlternateContent xmlns:mc="http://schemas.openxmlformats.org/markup-compatibility/2006">
        <mc:Choice xmlns:am3d="http://schemas.microsoft.com/office/drawing/2017/model3d" Requires="am3d">
          <p:graphicFrame>
            <p:nvGraphicFramePr>
              <p:cNvPr id="7" name="3D Model 6" descr="The Earth">
                <a:extLst>
                  <a:ext uri="{FF2B5EF4-FFF2-40B4-BE49-F238E27FC236}">
                    <a16:creationId xmlns:a16="http://schemas.microsoft.com/office/drawing/2014/main" id="{86DB514A-2F36-4A66-8AB0-7E1166C18D6A}"/>
                  </a:ext>
                </a:extLst>
              </p:cNvPr>
              <p:cNvGraphicFramePr>
                <a:graphicFrameLocks noChangeAspect="1"/>
              </p:cNvGraphicFramePr>
              <p:nvPr/>
            </p:nvGraphicFramePr>
            <p:xfrm>
              <a:off x="-1371600" y="-4307730"/>
              <a:ext cx="14932500" cy="14747130"/>
            </p:xfrm>
            <a:graphic>
              <a:graphicData uri="http://schemas.microsoft.com/office/drawing/2017/model3d">
                <am3d:model3d r:embed="rId4">
                  <am3d:spPr>
                    <a:xfrm>
                      <a:off x="0" y="0"/>
                      <a:ext cx="14932500" cy="14747130"/>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156618" ay="-1173564" az="-400699"/>
                    <am3d:postTrans dx="0" dy="0" dz="0"/>
                  </am3d:trans>
                  <am3d:raster rName="Office3DRenderer" rVer="16.0.8326">
                    <am3d:blip r:embed="rId5"/>
                  </am3d:raster>
                  <am3d:objViewport viewportSz="2621712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The Earth">
                <a:extLst>
                  <a:ext uri="{FF2B5EF4-FFF2-40B4-BE49-F238E27FC236}">
                    <a16:creationId xmlns:a16="http://schemas.microsoft.com/office/drawing/2014/main" id="{86DB514A-2F36-4A66-8AB0-7E1166C18D6A}"/>
                  </a:ext>
                </a:extLst>
              </p:cNvPr>
              <p:cNvPicPr>
                <a:picLocks noGrp="1" noRot="1" noChangeAspect="1" noMove="1" noResize="1" noEditPoints="1" noAdjustHandles="1" noChangeArrowheads="1" noChangeShapeType="1" noCrop="1"/>
              </p:cNvPicPr>
              <p:nvPr/>
            </p:nvPicPr>
            <p:blipFill>
              <a:blip r:embed="rId5"/>
              <a:stretch>
                <a:fillRect/>
              </a:stretch>
            </p:blipFill>
            <p:spPr>
              <a:xfrm>
                <a:off x="-1371600" y="-4307730"/>
                <a:ext cx="14932500" cy="14747130"/>
              </a:xfrm>
              <a:prstGeom prst="rect">
                <a:avLst/>
              </a:prstGeom>
            </p:spPr>
          </p:pic>
        </mc:Fallback>
      </mc:AlternateContent>
      <p:pic>
        <p:nvPicPr>
          <p:cNvPr id="5" name="Picture 4">
            <a:extLst>
              <a:ext uri="{FF2B5EF4-FFF2-40B4-BE49-F238E27FC236}">
                <a16:creationId xmlns:a16="http://schemas.microsoft.com/office/drawing/2014/main" id="{D5FEDED8-A4F4-408A-AD43-B094AE690A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778" r="17778"/>
          <a:stretch/>
        </p:blipFill>
        <p:spPr>
          <a:xfrm>
            <a:off x="6969751" y="1108202"/>
            <a:ext cx="2424330" cy="3761890"/>
          </a:xfrm>
          <a:prstGeom prst="rect">
            <a:avLst/>
          </a:prstGeom>
        </p:spPr>
      </p:pic>
      <p:pic>
        <p:nvPicPr>
          <p:cNvPr id="6" name="Picture 5">
            <a:extLst>
              <a:ext uri="{FF2B5EF4-FFF2-40B4-BE49-F238E27FC236}">
                <a16:creationId xmlns:a16="http://schemas.microsoft.com/office/drawing/2014/main" id="{B36F15EE-BC74-4AFE-A597-0CCF972BC1C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8742140" y="2060893"/>
            <a:ext cx="2535460" cy="3934334"/>
          </a:xfrm>
          <a:prstGeom prst="rect">
            <a:avLst/>
          </a:prstGeom>
        </p:spPr>
      </p:pic>
      <p:sp>
        <p:nvSpPr>
          <p:cNvPr id="2" name="Title 1">
            <a:extLst>
              <a:ext uri="{FF2B5EF4-FFF2-40B4-BE49-F238E27FC236}">
                <a16:creationId xmlns:a16="http://schemas.microsoft.com/office/drawing/2014/main" id="{65463703-D50B-40D5-981D-372C644A263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12710419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3581555" y="225979"/>
            <a:ext cx="8108242" cy="6406044"/>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rot="5400000">
            <a:off x="-3175201" y="547025"/>
            <a:ext cx="7295532" cy="5763950"/>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a:extLst>
              <a:ext uri="{FF2B5EF4-FFF2-40B4-BE49-F238E27FC236}">
                <a16:creationId xmlns:a16="http://schemas.microsoft.com/office/drawing/2014/main" id="{7C791DB0-D254-466D-8EF6-7CF812A84E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6" t="1644" r="2500" b="5001"/>
          <a:stretch/>
        </p:blipFill>
        <p:spPr bwMode="auto">
          <a:xfrm>
            <a:off x="3446563" y="84319"/>
            <a:ext cx="5395342" cy="67736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77CD653F-5ABF-4D01-9CA1-05FF5AFB3260}"/>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2116" t="1644" r="2500" b="5001"/>
          <a:stretch/>
        </p:blipFill>
        <p:spPr bwMode="auto">
          <a:xfrm>
            <a:off x="3367658" y="84319"/>
            <a:ext cx="5395342" cy="67736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02BD826F-F47A-4A55-BACD-219EF5C9509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600" b="75067" l="8123" r="59928">
                        <a14:foregroundMark x1="33394" y1="6933" x2="30495" y2="6836"/>
                        <a14:foregroundMark x1="13744" y1="7990" x2="12274" y2="8267"/>
                        <a14:foregroundMark x1="12274" y1="8267" x2="12274" y2="13231"/>
                        <a14:foregroundMark x1="12455" y1="8267" x2="11913" y2="10800"/>
                        <a14:foregroundMark x1="8303" y1="8000" x2="8303" y2="8000"/>
                        <a14:foregroundMark x1="49097" y1="68667" x2="44168" y2="69991"/>
                        <a14:foregroundMark x1="51833" y1="74929" x2="53249" y2="74267"/>
                        <a14:foregroundMark x1="53662" y1="73820" x2="58303" y2="68800"/>
                        <a14:foregroundMark x1="53249" y1="74267" x2="53623" y2="73863"/>
                        <a14:foregroundMark x1="58303" y1="68800" x2="59457" y2="58859"/>
                        <a14:foregroundMark x1="59178" y1="53471" x2="59084" y2="53304"/>
                        <a14:foregroundMark x1="46751" y1="72933" x2="55067" y2="72702"/>
                        <a14:foregroundMark x1="40066" y1="15619" x2="40975" y2="15867"/>
                        <a14:foregroundMark x1="40633" y1="14321" x2="39531" y2="9333"/>
                        <a14:foregroundMark x1="40857" y1="15333" x2="40820" y2="15166"/>
                        <a14:foregroundMark x1="40975" y1="15867" x2="40857" y2="15333"/>
                        <a14:foregroundMark x1="39531" y1="9333" x2="34838" y2="6400"/>
                        <a14:foregroundMark x1="28159" y1="21333" x2="28159" y2="21333"/>
                        <a14:foregroundMark x1="28881" y1="22933" x2="28881" y2="22933"/>
                        <a14:foregroundMark x1="27978" y1="23733" x2="27978" y2="23733"/>
                        <a14:foregroundMark x1="25090" y1="26133" x2="25090" y2="26133"/>
                        <a14:foregroundMark x1="24188" y1="26267" x2="24188" y2="26267"/>
                        <a14:foregroundMark x1="42058" y1="41467" x2="42058" y2="41467"/>
                        <a14:foregroundMark x1="43682" y1="43333" x2="43682" y2="43333"/>
                        <a14:foregroundMark x1="45307" y1="44800" x2="45848" y2="45067"/>
                        <a14:foregroundMark x1="30500" y1="31733" x2="27437" y2="29200"/>
                        <a14:foregroundMark x1="36949" y1="37067" x2="30500" y2="31733"/>
                        <a14:foregroundMark x1="38721" y1="38533" x2="36949" y2="37067"/>
                        <a14:foregroundMark x1="39527" y1="39200" x2="38721" y2="38533"/>
                        <a14:foregroundMark x1="40978" y1="40400" x2="39527" y2="39200"/>
                        <a14:foregroundMark x1="43073" y1="42133" x2="40978" y2="40400"/>
                        <a14:foregroundMark x1="53069" y1="50400" x2="43073" y2="42133"/>
                        <a14:foregroundMark x1="30144" y1="3733" x2="30144" y2="3733"/>
                        <a14:foregroundMark x1="29964" y1="4267" x2="27617" y2="5600"/>
                        <a14:foregroundMark x1="30866" y1="3867" x2="31588" y2="4933"/>
                        <a14:foregroundMark x1="50181" y1="75067" x2="52166" y2="74000"/>
                        <a14:foregroundMark x1="45487" y1="13333" x2="45487" y2="13333"/>
                        <a14:foregroundMark x1="46209" y1="13200" x2="46209" y2="13200"/>
                        <a14:foregroundMark x1="47473" y1="13333" x2="47473" y2="13333"/>
                        <a14:foregroundMark x1="48014" y1="13600" x2="48375" y2="13867"/>
                        <a14:foregroundMark x1="50181" y1="13600" x2="50181" y2="13600"/>
                        <a14:foregroundMark x1="33935" y1="33467" x2="33935" y2="33467"/>
                        <a14:foregroundMark x1="35921" y1="35333" x2="35921" y2="35333"/>
                        <a14:backgroundMark x1="50116" y1="12381" x2="46390" y2="11733"/>
                        <a14:backgroundMark x1="55596" y1="13333" x2="50748" y2="12490"/>
                        <a14:backgroundMark x1="46390" y1="11733" x2="40975" y2="5467"/>
                        <a14:backgroundMark x1="40975" y1="5467" x2="33754" y2="4191"/>
                        <a14:backgroundMark x1="27321" y1="5400" x2="24007" y2="6267"/>
                        <a14:backgroundMark x1="24007" y1="6267" x2="7942" y2="6000"/>
                        <a14:backgroundMark x1="34296" y1="14267" x2="38267" y2="20133"/>
                        <a14:backgroundMark x1="38267" y1="20133" x2="38087" y2="20533"/>
                        <a14:backgroundMark x1="31408" y1="15067" x2="36101" y2="21067"/>
                        <a14:backgroundMark x1="36282" y1="14800" x2="36282" y2="14800"/>
                        <a14:backgroundMark x1="32130" y1="15067" x2="32130" y2="15067"/>
                        <a14:backgroundMark x1="37545" y1="15200" x2="37545" y2="15200"/>
                        <a14:backgroundMark x1="36462" y1="14533" x2="36462" y2="14533"/>
                        <a14:backgroundMark x1="32491" y1="23067" x2="32491" y2="22933"/>
                        <a14:backgroundMark x1="31047" y1="22667" x2="31047" y2="22667"/>
                        <a14:backgroundMark x1="31408" y1="26533" x2="31408" y2="26533"/>
                        <a14:backgroundMark x1="31227" y1="27733" x2="31227" y2="27733"/>
                        <a14:backgroundMark x1="31227" y1="30000" x2="31227" y2="30000"/>
                        <a14:backgroundMark x1="40072" y1="37867" x2="40072" y2="37867"/>
                        <a14:backgroundMark x1="42780" y1="39867" x2="42780" y2="39867"/>
                        <a14:backgroundMark x1="48736" y1="44267" x2="48736" y2="44267"/>
                        <a14:backgroundMark x1="54152" y1="48933" x2="54152" y2="48933"/>
                        <a14:backgroundMark x1="58303" y1="52400" x2="58303" y2="52400"/>
                        <a14:backgroundMark x1="57942" y1="50933" x2="57942" y2="50933"/>
                        <a14:backgroundMark x1="55957" y1="50533" x2="59025" y2="53333"/>
                        <a14:backgroundMark x1="59928" y1="55200" x2="60830" y2="58667"/>
                        <a14:backgroundMark x1="9386" y1="34667" x2="19495" y2="34133"/>
                        <a14:backgroundMark x1="19495" y1="34133" x2="24729" y2="40133"/>
                        <a14:backgroundMark x1="24729" y1="40133" x2="24910" y2="41333"/>
                        <a14:backgroundMark x1="7581" y1="10267" x2="7762" y2="17333"/>
                        <a14:backgroundMark x1="7762" y1="17333" x2="7220" y2="18267"/>
                        <a14:backgroundMark x1="11552" y1="12933" x2="8845" y2="16133"/>
                        <a14:backgroundMark x1="12274" y1="17333" x2="7401" y2="23733"/>
                        <a14:backgroundMark x1="38267" y1="66533" x2="35740" y2="69467"/>
                        <a14:backgroundMark x1="41336" y1="65733" x2="39892" y2="68933"/>
                        <a14:backgroundMark x1="43502" y1="59067" x2="41697" y2="66667"/>
                        <a14:backgroundMark x1="41697" y1="66667" x2="41336" y2="67067"/>
                        <a14:backgroundMark x1="46209" y1="56000" x2="42419" y2="57600"/>
                        <a14:backgroundMark x1="21480" y1="28267" x2="27978" y2="32800"/>
                        <a14:backgroundMark x1="27978" y1="32800" x2="42960" y2="57467"/>
                        <a14:backgroundMark x1="35740" y1="14000" x2="38989" y2="16267"/>
                        <a14:backgroundMark x1="50722" y1="14133" x2="47834" y2="15867"/>
                        <a14:backgroundMark x1="30144" y1="14667" x2="34657" y2="16533"/>
                        <a14:backgroundMark x1="29603" y1="14800" x2="29603" y2="14800"/>
                        <a14:backgroundMark x1="30505" y1="15600" x2="30505" y2="15600"/>
                        <a14:backgroundMark x1="30144" y1="16667" x2="30144" y2="16667"/>
                        <a14:backgroundMark x1="32491" y1="28000" x2="32491" y2="28000"/>
                        <a14:backgroundMark x1="31408" y1="28267" x2="31408" y2="28267"/>
                        <a14:backgroundMark x1="32130" y1="30000" x2="32130" y2="30000"/>
                        <a14:backgroundMark x1="33394" y1="31333" x2="33394" y2="31333"/>
                        <a14:backgroundMark x1="34657" y1="31467" x2="34657" y2="31467"/>
                        <a14:backgroundMark x1="34657" y1="32000" x2="34657" y2="32000"/>
                        <a14:backgroundMark x1="35921" y1="33333" x2="35921" y2="33333"/>
                        <a14:backgroundMark x1="39170" y1="37067" x2="39170" y2="37067"/>
                        <a14:backgroundMark x1="40614" y1="38533" x2="40614" y2="38533"/>
                        <a14:backgroundMark x1="44043" y1="40400" x2="44043" y2="40400"/>
                        <a14:backgroundMark x1="45487" y1="42133" x2="45487" y2="42133"/>
                        <a14:backgroundMark x1="59747" y1="54267" x2="59747" y2="54267"/>
                        <a14:backgroundMark x1="40433" y1="70267" x2="40433" y2="70267"/>
                        <a14:backgroundMark x1="41155" y1="71200" x2="41155" y2="71200"/>
                        <a14:backgroundMark x1="41877" y1="73333" x2="41877" y2="73333"/>
                        <a14:backgroundMark x1="42780" y1="73867" x2="42780" y2="73867"/>
                        <a14:backgroundMark x1="46209" y1="75867" x2="46209" y2="75867"/>
                        <a14:backgroundMark x1="47653" y1="76267" x2="41516" y2="74267"/>
                        <a14:backgroundMark x1="44585" y1="77067" x2="51805" y2="76800"/>
                        <a14:backgroundMark x1="42058" y1="69867" x2="41697" y2="73200"/>
                        <a14:backgroundMark x1="44946" y1="76933" x2="44946" y2="76933"/>
                        <a14:backgroundMark x1="44404" y1="76933" x2="44404" y2="76933"/>
                        <a14:backgroundMark x1="43682" y1="76933" x2="43682" y2="76933"/>
                        <a14:backgroundMark x1="42419" y1="76133" x2="43863" y2="76000"/>
                        <a14:backgroundMark x1="43863" y1="77067" x2="43863" y2="77067"/>
                        <a14:backgroundMark x1="43863" y1="77067" x2="43863" y2="77067"/>
                        <a14:backgroundMark x1="43682" y1="76800" x2="43682" y2="76800"/>
                        <a14:backgroundMark x1="62635" y1="67067" x2="61011" y2="60133"/>
                        <a14:backgroundMark x1="61011" y1="60133" x2="61011" y2="60000"/>
                        <a14:backgroundMark x1="61191" y1="70133" x2="61191" y2="70133"/>
                        <a14:backgroundMark x1="61733" y1="70000" x2="55776" y2="75733"/>
                        <a14:backgroundMark x1="55776" y1="75733" x2="55235" y2="75733"/>
                        <a14:backgroundMark x1="53791" y1="76133" x2="54152" y2="76133"/>
                        <a14:backgroundMark x1="40433" y1="49600" x2="44224" y2="54533"/>
                        <a14:backgroundMark x1="35018" y1="40667" x2="35018" y2="40667"/>
                        <a14:backgroundMark x1="32310" y1="31733" x2="32310" y2="31733"/>
                        <a14:backgroundMark x1="14079" y1="23067" x2="14079" y2="23067"/>
                        <a14:backgroundMark x1="20578" y1="21333" x2="20578" y2="21333"/>
                        <a14:backgroundMark x1="21300" y1="21200" x2="21300" y2="21200"/>
                        <a14:backgroundMark x1="38628" y1="41867" x2="38628" y2="41867"/>
                        <a14:backgroundMark x1="43682" y1="75867" x2="44585" y2="77600"/>
                        <a14:backgroundMark x1="49278" y1="62400" x2="49278" y2="62400"/>
                        <a14:backgroundMark x1="59206" y1="53467" x2="59567" y2="54533"/>
                        <a14:backgroundMark x1="31588" y1="31867" x2="31588" y2="31867"/>
                        <a14:backgroundMark x1="59567" y1="54533" x2="59567" y2="54533"/>
                        <a14:backgroundMark x1="59747" y1="54400" x2="59928" y2="55600"/>
                        <a14:backgroundMark x1="28159" y1="13333" x2="28159" y2="13333"/>
                        <a14:backgroundMark x1="40253" y1="15333" x2="40253" y2="15333"/>
                        <a14:backgroundMark x1="40614" y1="39200" x2="40614" y2="39200"/>
                        <a14:backgroundMark x1="38303" y1="35333" x2="38809" y2="35867"/>
                        <a14:backgroundMark x1="36282" y1="33200" x2="38303" y2="35333"/>
                      </a14:backgroundRemoval>
                    </a14:imgEffect>
                    <a14:imgEffect>
                      <a14:colorTemperature colorTemp="11200"/>
                    </a14:imgEffect>
                  </a14:imgLayer>
                </a14:imgProps>
              </a:ext>
              <a:ext uri="{28A0092B-C50C-407E-A947-70E740481C1C}">
                <a14:useLocalDpi xmlns:a14="http://schemas.microsoft.com/office/drawing/2010/main" val="0"/>
              </a:ext>
            </a:extLst>
          </a:blip>
          <a:srcRect l="5847" t="1644" r="36226" b="20813"/>
          <a:stretch/>
        </p:blipFill>
        <p:spPr bwMode="auto">
          <a:xfrm>
            <a:off x="3604817" y="88494"/>
            <a:ext cx="3276600" cy="5605282"/>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005A479A-AFDC-468F-8842-5459AF7BB2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6306" y="84318"/>
            <a:ext cx="3232149" cy="6773681"/>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3657600" y="6488669"/>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8" name="TextBox 7">
            <a:extLst>
              <a:ext uri="{FF2B5EF4-FFF2-40B4-BE49-F238E27FC236}">
                <a16:creationId xmlns:a16="http://schemas.microsoft.com/office/drawing/2014/main" id="{90E29659-D6BC-4564-AFC2-2AB71135D615}"/>
              </a:ext>
            </a:extLst>
          </p:cNvPr>
          <p:cNvSpPr txBox="1"/>
          <p:nvPr/>
        </p:nvSpPr>
        <p:spPr>
          <a:xfrm>
            <a:off x="43543" y="1122402"/>
            <a:ext cx="2712360" cy="1015663"/>
          </a:xfrm>
          <a:prstGeom prst="rect">
            <a:avLst/>
          </a:prstGeom>
          <a:noFill/>
        </p:spPr>
        <p:txBody>
          <a:bodyPr wrap="square" rtlCol="0">
            <a:spAutoFit/>
          </a:bodyPr>
          <a:lstStyle/>
          <a:p>
            <a:pPr algn="just"/>
            <a:r>
              <a:rPr lang="en-US" sz="3000" b="1">
                <a:latin typeface="Times New Roman" panose="02020603050405020304" pitchFamily="18" charset="0"/>
                <a:cs typeface="Times New Roman" panose="02020603050405020304" pitchFamily="18" charset="0"/>
              </a:rPr>
              <a:t>Quan sát hình 1, hãy:</a:t>
            </a:r>
          </a:p>
        </p:txBody>
      </p:sp>
      <p:sp>
        <p:nvSpPr>
          <p:cNvPr id="9" name="TextBox 8">
            <a:extLst>
              <a:ext uri="{FF2B5EF4-FFF2-40B4-BE49-F238E27FC236}">
                <a16:creationId xmlns:a16="http://schemas.microsoft.com/office/drawing/2014/main" id="{16931F0A-54C2-4A07-AD46-44AC0EC6388D}"/>
              </a:ext>
            </a:extLst>
          </p:cNvPr>
          <p:cNvSpPr txBox="1"/>
          <p:nvPr/>
        </p:nvSpPr>
        <p:spPr>
          <a:xfrm>
            <a:off x="43543" y="2198638"/>
            <a:ext cx="2868715"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Chỉ vùng đồi núi và đồng bằng trên lược đồ.</a:t>
            </a:r>
          </a:p>
        </p:txBody>
      </p:sp>
      <p:sp>
        <p:nvSpPr>
          <p:cNvPr id="10" name="TextBox 9">
            <a:extLst>
              <a:ext uri="{FF2B5EF4-FFF2-40B4-BE49-F238E27FC236}">
                <a16:creationId xmlns:a16="http://schemas.microsoft.com/office/drawing/2014/main" id="{4F306B87-289C-4FB9-A396-CEFF51AAE411}"/>
              </a:ext>
            </a:extLst>
          </p:cNvPr>
          <p:cNvSpPr txBox="1"/>
          <p:nvPr/>
        </p:nvSpPr>
        <p:spPr>
          <a:xfrm>
            <a:off x="43543" y="3644205"/>
            <a:ext cx="3157751"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So sánh diện tích cùng đồi núi với đồng bằng nước ta.</a:t>
            </a: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pic>
        <p:nvPicPr>
          <p:cNvPr id="18" name="Picture 2">
            <a:extLst>
              <a:ext uri="{FF2B5EF4-FFF2-40B4-BE49-F238E27FC236}">
                <a16:creationId xmlns:a16="http://schemas.microsoft.com/office/drawing/2014/main" id="{C853143B-0D28-43FB-9268-F32B744A3EA2}"/>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Effect>
                      <a14:saturation sat="200000"/>
                    </a14:imgEffect>
                  </a14:imgLayer>
                </a14:imgProps>
              </a:ext>
              <a:ext uri="{28A0092B-C50C-407E-A947-70E740481C1C}">
                <a14:useLocalDpi xmlns:a14="http://schemas.microsoft.com/office/drawing/2010/main" val="0"/>
              </a:ext>
            </a:extLst>
          </a:blip>
          <a:srcRect l="21333" t="9174" r="35632" b="5001"/>
          <a:stretch/>
        </p:blipFill>
        <p:spPr bwMode="auto">
          <a:xfrm>
            <a:off x="4470995" y="609600"/>
            <a:ext cx="2423540" cy="6203950"/>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E378F91-1C1D-45C3-B9D0-0A39D3A85A3D}"/>
                  </a:ext>
                </a:extLst>
              </p:cNvPr>
              <p:cNvSpPr txBox="1"/>
              <p:nvPr/>
            </p:nvSpPr>
            <p:spPr>
              <a:xfrm>
                <a:off x="8868417" y="1320545"/>
                <a:ext cx="3153244" cy="3480055"/>
              </a:xfrm>
              <a:prstGeom prst="rect">
                <a:avLst/>
              </a:prstGeom>
              <a:noFill/>
            </p:spPr>
            <p:txBody>
              <a:bodyPr wrap="square">
                <a:spAutoFit/>
              </a:bodyPr>
              <a:lstStyle/>
              <a:p>
                <a:pPr indent="635000" algn="just" eaLnBrk="1" hangingPunct="1">
                  <a:defRPr/>
                </a:pPr>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Phần đất liền của nước ta có :</a:t>
                </a:r>
              </a:p>
              <a:p>
                <a:pPr indent="635000" algn="just" eaLnBrk="1" hangingPunct="1">
                  <a:defRPr/>
                </a:pPr>
                <a14:m>
                  <m:oMath xmlns:m="http://schemas.openxmlformats.org/officeDocument/2006/math">
                    <m:f>
                      <m:fPr>
                        <m:ctrlPr>
                          <a:rPr lang="en-US" sz="3200" b="1" i="1" smtClean="0">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ctrlPr>
                      </m:fPr>
                      <m:num>
                        <m:r>
                          <a:rPr lang="en-US" sz="3200" b="1" i="1" smtClean="0">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t>𝟑</m:t>
                        </m:r>
                      </m:num>
                      <m:den>
                        <m:r>
                          <a:rPr lang="en-US" sz="3200" b="1" i="1" smtClean="0">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t>𝟒</m:t>
                        </m:r>
                      </m:den>
                    </m:f>
                  </m:oMath>
                </a14:m>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diện tích là đồi núi, </a:t>
                </a:r>
              </a:p>
              <a:p>
                <a:pPr indent="635000" algn="just">
                  <a:defRPr/>
                </a:pPr>
                <a14:m>
                  <m:oMath xmlns:m="http://schemas.openxmlformats.org/officeDocument/2006/math">
                    <m:f>
                      <m:fPr>
                        <m:ctrlPr>
                          <a:rPr lang="en-US" sz="3200" b="1" i="1">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ctrlPr>
                      </m:fPr>
                      <m:num>
                        <m:r>
                          <a:rPr lang="en-US" sz="3200" b="1" i="1" smtClean="0">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t>𝟏</m:t>
                        </m:r>
                      </m:num>
                      <m:den>
                        <m:r>
                          <a:rPr lang="en-US" sz="3200" b="1" i="1">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t>𝟒</m:t>
                        </m:r>
                      </m:den>
                    </m:f>
                  </m:oMath>
                </a14:m>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diện tích là đồng bằng.</a:t>
                </a:r>
                <a:endPar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6E378F91-1C1D-45C3-B9D0-0A39D3A85A3D}"/>
                  </a:ext>
                </a:extLst>
              </p:cNvPr>
              <p:cNvSpPr txBox="1">
                <a:spLocks noRot="1" noChangeAspect="1" noMove="1" noResize="1" noEditPoints="1" noAdjustHandles="1" noChangeArrowheads="1" noChangeShapeType="1" noTextEdit="1"/>
              </p:cNvSpPr>
              <p:nvPr/>
            </p:nvSpPr>
            <p:spPr>
              <a:xfrm>
                <a:off x="8868417" y="1320545"/>
                <a:ext cx="3153244" cy="3480055"/>
              </a:xfrm>
              <a:prstGeom prst="rect">
                <a:avLst/>
              </a:prstGeom>
              <a:blipFill>
                <a:blip r:embed="rId9"/>
                <a:stretch>
                  <a:fillRect l="-5222" t="-2627" r="-6190" b="-5779"/>
                </a:stretch>
              </a:blipFill>
            </p:spPr>
            <p:txBody>
              <a:bodyPr/>
              <a:lstStyle/>
              <a:p>
                <a:r>
                  <a:rPr lang="en-US">
                    <a:noFill/>
                  </a:rPr>
                  <a:t> </a:t>
                </a:r>
              </a:p>
            </p:txBody>
          </p:sp>
        </mc:Fallback>
      </mc:AlternateContent>
      <p:sp>
        <p:nvSpPr>
          <p:cNvPr id="21" name="Freeform: Shape 20">
            <a:extLst>
              <a:ext uri="{FF2B5EF4-FFF2-40B4-BE49-F238E27FC236}">
                <a16:creationId xmlns:a16="http://schemas.microsoft.com/office/drawing/2014/main" id="{C95B085E-802F-4D68-8104-62D35156CD2F}"/>
              </a:ext>
            </a:extLst>
          </p:cNvPr>
          <p:cNvSpPr/>
          <p:nvPr/>
        </p:nvSpPr>
        <p:spPr>
          <a:xfrm>
            <a:off x="4946650" y="2314575"/>
            <a:ext cx="146050" cy="120650"/>
          </a:xfrm>
          <a:custGeom>
            <a:avLst/>
            <a:gdLst>
              <a:gd name="connsiteX0" fmla="*/ 0 w 146050"/>
              <a:gd name="connsiteY0" fmla="*/ 0 h 120650"/>
              <a:gd name="connsiteX1" fmla="*/ 146050 w 146050"/>
              <a:gd name="connsiteY1" fmla="*/ 120650 h 120650"/>
              <a:gd name="connsiteX2" fmla="*/ 146050 w 146050"/>
              <a:gd name="connsiteY2" fmla="*/ 120650 h 120650"/>
            </a:gdLst>
            <a:ahLst/>
            <a:cxnLst>
              <a:cxn ang="0">
                <a:pos x="connsiteX0" y="connsiteY0"/>
              </a:cxn>
              <a:cxn ang="0">
                <a:pos x="connsiteX1" y="connsiteY1"/>
              </a:cxn>
              <a:cxn ang="0">
                <a:pos x="connsiteX2" y="connsiteY2"/>
              </a:cxn>
            </a:cxnLst>
            <a:rect l="l" t="t" r="r" b="b"/>
            <a:pathLst>
              <a:path w="146050" h="120650">
                <a:moveTo>
                  <a:pt x="0" y="0"/>
                </a:moveTo>
                <a:lnTo>
                  <a:pt x="146050" y="120650"/>
                </a:lnTo>
                <a:lnTo>
                  <a:pt x="146050" y="12065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1396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500"/>
                                        <p:tgtEl>
                                          <p:spTgt spid="1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2" name="camera.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amond(in)">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diamond(in)">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fltVal val="0"/>
                                          </p:val>
                                        </p:tav>
                                        <p:tav tm="100000">
                                          <p:val>
                                            <p:strVal val="#ppt_h"/>
                                          </p:val>
                                        </p:tav>
                                      </p:tavLst>
                                    </p:anim>
                                    <p:animEffect transition="in" filter="fade">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barn(inVertical)">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p:cTn id="68" dur="500" fill="hold"/>
                                        <p:tgtEl>
                                          <p:spTgt spid="20"/>
                                        </p:tgtEl>
                                        <p:attrNameLst>
                                          <p:attrName>ppt_w</p:attrName>
                                        </p:attrNameLst>
                                      </p:cBhvr>
                                      <p:tavLst>
                                        <p:tav tm="0">
                                          <p:val>
                                            <p:fltVal val="0"/>
                                          </p:val>
                                        </p:tav>
                                        <p:tav tm="100000">
                                          <p:val>
                                            <p:strVal val="#ppt_w"/>
                                          </p:val>
                                        </p:tav>
                                      </p:tavLst>
                                    </p:anim>
                                    <p:anim calcmode="lin" valueType="num">
                                      <p:cBhvr>
                                        <p:cTn id="69" dur="500" fill="hold"/>
                                        <p:tgtEl>
                                          <p:spTgt spid="20"/>
                                        </p:tgtEl>
                                        <p:attrNameLst>
                                          <p:attrName>ppt_h</p:attrName>
                                        </p:attrNameLst>
                                      </p:cBhvr>
                                      <p:tavLst>
                                        <p:tav tm="0">
                                          <p:val>
                                            <p:fltVal val="0"/>
                                          </p:val>
                                        </p:tav>
                                        <p:tav tm="100000">
                                          <p:val>
                                            <p:strVal val="#ppt_h"/>
                                          </p:val>
                                        </p:tav>
                                      </p:tavLst>
                                    </p:anim>
                                    <p:animEffect transition="in" filter="fade">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a:off x="-2685364" y="-47898"/>
            <a:ext cx="7714564" cy="6982098"/>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a:off x="-2298739" y="302019"/>
            <a:ext cx="6941312" cy="6282264"/>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a:extLst>
              <a:ext uri="{FF2B5EF4-FFF2-40B4-BE49-F238E27FC236}">
                <a16:creationId xmlns:a16="http://schemas.microsoft.com/office/drawing/2014/main" id="{7C791DB0-D254-466D-8EF6-7CF812A84E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6" t="1644" r="2500" b="5001"/>
          <a:stretch/>
        </p:blipFill>
        <p:spPr bwMode="auto">
          <a:xfrm>
            <a:off x="3124200" y="0"/>
            <a:ext cx="5395342" cy="67736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3657600" y="6488669"/>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8" name="TextBox 7">
            <a:extLst>
              <a:ext uri="{FF2B5EF4-FFF2-40B4-BE49-F238E27FC236}">
                <a16:creationId xmlns:a16="http://schemas.microsoft.com/office/drawing/2014/main" id="{90E29659-D6BC-4564-AFC2-2AB71135D615}"/>
              </a:ext>
            </a:extLst>
          </p:cNvPr>
          <p:cNvSpPr txBox="1"/>
          <p:nvPr/>
        </p:nvSpPr>
        <p:spPr>
          <a:xfrm>
            <a:off x="43542" y="1122402"/>
            <a:ext cx="3016393" cy="1015663"/>
          </a:xfrm>
          <a:prstGeom prst="rect">
            <a:avLst/>
          </a:prstGeom>
          <a:noFill/>
        </p:spPr>
        <p:txBody>
          <a:bodyPr wrap="square" rtlCol="0">
            <a:spAutoFit/>
          </a:bodyPr>
          <a:lstStyle/>
          <a:p>
            <a:pPr algn="just"/>
            <a:r>
              <a:rPr lang="en-US" sz="3000" b="1">
                <a:latin typeface="Times New Roman" panose="02020603050405020304" pitchFamily="18" charset="0"/>
                <a:cs typeface="Times New Roman" panose="02020603050405020304" pitchFamily="18" charset="0"/>
              </a:rPr>
              <a:t>Quan sát hình 1, hãy:</a:t>
            </a:r>
          </a:p>
        </p:txBody>
      </p:sp>
      <p:sp>
        <p:nvSpPr>
          <p:cNvPr id="9" name="TextBox 8">
            <a:extLst>
              <a:ext uri="{FF2B5EF4-FFF2-40B4-BE49-F238E27FC236}">
                <a16:creationId xmlns:a16="http://schemas.microsoft.com/office/drawing/2014/main" id="{16931F0A-54C2-4A07-AD46-44AC0EC6388D}"/>
              </a:ext>
            </a:extLst>
          </p:cNvPr>
          <p:cNvSpPr txBox="1"/>
          <p:nvPr/>
        </p:nvSpPr>
        <p:spPr>
          <a:xfrm>
            <a:off x="43543" y="2423843"/>
            <a:ext cx="2868715" cy="954107"/>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Kể tên các dãy núi ở nước ta.</a:t>
            </a:r>
          </a:p>
        </p:txBody>
      </p:sp>
      <p:sp>
        <p:nvSpPr>
          <p:cNvPr id="10" name="TextBox 9">
            <a:extLst>
              <a:ext uri="{FF2B5EF4-FFF2-40B4-BE49-F238E27FC236}">
                <a16:creationId xmlns:a16="http://schemas.microsoft.com/office/drawing/2014/main" id="{4F306B87-289C-4FB9-A396-CEFF51AAE411}"/>
              </a:ext>
            </a:extLst>
          </p:cNvPr>
          <p:cNvSpPr txBox="1"/>
          <p:nvPr/>
        </p:nvSpPr>
        <p:spPr>
          <a:xfrm>
            <a:off x="30685" y="3663728"/>
            <a:ext cx="3157751"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Những dãy núi nào có hướng tây bắc - đông nam?</a:t>
            </a: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sp>
        <p:nvSpPr>
          <p:cNvPr id="21" name="TextBox 20">
            <a:extLst>
              <a:ext uri="{FF2B5EF4-FFF2-40B4-BE49-F238E27FC236}">
                <a16:creationId xmlns:a16="http://schemas.microsoft.com/office/drawing/2014/main" id="{06CF227B-73A3-4017-841E-B267E29B9E68}"/>
              </a:ext>
            </a:extLst>
          </p:cNvPr>
          <p:cNvSpPr txBox="1"/>
          <p:nvPr/>
        </p:nvSpPr>
        <p:spPr>
          <a:xfrm>
            <a:off x="30685" y="5334502"/>
            <a:ext cx="3157751" cy="954107"/>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Những dãy núi nào có hình cánh cung?</a:t>
            </a:r>
          </a:p>
        </p:txBody>
      </p:sp>
      <p:sp>
        <p:nvSpPr>
          <p:cNvPr id="24" name="Text Box 10">
            <a:extLst>
              <a:ext uri="{FF2B5EF4-FFF2-40B4-BE49-F238E27FC236}">
                <a16:creationId xmlns:a16="http://schemas.microsoft.com/office/drawing/2014/main" id="{58227DA0-9961-47B4-AFA3-BA64C0713CF6}"/>
              </a:ext>
            </a:extLst>
          </p:cNvPr>
          <p:cNvSpPr txBox="1">
            <a:spLocks noChangeArrowheads="1"/>
          </p:cNvSpPr>
          <p:nvPr/>
        </p:nvSpPr>
        <p:spPr bwMode="auto">
          <a:xfrm>
            <a:off x="-369374" y="-835106"/>
            <a:ext cx="3694547" cy="461665"/>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Sông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Gâm</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43" name="Arc 43">
            <a:extLst>
              <a:ext uri="{FF2B5EF4-FFF2-40B4-BE49-F238E27FC236}">
                <a16:creationId xmlns:a16="http://schemas.microsoft.com/office/drawing/2014/main" id="{321B3538-86C1-471F-9B9D-FE05B91FF10E}"/>
              </a:ext>
            </a:extLst>
          </p:cNvPr>
          <p:cNvSpPr>
            <a:spLocks/>
          </p:cNvSpPr>
          <p:nvPr/>
        </p:nvSpPr>
        <p:spPr bwMode="auto">
          <a:xfrm rot="1785646">
            <a:off x="4487353" y="351288"/>
            <a:ext cx="387350" cy="381000"/>
          </a:xfrm>
          <a:custGeom>
            <a:avLst/>
            <a:gdLst>
              <a:gd name="T0" fmla="*/ 0 w 27442"/>
              <a:gd name="T1" fmla="*/ 2147483647 h 24139"/>
              <a:gd name="T2" fmla="*/ 2147483647 w 27442"/>
              <a:gd name="T3" fmla="*/ 2147483647 h 24139"/>
              <a:gd name="T4" fmla="*/ 2147483647 w 27442"/>
              <a:gd name="T5" fmla="*/ 2147483647 h 24139"/>
              <a:gd name="T6" fmla="*/ 0 60000 65536"/>
              <a:gd name="T7" fmla="*/ 0 60000 65536"/>
              <a:gd name="T8" fmla="*/ 0 60000 65536"/>
              <a:gd name="T9" fmla="*/ 0 w 27442"/>
              <a:gd name="T10" fmla="*/ 0 h 24139"/>
              <a:gd name="T11" fmla="*/ 27442 w 27442"/>
              <a:gd name="T12" fmla="*/ 24139 h 24139"/>
            </a:gdLst>
            <a:ahLst/>
            <a:cxnLst>
              <a:cxn ang="T6">
                <a:pos x="T0" y="T1"/>
              </a:cxn>
              <a:cxn ang="T7">
                <a:pos x="T2" y="T3"/>
              </a:cxn>
              <a:cxn ang="T8">
                <a:pos x="T4" y="T5"/>
              </a:cxn>
            </a:cxnLst>
            <a:rect l="T9" t="T10" r="T11" b="T12"/>
            <a:pathLst>
              <a:path w="27442" h="24139" fill="none" extrusionOk="0">
                <a:moveTo>
                  <a:pt x="0" y="805"/>
                </a:moveTo>
                <a:cubicBezTo>
                  <a:pt x="1901" y="270"/>
                  <a:pt x="3867" y="-1"/>
                  <a:pt x="5842" y="0"/>
                </a:cubicBezTo>
                <a:cubicBezTo>
                  <a:pt x="17771" y="0"/>
                  <a:pt x="27442" y="9670"/>
                  <a:pt x="27442" y="21600"/>
                </a:cubicBezTo>
                <a:cubicBezTo>
                  <a:pt x="27442" y="22448"/>
                  <a:pt x="27391" y="23296"/>
                  <a:pt x="27292" y="24139"/>
                </a:cubicBezTo>
              </a:path>
              <a:path w="27442" h="24139" stroke="0" extrusionOk="0">
                <a:moveTo>
                  <a:pt x="0" y="805"/>
                </a:moveTo>
                <a:cubicBezTo>
                  <a:pt x="1901" y="270"/>
                  <a:pt x="3867" y="-1"/>
                  <a:pt x="5842" y="0"/>
                </a:cubicBezTo>
                <a:cubicBezTo>
                  <a:pt x="17771" y="0"/>
                  <a:pt x="27442" y="9670"/>
                  <a:pt x="27442" y="21600"/>
                </a:cubicBezTo>
                <a:cubicBezTo>
                  <a:pt x="27442" y="22448"/>
                  <a:pt x="27391" y="23296"/>
                  <a:pt x="27292" y="24139"/>
                </a:cubicBezTo>
                <a:lnTo>
                  <a:pt x="5842" y="21600"/>
                </a:lnTo>
                <a:lnTo>
                  <a:pt x="0" y="805"/>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 name="Arc 44">
            <a:extLst>
              <a:ext uri="{FF2B5EF4-FFF2-40B4-BE49-F238E27FC236}">
                <a16:creationId xmlns:a16="http://schemas.microsoft.com/office/drawing/2014/main" id="{901CE4CA-C9D0-488E-A6A7-362CC6F19FF9}"/>
              </a:ext>
            </a:extLst>
          </p:cNvPr>
          <p:cNvSpPr>
            <a:spLocks/>
          </p:cNvSpPr>
          <p:nvPr/>
        </p:nvSpPr>
        <p:spPr bwMode="auto">
          <a:xfrm rot="1785646">
            <a:off x="4868540" y="411492"/>
            <a:ext cx="218115" cy="300363"/>
          </a:xfrm>
          <a:custGeom>
            <a:avLst/>
            <a:gdLst>
              <a:gd name="T0" fmla="*/ 0 w 23289"/>
              <a:gd name="T1" fmla="*/ 2147483647 h 25280"/>
              <a:gd name="T2" fmla="*/ 2147483647 w 23289"/>
              <a:gd name="T3" fmla="*/ 2147483647 h 25280"/>
              <a:gd name="T4" fmla="*/ 2147483647 w 23289"/>
              <a:gd name="T5" fmla="*/ 2147483647 h 25280"/>
              <a:gd name="T6" fmla="*/ 0 60000 65536"/>
              <a:gd name="T7" fmla="*/ 0 60000 65536"/>
              <a:gd name="T8" fmla="*/ 0 60000 65536"/>
              <a:gd name="T9" fmla="*/ 0 w 23289"/>
              <a:gd name="T10" fmla="*/ 0 h 25280"/>
              <a:gd name="T11" fmla="*/ 23289 w 23289"/>
              <a:gd name="T12" fmla="*/ 25280 h 25280"/>
            </a:gdLst>
            <a:ahLst/>
            <a:cxnLst>
              <a:cxn ang="T6">
                <a:pos x="T0" y="T1"/>
              </a:cxn>
              <a:cxn ang="T7">
                <a:pos x="T2" y="T3"/>
              </a:cxn>
              <a:cxn ang="T8">
                <a:pos x="T4" y="T5"/>
              </a:cxn>
            </a:cxnLst>
            <a:rect l="T9" t="T10" r="T11" b="T12"/>
            <a:pathLst>
              <a:path w="23289" h="25280" fill="none" extrusionOk="0">
                <a:moveTo>
                  <a:pt x="0" y="66"/>
                </a:moveTo>
                <a:cubicBezTo>
                  <a:pt x="561" y="22"/>
                  <a:pt x="1125" y="-1"/>
                  <a:pt x="1689" y="0"/>
                </a:cubicBezTo>
                <a:cubicBezTo>
                  <a:pt x="13618" y="0"/>
                  <a:pt x="23289" y="9670"/>
                  <a:pt x="23289" y="21600"/>
                </a:cubicBezTo>
                <a:cubicBezTo>
                  <a:pt x="23289" y="22833"/>
                  <a:pt x="23183" y="24064"/>
                  <a:pt x="22973" y="25280"/>
                </a:cubicBezTo>
              </a:path>
              <a:path w="23289" h="25280" stroke="0" extrusionOk="0">
                <a:moveTo>
                  <a:pt x="0" y="66"/>
                </a:moveTo>
                <a:cubicBezTo>
                  <a:pt x="561" y="22"/>
                  <a:pt x="1125" y="-1"/>
                  <a:pt x="1689" y="0"/>
                </a:cubicBezTo>
                <a:cubicBezTo>
                  <a:pt x="13618" y="0"/>
                  <a:pt x="23289" y="9670"/>
                  <a:pt x="23289" y="21600"/>
                </a:cubicBezTo>
                <a:cubicBezTo>
                  <a:pt x="23289" y="22833"/>
                  <a:pt x="23183" y="24064"/>
                  <a:pt x="22973" y="25280"/>
                </a:cubicBezTo>
                <a:lnTo>
                  <a:pt x="1689" y="21600"/>
                </a:lnTo>
                <a:lnTo>
                  <a:pt x="0" y="66"/>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 name="Arc 45">
            <a:extLst>
              <a:ext uri="{FF2B5EF4-FFF2-40B4-BE49-F238E27FC236}">
                <a16:creationId xmlns:a16="http://schemas.microsoft.com/office/drawing/2014/main" id="{5FEED28E-2A65-4F52-B1F0-F32B9F6AA7E0}"/>
              </a:ext>
            </a:extLst>
          </p:cNvPr>
          <p:cNvSpPr>
            <a:spLocks/>
          </p:cNvSpPr>
          <p:nvPr/>
        </p:nvSpPr>
        <p:spPr bwMode="auto">
          <a:xfrm rot="7406706">
            <a:off x="4920818" y="572182"/>
            <a:ext cx="354012" cy="228600"/>
          </a:xfrm>
          <a:custGeom>
            <a:avLst/>
            <a:gdLst>
              <a:gd name="T0" fmla="*/ 0 w 25100"/>
              <a:gd name="T1" fmla="*/ 2147483647 h 21600"/>
              <a:gd name="T2" fmla="*/ 2147483647 w 25100"/>
              <a:gd name="T3" fmla="*/ 2147483647 h 21600"/>
              <a:gd name="T4" fmla="*/ 2147483647 w 25100"/>
              <a:gd name="T5" fmla="*/ 2147483647 h 21600"/>
              <a:gd name="T6" fmla="*/ 0 60000 65536"/>
              <a:gd name="T7" fmla="*/ 0 60000 65536"/>
              <a:gd name="T8" fmla="*/ 0 60000 65536"/>
              <a:gd name="T9" fmla="*/ 0 w 25100"/>
              <a:gd name="T10" fmla="*/ 0 h 21600"/>
              <a:gd name="T11" fmla="*/ 25100 w 25100"/>
              <a:gd name="T12" fmla="*/ 21600 h 21600"/>
            </a:gdLst>
            <a:ahLst/>
            <a:cxnLst>
              <a:cxn ang="T6">
                <a:pos x="T0" y="T1"/>
              </a:cxn>
              <a:cxn ang="T7">
                <a:pos x="T2" y="T3"/>
              </a:cxn>
              <a:cxn ang="T8">
                <a:pos x="T4" y="T5"/>
              </a:cxn>
            </a:cxnLst>
            <a:rect l="T9" t="T10" r="T11" b="T12"/>
            <a:pathLst>
              <a:path w="25100" h="21600" fill="none" extrusionOk="0">
                <a:moveTo>
                  <a:pt x="0" y="805"/>
                </a:moveTo>
                <a:cubicBezTo>
                  <a:pt x="1901" y="270"/>
                  <a:pt x="3867" y="-1"/>
                  <a:pt x="5842" y="0"/>
                </a:cubicBezTo>
                <a:cubicBezTo>
                  <a:pt x="13974" y="0"/>
                  <a:pt x="21417" y="4567"/>
                  <a:pt x="25100" y="11817"/>
                </a:cubicBezTo>
              </a:path>
              <a:path w="25100" h="21600" stroke="0" extrusionOk="0">
                <a:moveTo>
                  <a:pt x="0" y="805"/>
                </a:moveTo>
                <a:cubicBezTo>
                  <a:pt x="1901" y="270"/>
                  <a:pt x="3867" y="-1"/>
                  <a:pt x="5842" y="0"/>
                </a:cubicBezTo>
                <a:cubicBezTo>
                  <a:pt x="13974" y="0"/>
                  <a:pt x="21417" y="4567"/>
                  <a:pt x="25100" y="11817"/>
                </a:cubicBezTo>
                <a:lnTo>
                  <a:pt x="5842" y="21600"/>
                </a:lnTo>
                <a:lnTo>
                  <a:pt x="0" y="805"/>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Arc 46">
            <a:extLst>
              <a:ext uri="{FF2B5EF4-FFF2-40B4-BE49-F238E27FC236}">
                <a16:creationId xmlns:a16="http://schemas.microsoft.com/office/drawing/2014/main" id="{94E5F824-E4BD-443A-90FE-386B771CF06D}"/>
              </a:ext>
            </a:extLst>
          </p:cNvPr>
          <p:cNvSpPr>
            <a:spLocks/>
          </p:cNvSpPr>
          <p:nvPr/>
        </p:nvSpPr>
        <p:spPr bwMode="auto">
          <a:xfrm rot="9257025">
            <a:off x="5219379" y="884734"/>
            <a:ext cx="404813" cy="204788"/>
          </a:xfrm>
          <a:custGeom>
            <a:avLst/>
            <a:gdLst>
              <a:gd name="T0" fmla="*/ 0 w 27442"/>
              <a:gd name="T1" fmla="*/ 2147483647 h 24139"/>
              <a:gd name="T2" fmla="*/ 2147483647 w 27442"/>
              <a:gd name="T3" fmla="*/ 2147483647 h 24139"/>
              <a:gd name="T4" fmla="*/ 2147483647 w 27442"/>
              <a:gd name="T5" fmla="*/ 2147483647 h 24139"/>
              <a:gd name="T6" fmla="*/ 0 60000 65536"/>
              <a:gd name="T7" fmla="*/ 0 60000 65536"/>
              <a:gd name="T8" fmla="*/ 0 60000 65536"/>
              <a:gd name="T9" fmla="*/ 0 w 27442"/>
              <a:gd name="T10" fmla="*/ 0 h 24139"/>
              <a:gd name="T11" fmla="*/ 27442 w 27442"/>
              <a:gd name="T12" fmla="*/ 24139 h 24139"/>
            </a:gdLst>
            <a:ahLst/>
            <a:cxnLst>
              <a:cxn ang="T6">
                <a:pos x="T0" y="T1"/>
              </a:cxn>
              <a:cxn ang="T7">
                <a:pos x="T2" y="T3"/>
              </a:cxn>
              <a:cxn ang="T8">
                <a:pos x="T4" y="T5"/>
              </a:cxn>
            </a:cxnLst>
            <a:rect l="T9" t="T10" r="T11" b="T12"/>
            <a:pathLst>
              <a:path w="27442" h="24139" fill="none" extrusionOk="0">
                <a:moveTo>
                  <a:pt x="0" y="805"/>
                </a:moveTo>
                <a:cubicBezTo>
                  <a:pt x="1901" y="270"/>
                  <a:pt x="3867" y="-1"/>
                  <a:pt x="5842" y="0"/>
                </a:cubicBezTo>
                <a:cubicBezTo>
                  <a:pt x="17771" y="0"/>
                  <a:pt x="27442" y="9670"/>
                  <a:pt x="27442" y="21600"/>
                </a:cubicBezTo>
                <a:cubicBezTo>
                  <a:pt x="27442" y="22448"/>
                  <a:pt x="27391" y="23296"/>
                  <a:pt x="27292" y="24139"/>
                </a:cubicBezTo>
              </a:path>
              <a:path w="27442" h="24139" stroke="0" extrusionOk="0">
                <a:moveTo>
                  <a:pt x="0" y="805"/>
                </a:moveTo>
                <a:cubicBezTo>
                  <a:pt x="1901" y="270"/>
                  <a:pt x="3867" y="-1"/>
                  <a:pt x="5842" y="0"/>
                </a:cubicBezTo>
                <a:cubicBezTo>
                  <a:pt x="17771" y="0"/>
                  <a:pt x="27442" y="9670"/>
                  <a:pt x="27442" y="21600"/>
                </a:cubicBezTo>
                <a:cubicBezTo>
                  <a:pt x="27442" y="22448"/>
                  <a:pt x="27391" y="23296"/>
                  <a:pt x="27292" y="24139"/>
                </a:cubicBezTo>
                <a:lnTo>
                  <a:pt x="5842" y="21600"/>
                </a:lnTo>
                <a:lnTo>
                  <a:pt x="0" y="805"/>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Text Box 50">
            <a:extLst>
              <a:ext uri="{FF2B5EF4-FFF2-40B4-BE49-F238E27FC236}">
                <a16:creationId xmlns:a16="http://schemas.microsoft.com/office/drawing/2014/main" id="{FE6946ED-DF3C-47C9-83F2-C9F1F94EFAB2}"/>
              </a:ext>
            </a:extLst>
          </p:cNvPr>
          <p:cNvSpPr txBox="1">
            <a:spLocks noChangeArrowheads="1"/>
          </p:cNvSpPr>
          <p:nvPr/>
        </p:nvSpPr>
        <p:spPr bwMode="auto">
          <a:xfrm>
            <a:off x="1092720" y="-1465451"/>
            <a:ext cx="4005104" cy="461665"/>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Ngân</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0" name="Text Box 52">
            <a:extLst>
              <a:ext uri="{FF2B5EF4-FFF2-40B4-BE49-F238E27FC236}">
                <a16:creationId xmlns:a16="http://schemas.microsoft.com/office/drawing/2014/main" id="{D932DFF8-BD93-4AC9-A82A-F515DCCB8DAB}"/>
              </a:ext>
            </a:extLst>
          </p:cNvPr>
          <p:cNvSpPr txBox="1">
            <a:spLocks noChangeArrowheads="1"/>
          </p:cNvSpPr>
          <p:nvPr/>
        </p:nvSpPr>
        <p:spPr bwMode="auto">
          <a:xfrm>
            <a:off x="-822901" y="-1216948"/>
            <a:ext cx="3831242" cy="461665"/>
          </a:xfrm>
          <a:prstGeom prst="rect">
            <a:avLst/>
          </a:prstGeom>
          <a:noFill/>
          <a:ln w="38100" algn="ctr">
            <a:noFill/>
            <a:miter lim="800000"/>
            <a:headEnd/>
            <a:tailEnd/>
          </a:ln>
          <a:effectLst/>
        </p:spPr>
        <p:txBody>
          <a:bodyPr wrap="square">
            <a:spAutoFit/>
          </a:bodyPr>
          <a:lstStyle/>
          <a:p>
            <a:pPr algn="ct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3.Cánh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2" name="Text Box 54">
            <a:extLst>
              <a:ext uri="{FF2B5EF4-FFF2-40B4-BE49-F238E27FC236}">
                <a16:creationId xmlns:a16="http://schemas.microsoft.com/office/drawing/2014/main" id="{B552FCD7-00B6-4BA7-AF05-9E8C8F55E19E}"/>
              </a:ext>
            </a:extLst>
          </p:cNvPr>
          <p:cNvSpPr txBox="1">
            <a:spLocks noChangeArrowheads="1"/>
          </p:cNvSpPr>
          <p:nvPr/>
        </p:nvSpPr>
        <p:spPr bwMode="auto">
          <a:xfrm>
            <a:off x="2596226" y="-1171037"/>
            <a:ext cx="3644221" cy="461665"/>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4.Cánh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Đông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Triều</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4" name="Arc 56">
            <a:extLst>
              <a:ext uri="{FF2B5EF4-FFF2-40B4-BE49-F238E27FC236}">
                <a16:creationId xmlns:a16="http://schemas.microsoft.com/office/drawing/2014/main" id="{CCD98F15-1F82-443B-8080-D7718CFB9AE5}"/>
              </a:ext>
            </a:extLst>
          </p:cNvPr>
          <p:cNvSpPr>
            <a:spLocks/>
          </p:cNvSpPr>
          <p:nvPr/>
        </p:nvSpPr>
        <p:spPr bwMode="auto">
          <a:xfrm rot="20865125">
            <a:off x="3897645" y="455269"/>
            <a:ext cx="457200" cy="876300"/>
          </a:xfrm>
          <a:custGeom>
            <a:avLst/>
            <a:gdLst>
              <a:gd name="T0" fmla="*/ 2147483647 w 21337"/>
              <a:gd name="T1" fmla="*/ 0 h 20576"/>
              <a:gd name="T2" fmla="*/ 2147483647 w 21337"/>
              <a:gd name="T3" fmla="*/ 2147483647 h 20576"/>
              <a:gd name="T4" fmla="*/ 0 w 21337"/>
              <a:gd name="T5" fmla="*/ 2147483647 h 20576"/>
              <a:gd name="T6" fmla="*/ 0 60000 65536"/>
              <a:gd name="T7" fmla="*/ 0 60000 65536"/>
              <a:gd name="T8" fmla="*/ 0 60000 65536"/>
              <a:gd name="T9" fmla="*/ 0 w 21337"/>
              <a:gd name="T10" fmla="*/ 0 h 20576"/>
              <a:gd name="T11" fmla="*/ 21337 w 21337"/>
              <a:gd name="T12" fmla="*/ 20576 h 20576"/>
            </a:gdLst>
            <a:ahLst/>
            <a:cxnLst>
              <a:cxn ang="T6">
                <a:pos x="T0" y="T1"/>
              </a:cxn>
              <a:cxn ang="T7">
                <a:pos x="T2" y="T3"/>
              </a:cxn>
              <a:cxn ang="T8">
                <a:pos x="T4" y="T5"/>
              </a:cxn>
            </a:cxnLst>
            <a:rect l="T9" t="T10" r="T11" b="T12"/>
            <a:pathLst>
              <a:path w="21337" h="20576" fill="none" extrusionOk="0">
                <a:moveTo>
                  <a:pt x="6571" y="-1"/>
                </a:moveTo>
                <a:cubicBezTo>
                  <a:pt x="14352" y="2484"/>
                  <a:pt x="20065" y="9146"/>
                  <a:pt x="21336" y="17215"/>
                </a:cubicBezTo>
              </a:path>
              <a:path w="21337" h="20576" stroke="0" extrusionOk="0">
                <a:moveTo>
                  <a:pt x="6571" y="-1"/>
                </a:moveTo>
                <a:cubicBezTo>
                  <a:pt x="14352" y="2484"/>
                  <a:pt x="20065" y="9146"/>
                  <a:pt x="21336" y="17215"/>
                </a:cubicBezTo>
                <a:lnTo>
                  <a:pt x="0" y="20576"/>
                </a:lnTo>
                <a:lnTo>
                  <a:pt x="6571"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 name="Arc 57">
            <a:extLst>
              <a:ext uri="{FF2B5EF4-FFF2-40B4-BE49-F238E27FC236}">
                <a16:creationId xmlns:a16="http://schemas.microsoft.com/office/drawing/2014/main" id="{740FDFE7-CDB6-4CDB-A2D6-B2B0EF2E0FCB}"/>
              </a:ext>
            </a:extLst>
          </p:cNvPr>
          <p:cNvSpPr>
            <a:spLocks/>
          </p:cNvSpPr>
          <p:nvPr/>
        </p:nvSpPr>
        <p:spPr bwMode="auto">
          <a:xfrm rot="18343792">
            <a:off x="4554832" y="1968764"/>
            <a:ext cx="80963" cy="339725"/>
          </a:xfrm>
          <a:custGeom>
            <a:avLst/>
            <a:gdLst>
              <a:gd name="T0" fmla="*/ 2147483647 w 21337"/>
              <a:gd name="T1" fmla="*/ 0 h 17485"/>
              <a:gd name="T2" fmla="*/ 2147483647 w 21337"/>
              <a:gd name="T3" fmla="*/ 2147483647 h 17485"/>
              <a:gd name="T4" fmla="*/ 0 w 21337"/>
              <a:gd name="T5" fmla="*/ 2147483647 h 17485"/>
              <a:gd name="T6" fmla="*/ 0 60000 65536"/>
              <a:gd name="T7" fmla="*/ 0 60000 65536"/>
              <a:gd name="T8" fmla="*/ 0 60000 65536"/>
              <a:gd name="T9" fmla="*/ 0 w 21337"/>
              <a:gd name="T10" fmla="*/ 0 h 17485"/>
              <a:gd name="T11" fmla="*/ 21337 w 21337"/>
              <a:gd name="T12" fmla="*/ 17485 h 17485"/>
            </a:gdLst>
            <a:ahLst/>
            <a:cxnLst>
              <a:cxn ang="T6">
                <a:pos x="T0" y="T1"/>
              </a:cxn>
              <a:cxn ang="T7">
                <a:pos x="T2" y="T3"/>
              </a:cxn>
              <a:cxn ang="T8">
                <a:pos x="T4" y="T5"/>
              </a:cxn>
            </a:cxnLst>
            <a:rect l="T9" t="T10" r="T11" b="T12"/>
            <a:pathLst>
              <a:path w="21337" h="17485" fill="none" extrusionOk="0">
                <a:moveTo>
                  <a:pt x="12682" y="-1"/>
                </a:moveTo>
                <a:cubicBezTo>
                  <a:pt x="17329" y="3370"/>
                  <a:pt x="20443" y="8452"/>
                  <a:pt x="21336" y="14124"/>
                </a:cubicBezTo>
              </a:path>
              <a:path w="21337" h="17485" stroke="0" extrusionOk="0">
                <a:moveTo>
                  <a:pt x="12682" y="-1"/>
                </a:moveTo>
                <a:cubicBezTo>
                  <a:pt x="17329" y="3370"/>
                  <a:pt x="20443" y="8452"/>
                  <a:pt x="21336" y="14124"/>
                </a:cubicBezTo>
                <a:lnTo>
                  <a:pt x="0" y="17485"/>
                </a:lnTo>
                <a:lnTo>
                  <a:pt x="12682"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6" name="Arc 58">
            <a:extLst>
              <a:ext uri="{FF2B5EF4-FFF2-40B4-BE49-F238E27FC236}">
                <a16:creationId xmlns:a16="http://schemas.microsoft.com/office/drawing/2014/main" id="{6CB5E7AC-EC03-4895-8056-B27A4AEE7316}"/>
              </a:ext>
            </a:extLst>
          </p:cNvPr>
          <p:cNvSpPr>
            <a:spLocks/>
          </p:cNvSpPr>
          <p:nvPr/>
        </p:nvSpPr>
        <p:spPr bwMode="auto">
          <a:xfrm rot="19881727">
            <a:off x="4947487" y="2496700"/>
            <a:ext cx="304800" cy="685800"/>
          </a:xfrm>
          <a:custGeom>
            <a:avLst/>
            <a:gdLst>
              <a:gd name="T0" fmla="*/ 2147483647 w 21337"/>
              <a:gd name="T1" fmla="*/ 0 h 18816"/>
              <a:gd name="T2" fmla="*/ 2147483647 w 21337"/>
              <a:gd name="T3" fmla="*/ 2147483647 h 18816"/>
              <a:gd name="T4" fmla="*/ 0 w 21337"/>
              <a:gd name="T5" fmla="*/ 2147483647 h 18816"/>
              <a:gd name="T6" fmla="*/ 0 60000 65536"/>
              <a:gd name="T7" fmla="*/ 0 60000 65536"/>
              <a:gd name="T8" fmla="*/ 0 60000 65536"/>
              <a:gd name="T9" fmla="*/ 0 w 21337"/>
              <a:gd name="T10" fmla="*/ 0 h 18816"/>
              <a:gd name="T11" fmla="*/ 21337 w 21337"/>
              <a:gd name="T12" fmla="*/ 18816 h 18816"/>
            </a:gdLst>
            <a:ahLst/>
            <a:cxnLst>
              <a:cxn ang="T6">
                <a:pos x="T0" y="T1"/>
              </a:cxn>
              <a:cxn ang="T7">
                <a:pos x="T2" y="T3"/>
              </a:cxn>
              <a:cxn ang="T8">
                <a:pos x="T4" y="T5"/>
              </a:cxn>
            </a:cxnLst>
            <a:rect l="T9" t="T10" r="T11" b="T12"/>
            <a:pathLst>
              <a:path w="21337" h="18816" fill="none" extrusionOk="0">
                <a:moveTo>
                  <a:pt x="10607" y="-1"/>
                </a:moveTo>
                <a:cubicBezTo>
                  <a:pt x="16357" y="3241"/>
                  <a:pt x="20309" y="8934"/>
                  <a:pt x="21336" y="15455"/>
                </a:cubicBezTo>
              </a:path>
              <a:path w="21337" h="18816" stroke="0" extrusionOk="0">
                <a:moveTo>
                  <a:pt x="10607" y="-1"/>
                </a:moveTo>
                <a:cubicBezTo>
                  <a:pt x="16357" y="3241"/>
                  <a:pt x="20309" y="8934"/>
                  <a:pt x="21336" y="15455"/>
                </a:cubicBezTo>
                <a:lnTo>
                  <a:pt x="0" y="18816"/>
                </a:lnTo>
                <a:lnTo>
                  <a:pt x="10607"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 name="Arc 59">
            <a:extLst>
              <a:ext uri="{FF2B5EF4-FFF2-40B4-BE49-F238E27FC236}">
                <a16:creationId xmlns:a16="http://schemas.microsoft.com/office/drawing/2014/main" id="{51439816-2E86-417D-96B1-A4F4BBEA3AC0}"/>
              </a:ext>
            </a:extLst>
          </p:cNvPr>
          <p:cNvSpPr>
            <a:spLocks/>
          </p:cNvSpPr>
          <p:nvPr/>
        </p:nvSpPr>
        <p:spPr bwMode="auto">
          <a:xfrm rot="20233984">
            <a:off x="5898580" y="3413325"/>
            <a:ext cx="304800" cy="1439862"/>
          </a:xfrm>
          <a:custGeom>
            <a:avLst/>
            <a:gdLst>
              <a:gd name="T0" fmla="*/ 2147483647 w 21337"/>
              <a:gd name="T1" fmla="*/ 0 h 20576"/>
              <a:gd name="T2" fmla="*/ 2147483647 w 21337"/>
              <a:gd name="T3" fmla="*/ 2147483647 h 20576"/>
              <a:gd name="T4" fmla="*/ 0 w 21337"/>
              <a:gd name="T5" fmla="*/ 2147483647 h 20576"/>
              <a:gd name="T6" fmla="*/ 0 60000 65536"/>
              <a:gd name="T7" fmla="*/ 0 60000 65536"/>
              <a:gd name="T8" fmla="*/ 0 60000 65536"/>
              <a:gd name="T9" fmla="*/ 0 w 21337"/>
              <a:gd name="T10" fmla="*/ 0 h 20576"/>
              <a:gd name="T11" fmla="*/ 21337 w 21337"/>
              <a:gd name="T12" fmla="*/ 20576 h 20576"/>
            </a:gdLst>
            <a:ahLst/>
            <a:cxnLst>
              <a:cxn ang="T6">
                <a:pos x="T0" y="T1"/>
              </a:cxn>
              <a:cxn ang="T7">
                <a:pos x="T2" y="T3"/>
              </a:cxn>
              <a:cxn ang="T8">
                <a:pos x="T4" y="T5"/>
              </a:cxn>
            </a:cxnLst>
            <a:rect l="T9" t="T10" r="T11" b="T12"/>
            <a:pathLst>
              <a:path w="21337" h="20576" fill="none" extrusionOk="0">
                <a:moveTo>
                  <a:pt x="6571" y="-1"/>
                </a:moveTo>
                <a:cubicBezTo>
                  <a:pt x="14352" y="2484"/>
                  <a:pt x="20065" y="9146"/>
                  <a:pt x="21336" y="17215"/>
                </a:cubicBezTo>
              </a:path>
              <a:path w="21337" h="20576" stroke="0" extrusionOk="0">
                <a:moveTo>
                  <a:pt x="6571" y="-1"/>
                </a:moveTo>
                <a:cubicBezTo>
                  <a:pt x="14352" y="2484"/>
                  <a:pt x="20065" y="9146"/>
                  <a:pt x="21336" y="17215"/>
                </a:cubicBezTo>
                <a:lnTo>
                  <a:pt x="0" y="20576"/>
                </a:lnTo>
                <a:lnTo>
                  <a:pt x="6571"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 name="Arc 60">
            <a:extLst>
              <a:ext uri="{FF2B5EF4-FFF2-40B4-BE49-F238E27FC236}">
                <a16:creationId xmlns:a16="http://schemas.microsoft.com/office/drawing/2014/main" id="{5D7E635B-6E90-4703-A341-0F081880A363}"/>
              </a:ext>
            </a:extLst>
          </p:cNvPr>
          <p:cNvSpPr>
            <a:spLocks/>
          </p:cNvSpPr>
          <p:nvPr/>
        </p:nvSpPr>
        <p:spPr bwMode="auto">
          <a:xfrm rot="21004577">
            <a:off x="5249445" y="3035793"/>
            <a:ext cx="457200" cy="457200"/>
          </a:xfrm>
          <a:custGeom>
            <a:avLst/>
            <a:gdLst>
              <a:gd name="T0" fmla="*/ 2147483647 w 21337"/>
              <a:gd name="T1" fmla="*/ 0 h 20576"/>
              <a:gd name="T2" fmla="*/ 2147483647 w 21337"/>
              <a:gd name="T3" fmla="*/ 2147483647 h 20576"/>
              <a:gd name="T4" fmla="*/ 0 w 21337"/>
              <a:gd name="T5" fmla="*/ 2147483647 h 20576"/>
              <a:gd name="T6" fmla="*/ 0 60000 65536"/>
              <a:gd name="T7" fmla="*/ 0 60000 65536"/>
              <a:gd name="T8" fmla="*/ 0 60000 65536"/>
              <a:gd name="T9" fmla="*/ 0 w 21337"/>
              <a:gd name="T10" fmla="*/ 0 h 20576"/>
              <a:gd name="T11" fmla="*/ 21337 w 21337"/>
              <a:gd name="T12" fmla="*/ 20576 h 20576"/>
            </a:gdLst>
            <a:ahLst/>
            <a:cxnLst>
              <a:cxn ang="T6">
                <a:pos x="T0" y="T1"/>
              </a:cxn>
              <a:cxn ang="T7">
                <a:pos x="T2" y="T3"/>
              </a:cxn>
              <a:cxn ang="T8">
                <a:pos x="T4" y="T5"/>
              </a:cxn>
            </a:cxnLst>
            <a:rect l="T9" t="T10" r="T11" b="T12"/>
            <a:pathLst>
              <a:path w="21337" h="20576" fill="none" extrusionOk="0">
                <a:moveTo>
                  <a:pt x="6571" y="-1"/>
                </a:moveTo>
                <a:cubicBezTo>
                  <a:pt x="14352" y="2484"/>
                  <a:pt x="20065" y="9146"/>
                  <a:pt x="21336" y="17215"/>
                </a:cubicBezTo>
              </a:path>
              <a:path w="21337" h="20576" stroke="0" extrusionOk="0">
                <a:moveTo>
                  <a:pt x="6571" y="-1"/>
                </a:moveTo>
                <a:cubicBezTo>
                  <a:pt x="14352" y="2484"/>
                  <a:pt x="20065" y="9146"/>
                  <a:pt x="21336" y="17215"/>
                </a:cubicBezTo>
                <a:lnTo>
                  <a:pt x="0" y="20576"/>
                </a:lnTo>
                <a:lnTo>
                  <a:pt x="6571"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 name="Arc 61">
            <a:extLst>
              <a:ext uri="{FF2B5EF4-FFF2-40B4-BE49-F238E27FC236}">
                <a16:creationId xmlns:a16="http://schemas.microsoft.com/office/drawing/2014/main" id="{4B63448E-AE70-478C-A0CD-0F2437365421}"/>
              </a:ext>
            </a:extLst>
          </p:cNvPr>
          <p:cNvSpPr>
            <a:spLocks/>
          </p:cNvSpPr>
          <p:nvPr/>
        </p:nvSpPr>
        <p:spPr bwMode="auto">
          <a:xfrm rot="18700774">
            <a:off x="4740565" y="2222207"/>
            <a:ext cx="82064" cy="339725"/>
          </a:xfrm>
          <a:custGeom>
            <a:avLst/>
            <a:gdLst>
              <a:gd name="T0" fmla="*/ 2147483647 w 21337"/>
              <a:gd name="T1" fmla="*/ 0 h 17485"/>
              <a:gd name="T2" fmla="*/ 2147483647 w 21337"/>
              <a:gd name="T3" fmla="*/ 2147483647 h 17485"/>
              <a:gd name="T4" fmla="*/ 0 w 21337"/>
              <a:gd name="T5" fmla="*/ 2147483647 h 17485"/>
              <a:gd name="T6" fmla="*/ 0 60000 65536"/>
              <a:gd name="T7" fmla="*/ 0 60000 65536"/>
              <a:gd name="T8" fmla="*/ 0 60000 65536"/>
              <a:gd name="T9" fmla="*/ 0 w 21337"/>
              <a:gd name="T10" fmla="*/ 0 h 17485"/>
              <a:gd name="T11" fmla="*/ 21337 w 21337"/>
              <a:gd name="T12" fmla="*/ 17485 h 17485"/>
            </a:gdLst>
            <a:ahLst/>
            <a:cxnLst>
              <a:cxn ang="T6">
                <a:pos x="T0" y="T1"/>
              </a:cxn>
              <a:cxn ang="T7">
                <a:pos x="T2" y="T3"/>
              </a:cxn>
              <a:cxn ang="T8">
                <a:pos x="T4" y="T5"/>
              </a:cxn>
            </a:cxnLst>
            <a:rect l="T9" t="T10" r="T11" b="T12"/>
            <a:pathLst>
              <a:path w="21337" h="17485" fill="none" extrusionOk="0">
                <a:moveTo>
                  <a:pt x="12682" y="-1"/>
                </a:moveTo>
                <a:cubicBezTo>
                  <a:pt x="17329" y="3370"/>
                  <a:pt x="20443" y="8452"/>
                  <a:pt x="21336" y="14124"/>
                </a:cubicBezTo>
              </a:path>
              <a:path w="21337" h="17485" stroke="0" extrusionOk="0">
                <a:moveTo>
                  <a:pt x="12682" y="-1"/>
                </a:moveTo>
                <a:cubicBezTo>
                  <a:pt x="17329" y="3370"/>
                  <a:pt x="20443" y="8452"/>
                  <a:pt x="21336" y="14124"/>
                </a:cubicBezTo>
                <a:lnTo>
                  <a:pt x="0" y="17485"/>
                </a:lnTo>
                <a:lnTo>
                  <a:pt x="12682"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0" name="Text Box 62">
            <a:extLst>
              <a:ext uri="{FF2B5EF4-FFF2-40B4-BE49-F238E27FC236}">
                <a16:creationId xmlns:a16="http://schemas.microsoft.com/office/drawing/2014/main" id="{4782BB60-A681-4415-BFE7-A60CC0D708AC}"/>
              </a:ext>
            </a:extLst>
          </p:cNvPr>
          <p:cNvSpPr txBox="1">
            <a:spLocks noChangeArrowheads="1"/>
          </p:cNvSpPr>
          <p:nvPr/>
        </p:nvSpPr>
        <p:spPr bwMode="auto">
          <a:xfrm>
            <a:off x="4781597" y="1324562"/>
            <a:ext cx="3810000" cy="523220"/>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Hoàng</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Liên</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61" name="Text Box 63">
            <a:extLst>
              <a:ext uri="{FF2B5EF4-FFF2-40B4-BE49-F238E27FC236}">
                <a16:creationId xmlns:a16="http://schemas.microsoft.com/office/drawing/2014/main" id="{F35911C2-47D2-41D2-83DB-057BA5071A10}"/>
              </a:ext>
            </a:extLst>
          </p:cNvPr>
          <p:cNvSpPr txBox="1">
            <a:spLocks noChangeArrowheads="1"/>
          </p:cNvSpPr>
          <p:nvPr/>
        </p:nvSpPr>
        <p:spPr bwMode="auto">
          <a:xfrm>
            <a:off x="5582255" y="2664145"/>
            <a:ext cx="3087585" cy="523220"/>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64" name="Text Box 66">
            <a:extLst>
              <a:ext uri="{FF2B5EF4-FFF2-40B4-BE49-F238E27FC236}">
                <a16:creationId xmlns:a16="http://schemas.microsoft.com/office/drawing/2014/main" id="{A1D919EB-9E05-4F90-98E5-7E8029D4C3CE}"/>
              </a:ext>
            </a:extLst>
          </p:cNvPr>
          <p:cNvSpPr txBox="1">
            <a:spLocks noChangeArrowheads="1"/>
          </p:cNvSpPr>
          <p:nvPr/>
        </p:nvSpPr>
        <p:spPr bwMode="auto">
          <a:xfrm>
            <a:off x="8583807" y="3377950"/>
            <a:ext cx="3227193" cy="3046988"/>
          </a:xfrm>
          <a:prstGeom prst="rect">
            <a:avLst/>
          </a:prstGeom>
          <a:noFill/>
          <a:ln w="9525">
            <a:noFill/>
            <a:miter lim="800000"/>
            <a:headEnd/>
            <a:tailEnd/>
          </a:ln>
          <a:effectLst/>
        </p:spPr>
        <p:txBody>
          <a:bodyPr wrap="square">
            <a:spAutoFit/>
          </a:bodyPr>
          <a:lstStyle/>
          <a:p>
            <a:pPr algn="just" eaLnBrk="1" hangingPunct="1">
              <a:buFont typeface="Wingdings" pitchFamily="2" charset="2"/>
              <a:buNone/>
              <a:defRPr/>
            </a:pPr>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Những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núi</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hình</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cánh</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như</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Sông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Gâm</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Ngân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Đông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Triều</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 </a:t>
            </a:r>
          </a:p>
        </p:txBody>
      </p:sp>
      <p:sp>
        <p:nvSpPr>
          <p:cNvPr id="65" name="Text Box 67">
            <a:extLst>
              <a:ext uri="{FF2B5EF4-FFF2-40B4-BE49-F238E27FC236}">
                <a16:creationId xmlns:a16="http://schemas.microsoft.com/office/drawing/2014/main" id="{F5DC5C6C-937A-4C98-AAE9-F8A05B6DF750}"/>
              </a:ext>
            </a:extLst>
          </p:cNvPr>
          <p:cNvSpPr txBox="1">
            <a:spLocks noChangeArrowheads="1"/>
          </p:cNvSpPr>
          <p:nvPr/>
        </p:nvSpPr>
        <p:spPr bwMode="auto">
          <a:xfrm>
            <a:off x="8463147" y="341177"/>
            <a:ext cx="3347853" cy="3046988"/>
          </a:xfrm>
          <a:prstGeom prst="rect">
            <a:avLst/>
          </a:prstGeom>
          <a:noFill/>
          <a:ln w="9525">
            <a:noFill/>
            <a:miter lim="800000"/>
            <a:headEnd/>
            <a:tailEnd/>
          </a:ln>
          <a:effectLst/>
        </p:spPr>
        <p:txBody>
          <a:bodyPr wrap="square">
            <a:spAutoFit/>
          </a:bodyPr>
          <a:lstStyle/>
          <a:p>
            <a:pPr algn="just" eaLnBrk="1" hangingPunct="1">
              <a:buFont typeface="Wingdings" pitchFamily="2" charset="2"/>
              <a:buNone/>
              <a:defRPr/>
            </a:pPr>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Những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núi</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hướng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tây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đông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nam</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như</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Hoàng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Liên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749618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500"/>
                                        <p:tgtEl>
                                          <p:spTgt spid="1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p:cTn id="26" dur="500" fill="hold"/>
                                        <p:tgtEl>
                                          <p:spTgt spid="43"/>
                                        </p:tgtEl>
                                        <p:attrNameLst>
                                          <p:attrName>ppt_w</p:attrName>
                                        </p:attrNameLst>
                                      </p:cBhvr>
                                      <p:tavLst>
                                        <p:tav tm="0">
                                          <p:val>
                                            <p:fltVal val="0"/>
                                          </p:val>
                                        </p:tav>
                                        <p:tav tm="100000">
                                          <p:val>
                                            <p:strVal val="#ppt_w"/>
                                          </p:val>
                                        </p:tav>
                                      </p:tavLst>
                                    </p:anim>
                                    <p:anim calcmode="lin" valueType="num">
                                      <p:cBhvr>
                                        <p:cTn id="27" dur="500" fill="hold"/>
                                        <p:tgtEl>
                                          <p:spTgt spid="43"/>
                                        </p:tgtEl>
                                        <p:attrNameLst>
                                          <p:attrName>ppt_h</p:attrName>
                                        </p:attrNameLst>
                                      </p:cBhvr>
                                      <p:tavLst>
                                        <p:tav tm="0">
                                          <p:val>
                                            <p:fltVal val="0"/>
                                          </p:val>
                                        </p:tav>
                                        <p:tav tm="100000">
                                          <p:val>
                                            <p:strVal val="#ppt_h"/>
                                          </p:val>
                                        </p:tav>
                                      </p:tavLst>
                                    </p:anim>
                                    <p:animEffect transition="in" filter="fade">
                                      <p:cBhvr>
                                        <p:cTn id="28" dur="500"/>
                                        <p:tgtEl>
                                          <p:spTgt spid="43"/>
                                        </p:tgtEl>
                                      </p:cBhvr>
                                    </p:animEffect>
                                  </p:childTnLst>
                                </p:cTn>
                              </p:par>
                              <p:par>
                                <p:cTn id="29" presetID="49" presetClass="path" presetSubtype="0" accel="50000" decel="50000" fill="hold" grpId="0" nodeType="withEffect">
                                  <p:stCondLst>
                                    <p:cond delay="0"/>
                                  </p:stCondLst>
                                  <p:childTnLst>
                                    <p:animMotion origin="layout" path="M -3.95833E-6 2.96296E-6 L 0.4793 0.1544 " pathEditMode="relative" rAng="0" ptsTypes="AA">
                                      <p:cBhvr>
                                        <p:cTn id="30" dur="2000" fill="hold"/>
                                        <p:tgtEl>
                                          <p:spTgt spid="24"/>
                                        </p:tgtEl>
                                        <p:attrNameLst>
                                          <p:attrName>ppt_x</p:attrName>
                                          <p:attrName>ppt_y</p:attrName>
                                        </p:attrNameLst>
                                      </p:cBhvr>
                                      <p:rCtr x="23958" y="7731"/>
                                    </p:animMotion>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24"/>
                                        </p:tgtEl>
                                        <p:attrNameLst>
                                          <p:attrName>ppt_x</p:attrName>
                                        </p:attrNameLst>
                                      </p:cBhvr>
                                      <p:tavLst>
                                        <p:tav tm="0">
                                          <p:val>
                                            <p:strVal val="ppt_x"/>
                                          </p:val>
                                        </p:tav>
                                        <p:tav tm="100000">
                                          <p:val>
                                            <p:strVal val="ppt_x"/>
                                          </p:val>
                                        </p:tav>
                                      </p:tavLst>
                                    </p:anim>
                                    <p:anim calcmode="lin" valueType="num">
                                      <p:cBhvr additive="base">
                                        <p:cTn id="35" dur="500"/>
                                        <p:tgtEl>
                                          <p:spTgt spid="24"/>
                                        </p:tgtEl>
                                        <p:attrNameLst>
                                          <p:attrName>ppt_y</p:attrName>
                                        </p:attrNameLst>
                                      </p:cBhvr>
                                      <p:tavLst>
                                        <p:tav tm="0">
                                          <p:val>
                                            <p:strVal val="ppt_y"/>
                                          </p:val>
                                        </p:tav>
                                        <p:tav tm="100000">
                                          <p:val>
                                            <p:strVal val="1+ppt_h/2"/>
                                          </p:val>
                                        </p:tav>
                                      </p:tavLst>
                                    </p:anim>
                                    <p:set>
                                      <p:cBhvr>
                                        <p:cTn id="36" dur="1" fill="hold">
                                          <p:stCondLst>
                                            <p:cond delay="499"/>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ppt_w</p:attrName>
                                        </p:attrNameLst>
                                      </p:cBhvr>
                                      <p:tavLst>
                                        <p:tav tm="0">
                                          <p:val>
                                            <p:fltVal val="0"/>
                                          </p:val>
                                        </p:tav>
                                        <p:tav tm="100000">
                                          <p:val>
                                            <p:strVal val="#ppt_w"/>
                                          </p:val>
                                        </p:tav>
                                      </p:tavLst>
                                    </p:anim>
                                    <p:anim calcmode="lin" valueType="num">
                                      <p:cBhvr>
                                        <p:cTn id="42" dur="500" fill="hold"/>
                                        <p:tgtEl>
                                          <p:spTgt spid="44"/>
                                        </p:tgtEl>
                                        <p:attrNameLst>
                                          <p:attrName>ppt_h</p:attrName>
                                        </p:attrNameLst>
                                      </p:cBhvr>
                                      <p:tavLst>
                                        <p:tav tm="0">
                                          <p:val>
                                            <p:fltVal val="0"/>
                                          </p:val>
                                        </p:tav>
                                        <p:tav tm="100000">
                                          <p:val>
                                            <p:strVal val="#ppt_h"/>
                                          </p:val>
                                        </p:tav>
                                      </p:tavLst>
                                    </p:anim>
                                    <p:animEffect transition="in" filter="fade">
                                      <p:cBhvr>
                                        <p:cTn id="43" dur="500"/>
                                        <p:tgtEl>
                                          <p:spTgt spid="44"/>
                                        </p:tgtEl>
                                      </p:cBhvr>
                                    </p:animEffect>
                                  </p:childTnLst>
                                </p:cTn>
                              </p:par>
                              <p:par>
                                <p:cTn id="44" presetID="42" presetClass="path" presetSubtype="0" accel="50000" decel="50000" fill="hold" grpId="0" nodeType="withEffect">
                                  <p:stCondLst>
                                    <p:cond delay="0"/>
                                  </p:stCondLst>
                                  <p:childTnLst>
                                    <p:animMotion origin="layout" path="M 3.95833E-6 1.11111E-6 L 0.36549 0.27824 " pathEditMode="relative" rAng="0" ptsTypes="AA">
                                      <p:cBhvr>
                                        <p:cTn id="45" dur="2000" fill="hold"/>
                                        <p:tgtEl>
                                          <p:spTgt spid="48"/>
                                        </p:tgtEl>
                                        <p:attrNameLst>
                                          <p:attrName>ppt_x</p:attrName>
                                          <p:attrName>ppt_y</p:attrName>
                                        </p:attrNameLst>
                                      </p:cBhvr>
                                      <p:rCtr x="18268" y="13912"/>
                                    </p:animMotion>
                                  </p:childTnLst>
                                </p:cTn>
                              </p:par>
                            </p:childTnLst>
                          </p:cTn>
                        </p:par>
                      </p:childTnLst>
                    </p:cTn>
                  </p:par>
                  <p:par>
                    <p:cTn id="46" fill="hold">
                      <p:stCondLst>
                        <p:cond delay="indefinite"/>
                      </p:stCondLst>
                      <p:childTnLst>
                        <p:par>
                          <p:cTn id="47" fill="hold">
                            <p:stCondLst>
                              <p:cond delay="0"/>
                            </p:stCondLst>
                            <p:childTnLst>
                              <p:par>
                                <p:cTn id="48" presetID="2" presetClass="exit" presetSubtype="4" fill="hold" grpId="1" nodeType="clickEffect">
                                  <p:stCondLst>
                                    <p:cond delay="0"/>
                                  </p:stCondLst>
                                  <p:childTnLst>
                                    <p:anim calcmode="lin" valueType="num">
                                      <p:cBhvr additive="base">
                                        <p:cTn id="49" dur="500"/>
                                        <p:tgtEl>
                                          <p:spTgt spid="48"/>
                                        </p:tgtEl>
                                        <p:attrNameLst>
                                          <p:attrName>ppt_x</p:attrName>
                                        </p:attrNameLst>
                                      </p:cBhvr>
                                      <p:tavLst>
                                        <p:tav tm="0">
                                          <p:val>
                                            <p:strVal val="ppt_x"/>
                                          </p:val>
                                        </p:tav>
                                        <p:tav tm="100000">
                                          <p:val>
                                            <p:strVal val="ppt_x"/>
                                          </p:val>
                                        </p:tav>
                                      </p:tavLst>
                                    </p:anim>
                                    <p:anim calcmode="lin" valueType="num">
                                      <p:cBhvr additive="base">
                                        <p:cTn id="50" dur="500"/>
                                        <p:tgtEl>
                                          <p:spTgt spid="48"/>
                                        </p:tgtEl>
                                        <p:attrNameLst>
                                          <p:attrName>ppt_y</p:attrName>
                                        </p:attrNameLst>
                                      </p:cBhvr>
                                      <p:tavLst>
                                        <p:tav tm="0">
                                          <p:val>
                                            <p:strVal val="ppt_y"/>
                                          </p:val>
                                        </p:tav>
                                        <p:tav tm="100000">
                                          <p:val>
                                            <p:strVal val="1+ppt_h/2"/>
                                          </p:val>
                                        </p:tav>
                                      </p:tavLst>
                                    </p:anim>
                                    <p:set>
                                      <p:cBhvr>
                                        <p:cTn id="51" dur="1" fill="hold">
                                          <p:stCondLst>
                                            <p:cond delay="499"/>
                                          </p:stCondLst>
                                        </p:cTn>
                                        <p:tgtEl>
                                          <p:spTgt spid="4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5"/>
                                        </p:tgtEl>
                                        <p:attrNameLst>
                                          <p:attrName>style.visibility</p:attrName>
                                        </p:attrNameLst>
                                      </p:cBhvr>
                                      <p:to>
                                        <p:strVal val="visible"/>
                                      </p:to>
                                    </p:set>
                                    <p:anim calcmode="lin" valueType="num">
                                      <p:cBhvr>
                                        <p:cTn id="56" dur="500" fill="hold"/>
                                        <p:tgtEl>
                                          <p:spTgt spid="45"/>
                                        </p:tgtEl>
                                        <p:attrNameLst>
                                          <p:attrName>ppt_w</p:attrName>
                                        </p:attrNameLst>
                                      </p:cBhvr>
                                      <p:tavLst>
                                        <p:tav tm="0">
                                          <p:val>
                                            <p:fltVal val="0"/>
                                          </p:val>
                                        </p:tav>
                                        <p:tav tm="100000">
                                          <p:val>
                                            <p:strVal val="#ppt_w"/>
                                          </p:val>
                                        </p:tav>
                                      </p:tavLst>
                                    </p:anim>
                                    <p:anim calcmode="lin" valueType="num">
                                      <p:cBhvr>
                                        <p:cTn id="57" dur="500" fill="hold"/>
                                        <p:tgtEl>
                                          <p:spTgt spid="45"/>
                                        </p:tgtEl>
                                        <p:attrNameLst>
                                          <p:attrName>ppt_h</p:attrName>
                                        </p:attrNameLst>
                                      </p:cBhvr>
                                      <p:tavLst>
                                        <p:tav tm="0">
                                          <p:val>
                                            <p:fltVal val="0"/>
                                          </p:val>
                                        </p:tav>
                                        <p:tav tm="100000">
                                          <p:val>
                                            <p:strVal val="#ppt_h"/>
                                          </p:val>
                                        </p:tav>
                                      </p:tavLst>
                                    </p:anim>
                                    <p:animEffect transition="in" filter="fade">
                                      <p:cBhvr>
                                        <p:cTn id="58" dur="500"/>
                                        <p:tgtEl>
                                          <p:spTgt spid="45"/>
                                        </p:tgtEl>
                                      </p:cBhvr>
                                    </p:animEffect>
                                  </p:childTnLst>
                                </p:cTn>
                              </p:par>
                              <p:par>
                                <p:cTn id="59" presetID="49" presetClass="path" presetSubtype="0" accel="50000" decel="50000" fill="hold" grpId="0" nodeType="withEffect">
                                  <p:stCondLst>
                                    <p:cond delay="0"/>
                                  </p:stCondLst>
                                  <p:childTnLst>
                                    <p:animMotion origin="layout" path="M -3.33333E-6 0 L 0.49792 0.27801 " pathEditMode="relative" rAng="0" ptsTypes="AA">
                                      <p:cBhvr>
                                        <p:cTn id="60" dur="2000" fill="hold"/>
                                        <p:tgtEl>
                                          <p:spTgt spid="50"/>
                                        </p:tgtEl>
                                        <p:attrNameLst>
                                          <p:attrName>ppt_x</p:attrName>
                                          <p:attrName>ppt_y</p:attrName>
                                        </p:attrNameLst>
                                      </p:cBhvr>
                                      <p:rCtr x="24896" y="13912"/>
                                    </p:animMotion>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1" nodeType="clickEffect">
                                  <p:stCondLst>
                                    <p:cond delay="0"/>
                                  </p:stCondLst>
                                  <p:childTnLst>
                                    <p:anim calcmode="lin" valueType="num">
                                      <p:cBhvr additive="base">
                                        <p:cTn id="64" dur="500"/>
                                        <p:tgtEl>
                                          <p:spTgt spid="50"/>
                                        </p:tgtEl>
                                        <p:attrNameLst>
                                          <p:attrName>ppt_x</p:attrName>
                                        </p:attrNameLst>
                                      </p:cBhvr>
                                      <p:tavLst>
                                        <p:tav tm="0">
                                          <p:val>
                                            <p:strVal val="ppt_x"/>
                                          </p:val>
                                        </p:tav>
                                        <p:tav tm="100000">
                                          <p:val>
                                            <p:strVal val="ppt_x"/>
                                          </p:val>
                                        </p:tav>
                                      </p:tavLst>
                                    </p:anim>
                                    <p:anim calcmode="lin" valueType="num">
                                      <p:cBhvr additive="base">
                                        <p:cTn id="65" dur="500"/>
                                        <p:tgtEl>
                                          <p:spTgt spid="50"/>
                                        </p:tgtEl>
                                        <p:attrNameLst>
                                          <p:attrName>ppt_y</p:attrName>
                                        </p:attrNameLst>
                                      </p:cBhvr>
                                      <p:tavLst>
                                        <p:tav tm="0">
                                          <p:val>
                                            <p:strVal val="ppt_y"/>
                                          </p:val>
                                        </p:tav>
                                        <p:tav tm="100000">
                                          <p:val>
                                            <p:strVal val="1+ppt_h/2"/>
                                          </p:val>
                                        </p:tav>
                                      </p:tavLst>
                                    </p:anim>
                                    <p:set>
                                      <p:cBhvr>
                                        <p:cTn id="66" dur="1" fill="hold">
                                          <p:stCondLst>
                                            <p:cond delay="499"/>
                                          </p:stCondLst>
                                        </p:cTn>
                                        <p:tgtEl>
                                          <p:spTgt spid="5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p:cTn id="71" dur="500" fill="hold"/>
                                        <p:tgtEl>
                                          <p:spTgt spid="46"/>
                                        </p:tgtEl>
                                        <p:attrNameLst>
                                          <p:attrName>ppt_w</p:attrName>
                                        </p:attrNameLst>
                                      </p:cBhvr>
                                      <p:tavLst>
                                        <p:tav tm="0">
                                          <p:val>
                                            <p:fltVal val="0"/>
                                          </p:val>
                                        </p:tav>
                                        <p:tav tm="100000">
                                          <p:val>
                                            <p:strVal val="#ppt_w"/>
                                          </p:val>
                                        </p:tav>
                                      </p:tavLst>
                                    </p:anim>
                                    <p:anim calcmode="lin" valueType="num">
                                      <p:cBhvr>
                                        <p:cTn id="72" dur="500" fill="hold"/>
                                        <p:tgtEl>
                                          <p:spTgt spid="46"/>
                                        </p:tgtEl>
                                        <p:attrNameLst>
                                          <p:attrName>ppt_h</p:attrName>
                                        </p:attrNameLst>
                                      </p:cBhvr>
                                      <p:tavLst>
                                        <p:tav tm="0">
                                          <p:val>
                                            <p:fltVal val="0"/>
                                          </p:val>
                                        </p:tav>
                                        <p:tav tm="100000">
                                          <p:val>
                                            <p:strVal val="#ppt_h"/>
                                          </p:val>
                                        </p:tav>
                                      </p:tavLst>
                                    </p:anim>
                                    <p:animEffect transition="in" filter="fade">
                                      <p:cBhvr>
                                        <p:cTn id="73" dur="500"/>
                                        <p:tgtEl>
                                          <p:spTgt spid="46"/>
                                        </p:tgtEl>
                                      </p:cBhvr>
                                    </p:animEffect>
                                  </p:childTnLst>
                                </p:cTn>
                              </p:par>
                              <p:par>
                                <p:cTn id="74" presetID="49" presetClass="path" presetSubtype="0" accel="50000" decel="50000" fill="hold" grpId="0" nodeType="withEffect">
                                  <p:stCondLst>
                                    <p:cond delay="0"/>
                                  </p:stCondLst>
                                  <p:childTnLst>
                                    <p:animMotion origin="layout" path="M 2.08333E-7 -2.96296E-6 L 0.23815 0.32223 " pathEditMode="relative" rAng="0" ptsTypes="AA">
                                      <p:cBhvr>
                                        <p:cTn id="75" dur="2000" fill="hold"/>
                                        <p:tgtEl>
                                          <p:spTgt spid="52"/>
                                        </p:tgtEl>
                                        <p:attrNameLst>
                                          <p:attrName>ppt_x</p:attrName>
                                          <p:attrName>ppt_y</p:attrName>
                                        </p:attrNameLst>
                                      </p:cBhvr>
                                      <p:rCtr x="11901" y="16111"/>
                                    </p:animMotion>
                                  </p:childTnLst>
                                </p:cTn>
                              </p:par>
                            </p:childTnLst>
                          </p:cTn>
                        </p:par>
                      </p:childTnLst>
                    </p:cTn>
                  </p:par>
                  <p:par>
                    <p:cTn id="76" fill="hold">
                      <p:stCondLst>
                        <p:cond delay="indefinite"/>
                      </p:stCondLst>
                      <p:childTnLst>
                        <p:par>
                          <p:cTn id="77" fill="hold">
                            <p:stCondLst>
                              <p:cond delay="0"/>
                            </p:stCondLst>
                            <p:childTnLst>
                              <p:par>
                                <p:cTn id="78" presetID="2" presetClass="exit" presetSubtype="4" fill="hold" grpId="1" nodeType="clickEffect">
                                  <p:stCondLst>
                                    <p:cond delay="0"/>
                                  </p:stCondLst>
                                  <p:childTnLst>
                                    <p:anim calcmode="lin" valueType="num">
                                      <p:cBhvr additive="base">
                                        <p:cTn id="79" dur="500"/>
                                        <p:tgtEl>
                                          <p:spTgt spid="52"/>
                                        </p:tgtEl>
                                        <p:attrNameLst>
                                          <p:attrName>ppt_x</p:attrName>
                                        </p:attrNameLst>
                                      </p:cBhvr>
                                      <p:tavLst>
                                        <p:tav tm="0">
                                          <p:val>
                                            <p:strVal val="ppt_x"/>
                                          </p:val>
                                        </p:tav>
                                        <p:tav tm="100000">
                                          <p:val>
                                            <p:strVal val="ppt_x"/>
                                          </p:val>
                                        </p:tav>
                                      </p:tavLst>
                                    </p:anim>
                                    <p:anim calcmode="lin" valueType="num">
                                      <p:cBhvr additive="base">
                                        <p:cTn id="80" dur="500"/>
                                        <p:tgtEl>
                                          <p:spTgt spid="52"/>
                                        </p:tgtEl>
                                        <p:attrNameLst>
                                          <p:attrName>ppt_y</p:attrName>
                                        </p:attrNameLst>
                                      </p:cBhvr>
                                      <p:tavLst>
                                        <p:tav tm="0">
                                          <p:val>
                                            <p:strVal val="ppt_y"/>
                                          </p:val>
                                        </p:tav>
                                        <p:tav tm="100000">
                                          <p:val>
                                            <p:strVal val="1+ppt_h/2"/>
                                          </p:val>
                                        </p:tav>
                                      </p:tavLst>
                                    </p:anim>
                                    <p:set>
                                      <p:cBhvr>
                                        <p:cTn id="81" dur="1" fill="hold">
                                          <p:stCondLst>
                                            <p:cond delay="499"/>
                                          </p:stCondLst>
                                        </p:cTn>
                                        <p:tgtEl>
                                          <p:spTgt spid="52"/>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500" fill="hold"/>
                                        <p:tgtEl>
                                          <p:spTgt spid="54"/>
                                        </p:tgtEl>
                                        <p:attrNameLst>
                                          <p:attrName>ppt_w</p:attrName>
                                        </p:attrNameLst>
                                      </p:cBhvr>
                                      <p:tavLst>
                                        <p:tav tm="0">
                                          <p:val>
                                            <p:fltVal val="0"/>
                                          </p:val>
                                        </p:tav>
                                        <p:tav tm="100000">
                                          <p:val>
                                            <p:strVal val="#ppt_w"/>
                                          </p:val>
                                        </p:tav>
                                      </p:tavLst>
                                    </p:anim>
                                    <p:anim calcmode="lin" valueType="num">
                                      <p:cBhvr>
                                        <p:cTn id="87" dur="500" fill="hold"/>
                                        <p:tgtEl>
                                          <p:spTgt spid="54"/>
                                        </p:tgtEl>
                                        <p:attrNameLst>
                                          <p:attrName>ppt_h</p:attrName>
                                        </p:attrNameLst>
                                      </p:cBhvr>
                                      <p:tavLst>
                                        <p:tav tm="0">
                                          <p:val>
                                            <p:fltVal val="0"/>
                                          </p:val>
                                        </p:tav>
                                        <p:tav tm="100000">
                                          <p:val>
                                            <p:strVal val="#ppt_h"/>
                                          </p:val>
                                        </p:tav>
                                      </p:tavLst>
                                    </p:anim>
                                    <p:animEffect transition="in" filter="fade">
                                      <p:cBhvr>
                                        <p:cTn id="88" dur="500"/>
                                        <p:tgtEl>
                                          <p:spTgt spid="54"/>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60"/>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55"/>
                                        </p:tgtEl>
                                        <p:attrNameLst>
                                          <p:attrName>style.visibility</p:attrName>
                                        </p:attrNameLst>
                                      </p:cBhvr>
                                      <p:to>
                                        <p:strVal val="visible"/>
                                      </p:to>
                                    </p:set>
                                    <p:anim calcmode="lin" valueType="num">
                                      <p:cBhvr>
                                        <p:cTn id="101" dur="500" fill="hold"/>
                                        <p:tgtEl>
                                          <p:spTgt spid="55"/>
                                        </p:tgtEl>
                                        <p:attrNameLst>
                                          <p:attrName>ppt_w</p:attrName>
                                        </p:attrNameLst>
                                      </p:cBhvr>
                                      <p:tavLst>
                                        <p:tav tm="0">
                                          <p:val>
                                            <p:fltVal val="0"/>
                                          </p:val>
                                        </p:tav>
                                        <p:tav tm="100000">
                                          <p:val>
                                            <p:strVal val="#ppt_w"/>
                                          </p:val>
                                        </p:tav>
                                      </p:tavLst>
                                    </p:anim>
                                    <p:anim calcmode="lin" valueType="num">
                                      <p:cBhvr>
                                        <p:cTn id="102" dur="500" fill="hold"/>
                                        <p:tgtEl>
                                          <p:spTgt spid="55"/>
                                        </p:tgtEl>
                                        <p:attrNameLst>
                                          <p:attrName>ppt_h</p:attrName>
                                        </p:attrNameLst>
                                      </p:cBhvr>
                                      <p:tavLst>
                                        <p:tav tm="0">
                                          <p:val>
                                            <p:fltVal val="0"/>
                                          </p:val>
                                        </p:tav>
                                        <p:tav tm="100000">
                                          <p:val>
                                            <p:strVal val="#ppt_h"/>
                                          </p:val>
                                        </p:tav>
                                      </p:tavLst>
                                    </p:anim>
                                    <p:animEffect transition="in" filter="fade">
                                      <p:cBhvr>
                                        <p:cTn id="103" dur="500"/>
                                        <p:tgtEl>
                                          <p:spTgt spid="5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59"/>
                                        </p:tgtEl>
                                        <p:attrNameLst>
                                          <p:attrName>style.visibility</p:attrName>
                                        </p:attrNameLst>
                                      </p:cBhvr>
                                      <p:to>
                                        <p:strVal val="visible"/>
                                      </p:to>
                                    </p:set>
                                    <p:anim calcmode="lin" valueType="num">
                                      <p:cBhvr>
                                        <p:cTn id="106" dur="500" fill="hold"/>
                                        <p:tgtEl>
                                          <p:spTgt spid="59"/>
                                        </p:tgtEl>
                                        <p:attrNameLst>
                                          <p:attrName>ppt_w</p:attrName>
                                        </p:attrNameLst>
                                      </p:cBhvr>
                                      <p:tavLst>
                                        <p:tav tm="0">
                                          <p:val>
                                            <p:fltVal val="0"/>
                                          </p:val>
                                        </p:tav>
                                        <p:tav tm="100000">
                                          <p:val>
                                            <p:strVal val="#ppt_w"/>
                                          </p:val>
                                        </p:tav>
                                      </p:tavLst>
                                    </p:anim>
                                    <p:anim calcmode="lin" valueType="num">
                                      <p:cBhvr>
                                        <p:cTn id="107" dur="500" fill="hold"/>
                                        <p:tgtEl>
                                          <p:spTgt spid="59"/>
                                        </p:tgtEl>
                                        <p:attrNameLst>
                                          <p:attrName>ppt_h</p:attrName>
                                        </p:attrNameLst>
                                      </p:cBhvr>
                                      <p:tavLst>
                                        <p:tav tm="0">
                                          <p:val>
                                            <p:fltVal val="0"/>
                                          </p:val>
                                        </p:tav>
                                        <p:tav tm="100000">
                                          <p:val>
                                            <p:strVal val="#ppt_h"/>
                                          </p:val>
                                        </p:tav>
                                      </p:tavLst>
                                    </p:anim>
                                    <p:animEffect transition="in" filter="fade">
                                      <p:cBhvr>
                                        <p:cTn id="108" dur="500"/>
                                        <p:tgtEl>
                                          <p:spTgt spid="59"/>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56"/>
                                        </p:tgtEl>
                                        <p:attrNameLst>
                                          <p:attrName>style.visibility</p:attrName>
                                        </p:attrNameLst>
                                      </p:cBhvr>
                                      <p:to>
                                        <p:strVal val="visible"/>
                                      </p:to>
                                    </p:set>
                                    <p:anim calcmode="lin" valueType="num">
                                      <p:cBhvr>
                                        <p:cTn id="111" dur="500" fill="hold"/>
                                        <p:tgtEl>
                                          <p:spTgt spid="56"/>
                                        </p:tgtEl>
                                        <p:attrNameLst>
                                          <p:attrName>ppt_w</p:attrName>
                                        </p:attrNameLst>
                                      </p:cBhvr>
                                      <p:tavLst>
                                        <p:tav tm="0">
                                          <p:val>
                                            <p:fltVal val="0"/>
                                          </p:val>
                                        </p:tav>
                                        <p:tav tm="100000">
                                          <p:val>
                                            <p:strVal val="#ppt_w"/>
                                          </p:val>
                                        </p:tav>
                                      </p:tavLst>
                                    </p:anim>
                                    <p:anim calcmode="lin" valueType="num">
                                      <p:cBhvr>
                                        <p:cTn id="112" dur="500" fill="hold"/>
                                        <p:tgtEl>
                                          <p:spTgt spid="56"/>
                                        </p:tgtEl>
                                        <p:attrNameLst>
                                          <p:attrName>ppt_h</p:attrName>
                                        </p:attrNameLst>
                                      </p:cBhvr>
                                      <p:tavLst>
                                        <p:tav tm="0">
                                          <p:val>
                                            <p:fltVal val="0"/>
                                          </p:val>
                                        </p:tav>
                                        <p:tav tm="100000">
                                          <p:val>
                                            <p:strVal val="#ppt_h"/>
                                          </p:val>
                                        </p:tav>
                                      </p:tavLst>
                                    </p:anim>
                                    <p:animEffect transition="in" filter="fade">
                                      <p:cBhvr>
                                        <p:cTn id="113" dur="500"/>
                                        <p:tgtEl>
                                          <p:spTgt spid="56"/>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58"/>
                                        </p:tgtEl>
                                        <p:attrNameLst>
                                          <p:attrName>style.visibility</p:attrName>
                                        </p:attrNameLst>
                                      </p:cBhvr>
                                      <p:to>
                                        <p:strVal val="visible"/>
                                      </p:to>
                                    </p:set>
                                    <p:anim calcmode="lin" valueType="num">
                                      <p:cBhvr>
                                        <p:cTn id="116" dur="500" fill="hold"/>
                                        <p:tgtEl>
                                          <p:spTgt spid="58"/>
                                        </p:tgtEl>
                                        <p:attrNameLst>
                                          <p:attrName>ppt_w</p:attrName>
                                        </p:attrNameLst>
                                      </p:cBhvr>
                                      <p:tavLst>
                                        <p:tav tm="0">
                                          <p:val>
                                            <p:fltVal val="0"/>
                                          </p:val>
                                        </p:tav>
                                        <p:tav tm="100000">
                                          <p:val>
                                            <p:strVal val="#ppt_w"/>
                                          </p:val>
                                        </p:tav>
                                      </p:tavLst>
                                    </p:anim>
                                    <p:anim calcmode="lin" valueType="num">
                                      <p:cBhvr>
                                        <p:cTn id="117" dur="500" fill="hold"/>
                                        <p:tgtEl>
                                          <p:spTgt spid="58"/>
                                        </p:tgtEl>
                                        <p:attrNameLst>
                                          <p:attrName>ppt_h</p:attrName>
                                        </p:attrNameLst>
                                      </p:cBhvr>
                                      <p:tavLst>
                                        <p:tav tm="0">
                                          <p:val>
                                            <p:fltVal val="0"/>
                                          </p:val>
                                        </p:tav>
                                        <p:tav tm="100000">
                                          <p:val>
                                            <p:strVal val="#ppt_h"/>
                                          </p:val>
                                        </p:tav>
                                      </p:tavLst>
                                    </p:anim>
                                    <p:animEffect transition="in" filter="fade">
                                      <p:cBhvr>
                                        <p:cTn id="118" dur="500"/>
                                        <p:tgtEl>
                                          <p:spTgt spid="58"/>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57"/>
                                        </p:tgtEl>
                                        <p:attrNameLst>
                                          <p:attrName>style.visibility</p:attrName>
                                        </p:attrNameLst>
                                      </p:cBhvr>
                                      <p:to>
                                        <p:strVal val="visible"/>
                                      </p:to>
                                    </p:set>
                                    <p:anim calcmode="lin" valueType="num">
                                      <p:cBhvr>
                                        <p:cTn id="121" dur="500" fill="hold"/>
                                        <p:tgtEl>
                                          <p:spTgt spid="57"/>
                                        </p:tgtEl>
                                        <p:attrNameLst>
                                          <p:attrName>ppt_w</p:attrName>
                                        </p:attrNameLst>
                                      </p:cBhvr>
                                      <p:tavLst>
                                        <p:tav tm="0">
                                          <p:val>
                                            <p:fltVal val="0"/>
                                          </p:val>
                                        </p:tav>
                                        <p:tav tm="100000">
                                          <p:val>
                                            <p:strVal val="#ppt_w"/>
                                          </p:val>
                                        </p:tav>
                                      </p:tavLst>
                                    </p:anim>
                                    <p:anim calcmode="lin" valueType="num">
                                      <p:cBhvr>
                                        <p:cTn id="122" dur="500" fill="hold"/>
                                        <p:tgtEl>
                                          <p:spTgt spid="57"/>
                                        </p:tgtEl>
                                        <p:attrNameLst>
                                          <p:attrName>ppt_h</p:attrName>
                                        </p:attrNameLst>
                                      </p:cBhvr>
                                      <p:tavLst>
                                        <p:tav tm="0">
                                          <p:val>
                                            <p:fltVal val="0"/>
                                          </p:val>
                                        </p:tav>
                                        <p:tav tm="100000">
                                          <p:val>
                                            <p:strVal val="#ppt_h"/>
                                          </p:val>
                                        </p:tav>
                                      </p:tavLst>
                                    </p:anim>
                                    <p:animEffect transition="in" filter="fade">
                                      <p:cBhvr>
                                        <p:cTn id="123" dur="500"/>
                                        <p:tgtEl>
                                          <p:spTgt spid="57"/>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61"/>
                                        </p:tgtEl>
                                        <p:attrNameLst>
                                          <p:attrName>style.visibility</p:attrName>
                                        </p:attrNameLst>
                                      </p:cBhvr>
                                      <p:to>
                                        <p:strVal val="visible"/>
                                      </p:to>
                                    </p:set>
                                    <p:animEffect transition="in" filter="barn(inVertical)">
                                      <p:cBhvr>
                                        <p:cTn id="128" dur="500"/>
                                        <p:tgtEl>
                                          <p:spTgt spid="61"/>
                                        </p:tgtEl>
                                      </p:cBhvr>
                                    </p:animEffec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1" nodeType="clickEffect">
                                  <p:stCondLst>
                                    <p:cond delay="0"/>
                                  </p:stCondLst>
                                  <p:childTnLst>
                                    <p:set>
                                      <p:cBhvr>
                                        <p:cTn id="132" dur="1" fill="hold">
                                          <p:stCondLst>
                                            <p:cond delay="0"/>
                                          </p:stCondLst>
                                        </p:cTn>
                                        <p:tgtEl>
                                          <p:spTgt spid="61"/>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grpId="0" nodeType="clickEffect">
                                  <p:stCondLst>
                                    <p:cond delay="0"/>
                                  </p:stCondLst>
                                  <p:childTnLst>
                                    <p:set>
                                      <p:cBhvr>
                                        <p:cTn id="136" dur="1" fill="hold">
                                          <p:stCondLst>
                                            <p:cond delay="0"/>
                                          </p:stCondLst>
                                        </p:cTn>
                                        <p:tgtEl>
                                          <p:spTgt spid="10"/>
                                        </p:tgtEl>
                                        <p:attrNameLst>
                                          <p:attrName>style.visibility</p:attrName>
                                        </p:attrNameLst>
                                      </p:cBhvr>
                                      <p:to>
                                        <p:strVal val="visible"/>
                                      </p:to>
                                    </p:set>
                                    <p:animEffect transition="in" filter="barn(inVertical)">
                                      <p:cBhvr>
                                        <p:cTn id="137" dur="500"/>
                                        <p:tgtEl>
                                          <p:spTgt spid="10"/>
                                        </p:tgtEl>
                                      </p:cBhvr>
                                    </p:animEffec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65"/>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6" presetClass="entr" presetSubtype="21" fill="hold" grpId="0" nodeType="clickEffect">
                                  <p:stCondLst>
                                    <p:cond delay="0"/>
                                  </p:stCondLst>
                                  <p:childTnLst>
                                    <p:set>
                                      <p:cBhvr>
                                        <p:cTn id="145" dur="1" fill="hold">
                                          <p:stCondLst>
                                            <p:cond delay="0"/>
                                          </p:stCondLst>
                                        </p:cTn>
                                        <p:tgtEl>
                                          <p:spTgt spid="21"/>
                                        </p:tgtEl>
                                        <p:attrNameLst>
                                          <p:attrName>style.visibility</p:attrName>
                                        </p:attrNameLst>
                                      </p:cBhvr>
                                      <p:to>
                                        <p:strVal val="visible"/>
                                      </p:to>
                                    </p:set>
                                    <p:animEffect transition="in" filter="barn(inVertical)">
                                      <p:cBhvr>
                                        <p:cTn id="146" dur="500"/>
                                        <p:tgtEl>
                                          <p:spTgt spid="21"/>
                                        </p:tgtEl>
                                      </p:cBhvr>
                                    </p:animEffect>
                                  </p:childTnLst>
                                </p:cTn>
                              </p:par>
                            </p:childTnLst>
                          </p:cTn>
                        </p:par>
                      </p:childTnLst>
                    </p:cTn>
                  </p:par>
                  <p:par>
                    <p:cTn id="147" fill="hold">
                      <p:stCondLst>
                        <p:cond delay="indefinite"/>
                      </p:stCondLst>
                      <p:childTnLst>
                        <p:par>
                          <p:cTn id="148" fill="hold">
                            <p:stCondLst>
                              <p:cond delay="0"/>
                            </p:stCondLst>
                            <p:childTnLst>
                              <p:par>
                                <p:cTn id="149" presetID="5" presetClass="entr" presetSubtype="10" fill="hold" nodeType="clickEffect">
                                  <p:stCondLst>
                                    <p:cond delay="0"/>
                                  </p:stCondLst>
                                  <p:childTnLst>
                                    <p:set>
                                      <p:cBhvr>
                                        <p:cTn id="150" dur="1" fill="hold">
                                          <p:stCondLst>
                                            <p:cond delay="0"/>
                                          </p:stCondLst>
                                        </p:cTn>
                                        <p:tgtEl>
                                          <p:spTgt spid="64">
                                            <p:txEl>
                                              <p:pRg st="0" end="0"/>
                                            </p:txEl>
                                          </p:spTgt>
                                        </p:tgtEl>
                                        <p:attrNameLst>
                                          <p:attrName>style.visibility</p:attrName>
                                        </p:attrNameLst>
                                      </p:cBhvr>
                                      <p:to>
                                        <p:strVal val="visible"/>
                                      </p:to>
                                    </p:set>
                                    <p:animEffect transition="in" filter="checkerboard(across)">
                                      <p:cBhvr>
                                        <p:cTn id="151" dur="500"/>
                                        <p:tgtEl>
                                          <p:spTgt spid="64">
                                            <p:txEl>
                                              <p:pRg st="0" end="0"/>
                                            </p:txEl>
                                          </p:spTgt>
                                        </p:tgtEl>
                                      </p:cBhvr>
                                    </p:animEffect>
                                  </p:childTnLst>
                                  <p:subTnLst>
                                    <p:audio>
                                      <p:cMediaNode>
                                        <p:cTn display="0" masterRel="sameClick">
                                          <p:stCondLst>
                                            <p:cond evt="begin" delay="0">
                                              <p:tn val="149"/>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21" grpId="0"/>
      <p:bldP spid="24" grpId="0"/>
      <p:bldP spid="24" grpId="1"/>
      <p:bldP spid="43" grpId="0" animBg="1"/>
      <p:bldP spid="44" grpId="0" animBg="1"/>
      <p:bldP spid="45" grpId="0" animBg="1"/>
      <p:bldP spid="46" grpId="0" animBg="1"/>
      <p:bldP spid="48" grpId="0"/>
      <p:bldP spid="48" grpId="1"/>
      <p:bldP spid="50" grpId="0"/>
      <p:bldP spid="50" grpId="1"/>
      <p:bldP spid="52" grpId="0"/>
      <p:bldP spid="52" grpId="1"/>
      <p:bldP spid="54" grpId="0" animBg="1"/>
      <p:bldP spid="55" grpId="0" animBg="1"/>
      <p:bldP spid="56" grpId="0" animBg="1"/>
      <p:bldP spid="57" grpId="0" animBg="1"/>
      <p:bldP spid="58" grpId="0" animBg="1"/>
      <p:bldP spid="59" grpId="0" animBg="1"/>
      <p:bldP spid="60" grpId="0"/>
      <p:bldP spid="60" grpId="1"/>
      <p:bldP spid="61" grpId="0"/>
      <p:bldP spid="61" grpId="1"/>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a:off x="-2133600" y="546191"/>
            <a:ext cx="6798586" cy="5682757"/>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a:off x="-1806395" y="819694"/>
            <a:ext cx="6117146" cy="511315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2">
            <a:extLst>
              <a:ext uri="{FF2B5EF4-FFF2-40B4-BE49-F238E27FC236}">
                <a16:creationId xmlns:a16="http://schemas.microsoft.com/office/drawing/2014/main" id="{77CD653F-5ABF-4D01-9CA1-05FF5AFB3260}"/>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2116" t="1644" r="2500" b="5001"/>
          <a:stretch/>
        </p:blipFill>
        <p:spPr bwMode="auto">
          <a:xfrm>
            <a:off x="3353986" y="-41840"/>
            <a:ext cx="5524500" cy="6836225"/>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3657600" y="6488669"/>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9" name="TextBox 8">
            <a:extLst>
              <a:ext uri="{FF2B5EF4-FFF2-40B4-BE49-F238E27FC236}">
                <a16:creationId xmlns:a16="http://schemas.microsoft.com/office/drawing/2014/main" id="{16931F0A-54C2-4A07-AD46-44AC0EC6388D}"/>
              </a:ext>
            </a:extLst>
          </p:cNvPr>
          <p:cNvSpPr txBox="1"/>
          <p:nvPr/>
        </p:nvSpPr>
        <p:spPr>
          <a:xfrm>
            <a:off x="163283" y="1320771"/>
            <a:ext cx="3045515" cy="1754326"/>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 Nêu đặc điểm đồng bằng của nước ta.</a:t>
            </a:r>
          </a:p>
        </p:txBody>
      </p:sp>
      <p:sp>
        <p:nvSpPr>
          <p:cNvPr id="16" name="TextBox 15">
            <a:extLst>
              <a:ext uri="{FF2B5EF4-FFF2-40B4-BE49-F238E27FC236}">
                <a16:creationId xmlns:a16="http://schemas.microsoft.com/office/drawing/2014/main" id="{ABC37B7A-60FE-4E85-8004-921AFA15614A}"/>
              </a:ext>
            </a:extLst>
          </p:cNvPr>
          <p:cNvSpPr txBox="1"/>
          <p:nvPr/>
        </p:nvSpPr>
        <p:spPr>
          <a:xfrm>
            <a:off x="163284" y="3274874"/>
            <a:ext cx="3150232" cy="1754326"/>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 Nêu đặc điểm dân cư ở các đồng bằng?</a:t>
            </a:r>
          </a:p>
        </p:txBody>
      </p:sp>
      <p:sp>
        <p:nvSpPr>
          <p:cNvPr id="26" name="TextBox 25">
            <a:extLst>
              <a:ext uri="{FF2B5EF4-FFF2-40B4-BE49-F238E27FC236}">
                <a16:creationId xmlns:a16="http://schemas.microsoft.com/office/drawing/2014/main" id="{35A2495E-F9A3-45EE-AFA3-FE3FD32E5351}"/>
              </a:ext>
            </a:extLst>
          </p:cNvPr>
          <p:cNvSpPr txBox="1"/>
          <p:nvPr/>
        </p:nvSpPr>
        <p:spPr>
          <a:xfrm>
            <a:off x="9048061" y="384750"/>
            <a:ext cx="2839139" cy="3970318"/>
          </a:xfrm>
          <a:prstGeom prst="rect">
            <a:avLst/>
          </a:prstGeom>
          <a:solidFill>
            <a:schemeClr val="accent1">
              <a:lumMod val="20000"/>
              <a:lumOff val="80000"/>
              <a:alpha val="37000"/>
            </a:schemeClr>
          </a:solidFill>
          <a:ln>
            <a:solidFill>
              <a:schemeClr val="accent1">
                <a:lumMod val="40000"/>
                <a:lumOff val="60000"/>
              </a:schemeClr>
            </a:solidFill>
          </a:ln>
        </p:spPr>
        <p:txBody>
          <a:bodyPr wrap="square">
            <a:spAutoFit/>
          </a:bodyPr>
          <a:lstStyle>
            <a:defPPr>
              <a:defRPr lang="en-US"/>
            </a:defPPr>
            <a:lvl1pPr>
              <a:defRPr b="1">
                <a:solidFill>
                  <a:schemeClr val="tx1">
                    <a:lumMod val="85000"/>
                    <a:lumOff val="15000"/>
                  </a:schemeClr>
                </a:solidFill>
                <a:latin typeface="Times New Roman" panose="02020603050405020304" pitchFamily="18" charset="0"/>
                <a:cs typeface="Times New Roman" panose="02020603050405020304" pitchFamily="18" charset="0"/>
              </a:defRPr>
            </a:lvl1pPr>
          </a:lstStyle>
          <a:p>
            <a:pPr algn="just"/>
            <a:r>
              <a:rPr lang="en-US" sz="2800"/>
              <a:t>  Đồng bằng nước ta phần lớn là đồng bằng châu thổ do phù sa của sông ngòi bồi đắp, có địa hình thấp và tương đối bằng phẳng.  </a:t>
            </a:r>
          </a:p>
        </p:txBody>
      </p:sp>
      <p:sp>
        <p:nvSpPr>
          <p:cNvPr id="27" name="TextBox 26">
            <a:extLst>
              <a:ext uri="{FF2B5EF4-FFF2-40B4-BE49-F238E27FC236}">
                <a16:creationId xmlns:a16="http://schemas.microsoft.com/office/drawing/2014/main" id="{7FC06F84-A37F-4348-96B9-B138C1031968}"/>
              </a:ext>
            </a:extLst>
          </p:cNvPr>
          <p:cNvSpPr txBox="1"/>
          <p:nvPr/>
        </p:nvSpPr>
        <p:spPr>
          <a:xfrm>
            <a:off x="9011147" y="4661118"/>
            <a:ext cx="2839139" cy="1815882"/>
          </a:xfrm>
          <a:prstGeom prst="rect">
            <a:avLst/>
          </a:prstGeom>
          <a:solidFill>
            <a:schemeClr val="accent1">
              <a:lumMod val="20000"/>
              <a:lumOff val="80000"/>
              <a:alpha val="37000"/>
            </a:schemeClr>
          </a:solidFill>
          <a:ln>
            <a:solidFill>
              <a:schemeClr val="accent1">
                <a:lumMod val="40000"/>
                <a:lumOff val="60000"/>
              </a:schemeClr>
            </a:solidFill>
          </a:ln>
        </p:spPr>
        <p:txBody>
          <a:bodyPr wrap="square">
            <a:spAutoFit/>
          </a:bodyPr>
          <a:lstStyle/>
          <a:p>
            <a:pPr algn="just"/>
            <a:r>
              <a:rPr lang="en-US" sz="2800" b="1">
                <a:solidFill>
                  <a:schemeClr val="tx1">
                    <a:lumMod val="85000"/>
                    <a:lumOff val="15000"/>
                  </a:schemeClr>
                </a:solidFill>
                <a:latin typeface="Times New Roman" panose="02020603050405020304" pitchFamily="18" charset="0"/>
                <a:cs typeface="Times New Roman" panose="02020603050405020304" pitchFamily="18" charset="0"/>
              </a:rPr>
              <a:t> Là nơi trồng lúa rất tốt và tập trung dân cư đông đúc.</a:t>
            </a:r>
            <a:endParaRPr lang="en-US" sz="2800">
              <a:solidFill>
                <a:schemeClr val="tx1">
                  <a:lumMod val="85000"/>
                  <a:lumOff val="15000"/>
                </a:schemeClr>
              </a:solidFill>
            </a:endParaRPr>
          </a:p>
        </p:txBody>
      </p:sp>
      <p:pic>
        <p:nvPicPr>
          <p:cNvPr id="28" name="Picture 2">
            <a:extLst>
              <a:ext uri="{FF2B5EF4-FFF2-40B4-BE49-F238E27FC236}">
                <a16:creationId xmlns:a16="http://schemas.microsoft.com/office/drawing/2014/main" id="{C2F66CA2-FFC1-400A-A9AF-0D6079C078D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Effect>
                      <a14:saturation sat="200000"/>
                    </a14:imgEffect>
                  </a14:imgLayer>
                </a14:imgProps>
              </a:ext>
              <a:ext uri="{28A0092B-C50C-407E-A947-70E740481C1C}">
                <a14:useLocalDpi xmlns:a14="http://schemas.microsoft.com/office/drawing/2010/main" val="0"/>
              </a:ext>
            </a:extLst>
          </a:blip>
          <a:srcRect l="21333" t="9174" r="35632" b="5001"/>
          <a:stretch/>
        </p:blipFill>
        <p:spPr bwMode="auto">
          <a:xfrm>
            <a:off x="4419600" y="533399"/>
            <a:ext cx="2530074" cy="6279234"/>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5540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500"/>
                                        <p:tgtEl>
                                          <p:spTgt spid="19"/>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diamond(i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1+#ppt_w/2"/>
                                          </p:val>
                                        </p:tav>
                                        <p:tav tm="100000">
                                          <p:val>
                                            <p:strVal val="#ppt_x"/>
                                          </p:val>
                                        </p:tav>
                                      </p:tavLst>
                                    </p:anim>
                                    <p:anim calcmode="lin" valueType="num">
                                      <p:cBhvr additive="base">
                                        <p:cTn id="38"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6" grpId="0"/>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1874391" y="492121"/>
            <a:ext cx="5479414" cy="45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rot="5400000">
            <a:off x="-1599784" y="721659"/>
            <a:ext cx="4930198" cy="4121020"/>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a:extLst>
              <a:ext uri="{FF2B5EF4-FFF2-40B4-BE49-F238E27FC236}">
                <a16:creationId xmlns:a16="http://schemas.microsoft.com/office/drawing/2014/main" id="{7C791DB0-D254-466D-8EF6-7CF812A84E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16" t="1644" r="2500" b="5001"/>
          <a:stretch/>
        </p:blipFill>
        <p:spPr bwMode="auto">
          <a:xfrm>
            <a:off x="2819400" y="1"/>
            <a:ext cx="5529664" cy="6836225"/>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77CD653F-5ABF-4D01-9CA1-05FF5AFB3260}"/>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2116" t="1644" r="2500" b="5001"/>
          <a:stretch/>
        </p:blipFill>
        <p:spPr bwMode="auto">
          <a:xfrm>
            <a:off x="2819400" y="1"/>
            <a:ext cx="5524500" cy="6836225"/>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3657600" y="6488669"/>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10" name="TextBox 9">
            <a:extLst>
              <a:ext uri="{FF2B5EF4-FFF2-40B4-BE49-F238E27FC236}">
                <a16:creationId xmlns:a16="http://schemas.microsoft.com/office/drawing/2014/main" id="{4F306B87-289C-4FB9-A396-CEFF51AAE411}"/>
              </a:ext>
            </a:extLst>
          </p:cNvPr>
          <p:cNvSpPr txBox="1"/>
          <p:nvPr/>
        </p:nvSpPr>
        <p:spPr>
          <a:xfrm>
            <a:off x="-66374" y="1143000"/>
            <a:ext cx="2817876" cy="2677656"/>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Chỉ trên hình 1: đồng bằng Bắc Bộ, đồng bằng Nam Bộ và dải đồng bằng duyên hải miền Trung.</a:t>
            </a:r>
          </a:p>
        </p:txBody>
      </p:sp>
      <p:pic>
        <p:nvPicPr>
          <p:cNvPr id="18" name="Picture 2">
            <a:extLst>
              <a:ext uri="{FF2B5EF4-FFF2-40B4-BE49-F238E27FC236}">
                <a16:creationId xmlns:a16="http://schemas.microsoft.com/office/drawing/2014/main" id="{C853143B-0D28-43FB-9268-F32B744A3EA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Layer>
                </a14:imgProps>
              </a:ext>
              <a:ext uri="{28A0092B-C50C-407E-A947-70E740481C1C}">
                <a14:useLocalDpi xmlns:a14="http://schemas.microsoft.com/office/drawing/2010/main" val="0"/>
              </a:ext>
            </a:extLst>
          </a:blip>
          <a:srcRect l="21333" t="9174" r="35632" b="76010"/>
          <a:stretch/>
        </p:blipFill>
        <p:spPr bwMode="auto">
          <a:xfrm>
            <a:off x="3962401" y="505426"/>
            <a:ext cx="2514599" cy="1094774"/>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B0AE2913-98D7-4E95-903D-DF9C325B09E5}"/>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3321" y1="78533" x2="43321" y2="78533"/>
                        <a14:foregroundMark x1="44765" y1="79600" x2="44765" y2="796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Mark x1="38809" y1="70133" x2="48556" y2="74667"/>
                        <a14:backgroundMark x1="48556" y1="74667" x2="36462" y2="74533"/>
                        <a14:backgroundMark x1="36462" y1="74533" x2="45126" y2="75733"/>
                        <a14:backgroundMark x1="45126" y1="75733" x2="36643" y2="73067"/>
                        <a14:backgroundMark x1="36643" y1="73067" x2="42238" y2="72400"/>
                        <a14:backgroundMark x1="51083" y1="76400" x2="53791" y2="77333"/>
                        <a14:backgroundMark x1="36823" y1="75200" x2="44043" y2="75733"/>
                        <a14:backgroundMark x1="37365" y1="76000" x2="37726" y2="76000"/>
                      </a14:backgroundRemoval>
                    </a14:imgEffect>
                  </a14:imgLayer>
                </a14:imgProps>
              </a:ext>
              <a:ext uri="{28A0092B-C50C-407E-A947-70E740481C1C}">
                <a14:useLocalDpi xmlns:a14="http://schemas.microsoft.com/office/drawing/2010/main" val="0"/>
              </a:ext>
            </a:extLst>
          </a:blip>
          <a:srcRect l="27124" t="22061" r="35632" b="24123"/>
          <a:stretch/>
        </p:blipFill>
        <p:spPr bwMode="auto">
          <a:xfrm>
            <a:off x="4300768" y="1440609"/>
            <a:ext cx="2176232" cy="39767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4DFCC41B-CE55-45A3-9159-DDCBEB10AA0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Layer>
                </a14:imgProps>
              </a:ext>
              <a:ext uri="{28A0092B-C50C-407E-A947-70E740481C1C}">
                <a14:useLocalDpi xmlns:a14="http://schemas.microsoft.com/office/drawing/2010/main" val="0"/>
              </a:ext>
            </a:extLst>
          </a:blip>
          <a:srcRect l="21333" t="68511" r="46006" b="9215"/>
          <a:stretch/>
        </p:blipFill>
        <p:spPr bwMode="auto">
          <a:xfrm>
            <a:off x="3921382" y="4921980"/>
            <a:ext cx="1908431" cy="1645957"/>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BB8001B-A6B8-48D7-8F15-75A3DCA151FE}"/>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Layer>
                </a14:imgProps>
              </a:ext>
              <a:ext uri="{28A0092B-C50C-407E-A947-70E740481C1C}">
                <a14:useLocalDpi xmlns:a14="http://schemas.microsoft.com/office/drawing/2010/main" val="0"/>
              </a:ext>
            </a:extLst>
          </a:blip>
          <a:srcRect l="21333" t="9174" r="35632" b="76010"/>
          <a:stretch/>
        </p:blipFill>
        <p:spPr bwMode="auto">
          <a:xfrm>
            <a:off x="4724400" y="-90333"/>
            <a:ext cx="9372600" cy="4544722"/>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38C7D09E-A51E-489F-BB24-EACF3C5236DA}"/>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3321" y1="78533" x2="43321" y2="78533"/>
                        <a14:foregroundMark x1="44765" y1="79600" x2="44765" y2="796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Mark x1="38809" y1="70133" x2="48556" y2="74667"/>
                        <a14:backgroundMark x1="48556" y1="74667" x2="36462" y2="74533"/>
                        <a14:backgroundMark x1="36462" y1="74533" x2="45126" y2="75733"/>
                        <a14:backgroundMark x1="45126" y1="75733" x2="36643" y2="73067"/>
                        <a14:backgroundMark x1="36643" y1="73067" x2="42238" y2="72400"/>
                        <a14:backgroundMark x1="51083" y1="76400" x2="53791" y2="77333"/>
                        <a14:backgroundMark x1="36823" y1="75200" x2="44043" y2="75733"/>
                        <a14:backgroundMark x1="37365" y1="76000" x2="37726" y2="76000"/>
                      </a14:backgroundRemoval>
                    </a14:imgEffect>
                  </a14:imgLayer>
                </a14:imgProps>
              </a:ext>
              <a:ext uri="{28A0092B-C50C-407E-A947-70E740481C1C}">
                <a14:useLocalDpi xmlns:a14="http://schemas.microsoft.com/office/drawing/2010/main" val="0"/>
              </a:ext>
            </a:extLst>
          </a:blip>
          <a:srcRect l="27124" t="22061" r="35632" b="24123"/>
          <a:stretch/>
        </p:blipFill>
        <p:spPr bwMode="auto">
          <a:xfrm>
            <a:off x="8232123" y="89150"/>
            <a:ext cx="3655360" cy="6679698"/>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8BCF2A3-297D-4761-915B-A39E9218E83B}"/>
              </a:ext>
            </a:extLst>
          </p:cNvPr>
          <p:cNvSpPr txBox="1"/>
          <p:nvPr/>
        </p:nvSpPr>
        <p:spPr>
          <a:xfrm>
            <a:off x="6782037" y="628509"/>
            <a:ext cx="5368563" cy="584775"/>
          </a:xfrm>
          <a:prstGeom prst="rect">
            <a:avLst/>
          </a:prstGeom>
          <a:noFill/>
        </p:spPr>
        <p:txBody>
          <a:bodyPr wrap="square">
            <a:spAutoFit/>
          </a:bodyPr>
          <a:lstStyle/>
          <a:p>
            <a:pPr algn="ctr" eaLnBrk="1" hangingPunct="1">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rPr>
              <a:t>Đồng bằng Bắc Bộ </a:t>
            </a:r>
          </a:p>
        </p:txBody>
      </p:sp>
      <p:sp>
        <p:nvSpPr>
          <p:cNvPr id="23" name="TextBox 22">
            <a:extLst>
              <a:ext uri="{FF2B5EF4-FFF2-40B4-BE49-F238E27FC236}">
                <a16:creationId xmlns:a16="http://schemas.microsoft.com/office/drawing/2014/main" id="{92B8FAA9-08DE-4FDB-B039-1C7E0183A976}"/>
              </a:ext>
            </a:extLst>
          </p:cNvPr>
          <p:cNvSpPr txBox="1"/>
          <p:nvPr/>
        </p:nvSpPr>
        <p:spPr>
          <a:xfrm>
            <a:off x="7683853" y="1318702"/>
            <a:ext cx="1330421" cy="3046988"/>
          </a:xfrm>
          <a:prstGeom prst="rect">
            <a:avLst/>
          </a:prstGeom>
          <a:noFill/>
        </p:spPr>
        <p:txBody>
          <a:bodyPr wrap="square">
            <a:spAutoFit/>
          </a:bodyPr>
          <a:lstStyle/>
          <a:p>
            <a:pPr algn="ctr" eaLnBrk="1" hangingPunct="1">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rPr>
              <a:t>Đồng bằng Duyên hải miền Trung</a:t>
            </a:r>
          </a:p>
        </p:txBody>
      </p:sp>
      <p:pic>
        <p:nvPicPr>
          <p:cNvPr id="20" name="Picture 2">
            <a:extLst>
              <a:ext uri="{FF2B5EF4-FFF2-40B4-BE49-F238E27FC236}">
                <a16:creationId xmlns:a16="http://schemas.microsoft.com/office/drawing/2014/main" id="{D7D04105-FC96-41E0-9D15-21F80A77A04D}"/>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Effect>
                      <a14:colorTemperature colorTemp="7200"/>
                    </a14:imgEffect>
                  </a14:imgLayer>
                </a14:imgProps>
              </a:ext>
              <a:ext uri="{28A0092B-C50C-407E-A947-70E740481C1C}">
                <a14:useLocalDpi xmlns:a14="http://schemas.microsoft.com/office/drawing/2010/main" val="0"/>
              </a:ext>
            </a:extLst>
          </a:blip>
          <a:srcRect l="21333" t="68511" r="46006" b="9215"/>
          <a:stretch/>
        </p:blipFill>
        <p:spPr bwMode="auto">
          <a:xfrm>
            <a:off x="6285723" y="672696"/>
            <a:ext cx="5586792" cy="5280334"/>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B22EF3D-44CF-4CE6-A2F1-755B03479BD6}"/>
              </a:ext>
            </a:extLst>
          </p:cNvPr>
          <p:cNvSpPr txBox="1"/>
          <p:nvPr/>
        </p:nvSpPr>
        <p:spPr>
          <a:xfrm>
            <a:off x="5523793" y="5196887"/>
            <a:ext cx="8299578" cy="584775"/>
          </a:xfrm>
          <a:prstGeom prst="rect">
            <a:avLst/>
          </a:prstGeom>
          <a:noFill/>
        </p:spPr>
        <p:txBody>
          <a:bodyPr wrap="square">
            <a:spAutoFit/>
          </a:bodyPr>
          <a:lstStyle/>
          <a:p>
            <a:pPr algn="ctr" eaLnBrk="1" hangingPunct="1">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rPr>
              <a:t>Đồng bằng Nam Bộ </a:t>
            </a:r>
          </a:p>
        </p:txBody>
      </p:sp>
    </p:spTree>
    <p:extLst>
      <p:ext uri="{BB962C8B-B14F-4D97-AF65-F5344CB8AC3E}">
        <p14:creationId xmlns:p14="http://schemas.microsoft.com/office/powerpoint/2010/main" val="9798648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500"/>
                                        <p:tgtEl>
                                          <p:spTgt spid="1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amond(i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amond(i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amond(i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8"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diamond(in)">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ntr" presetSubtype="16"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diamond(in)">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8"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diamond(in)">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500" fill="hold"/>
                                        <p:tgtEl>
                                          <p:spTgt spid="20"/>
                                        </p:tgtEl>
                                        <p:attrNameLst>
                                          <p:attrName>ppt_w</p:attrName>
                                        </p:attrNameLst>
                                      </p:cBhvr>
                                      <p:tavLst>
                                        <p:tav tm="0">
                                          <p:val>
                                            <p:fltVal val="0"/>
                                          </p:val>
                                        </p:tav>
                                        <p:tav tm="100000">
                                          <p:val>
                                            <p:strVal val="#ppt_w"/>
                                          </p:val>
                                        </p:tav>
                                      </p:tavLst>
                                    </p:anim>
                                    <p:anim calcmode="lin" valueType="num">
                                      <p:cBhvr>
                                        <p:cTn id="79" dur="500" fill="hold"/>
                                        <p:tgtEl>
                                          <p:spTgt spid="20"/>
                                        </p:tgtEl>
                                        <p:attrNameLst>
                                          <p:attrName>ppt_h</p:attrName>
                                        </p:attrNameLst>
                                      </p:cBhvr>
                                      <p:tavLst>
                                        <p:tav tm="0">
                                          <p:val>
                                            <p:fltVal val="0"/>
                                          </p:val>
                                        </p:tav>
                                        <p:tav tm="100000">
                                          <p:val>
                                            <p:strVal val="#ppt_h"/>
                                          </p:val>
                                        </p:tav>
                                      </p:tavLst>
                                    </p:anim>
                                    <p:animEffect transition="in" filter="fade">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barn(inVertical)">
                                      <p:cBhvr>
                                        <p:cTn id="8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2" grpId="0"/>
      <p:bldP spid="22" grpId="1"/>
      <p:bldP spid="23" grpId="0"/>
      <p:bldP spid="23" grpId="1"/>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11">
            <a:extLst>
              <a:ext uri="{FF2B5EF4-FFF2-40B4-BE49-F238E27FC236}">
                <a16:creationId xmlns:a16="http://schemas.microsoft.com/office/drawing/2014/main" id="{421589DF-F509-4D9B-8AD8-DFF3B22E7E91}"/>
              </a:ext>
            </a:extLst>
          </p:cNvPr>
          <p:cNvSpPr/>
          <p:nvPr/>
        </p:nvSpPr>
        <p:spPr>
          <a:xfrm>
            <a:off x="-1066800" y="5504454"/>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D7446A0D-230D-461C-89E8-8A85DA928F16}"/>
              </a:ext>
            </a:extLst>
          </p:cNvPr>
          <p:cNvSpPr/>
          <p:nvPr/>
        </p:nvSpPr>
        <p:spPr>
          <a:xfrm>
            <a:off x="10858500" y="-626658"/>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02" name="Text Box 10">
            <a:extLst>
              <a:ext uri="{FF2B5EF4-FFF2-40B4-BE49-F238E27FC236}">
                <a16:creationId xmlns:a16="http://schemas.microsoft.com/office/drawing/2014/main" id="{E6E0E9F9-2721-4B67-95BF-E6A8AC3F6740}"/>
              </a:ext>
            </a:extLst>
          </p:cNvPr>
          <p:cNvSpPr txBox="1">
            <a:spLocks noChangeArrowheads="1"/>
          </p:cNvSpPr>
          <p:nvPr/>
        </p:nvSpPr>
        <p:spPr bwMode="auto">
          <a:xfrm>
            <a:off x="3064745" y="200997"/>
            <a:ext cx="5638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b="1">
                <a:solidFill>
                  <a:srgbClr val="FF0000"/>
                </a:solidFill>
                <a:latin typeface="Times New Roman" panose="02020603050405020304" pitchFamily="18" charset="0"/>
                <a:cs typeface="Times New Roman" panose="02020603050405020304" pitchFamily="18" charset="0"/>
              </a:rPr>
              <a:t>1. Địa hình </a:t>
            </a:r>
          </a:p>
        </p:txBody>
      </p:sp>
      <mc:AlternateContent xmlns:mc="http://schemas.openxmlformats.org/markup-compatibility/2006" xmlns:a14="http://schemas.microsoft.com/office/drawing/2010/main">
        <mc:Choice Requires="a14">
          <p:sp>
            <p:nvSpPr>
              <p:cNvPr id="110606" name="Rectangle 14">
                <a:extLst>
                  <a:ext uri="{FF2B5EF4-FFF2-40B4-BE49-F238E27FC236}">
                    <a16:creationId xmlns:a16="http://schemas.microsoft.com/office/drawing/2014/main" id="{87188FCE-D26A-4080-83A9-552D95A7BA4A}"/>
                  </a:ext>
                </a:extLst>
              </p:cNvPr>
              <p:cNvSpPr>
                <a:spLocks noChangeArrowheads="1"/>
              </p:cNvSpPr>
              <p:nvPr/>
            </p:nvSpPr>
            <p:spPr bwMode="auto">
              <a:xfrm>
                <a:off x="929762" y="1143139"/>
                <a:ext cx="10484876" cy="4450385"/>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a:spcBef>
                    <a:spcPct val="50000"/>
                  </a:spcBef>
                  <a:buFont typeface="Wingdings" pitchFamily="2" charset="2"/>
                  <a:buChar char="v"/>
                  <a:defRPr/>
                </a:pPr>
                <a:r>
                  <a:rPr lang="en-US" sz="3000" b="1">
                    <a:solidFill>
                      <a:schemeClr val="bg2">
                        <a:lumMod val="25000"/>
                      </a:schemeClr>
                    </a:solidFill>
                    <a:latin typeface="Times New Roman" panose="02020603050405020304" pitchFamily="18" charset="0"/>
                    <a:cs typeface="Times New Roman" panose="02020603050405020304" pitchFamily="18" charset="0"/>
                  </a:rPr>
                  <a:t>Phần đất liền của nước ta có </a:t>
                </a:r>
                <a14:m>
                  <m:oMath xmlns:m="http://schemas.openxmlformats.org/officeDocument/2006/math">
                    <m:f>
                      <m:fPr>
                        <m:ctrlPr>
                          <a:rPr lang="en-US" sz="3000" b="1" i="1">
                            <a:solidFill>
                              <a:schemeClr val="bg2">
                                <a:lumMod val="25000"/>
                              </a:schemeClr>
                            </a:solidFill>
                            <a:latin typeface="Cambria Math" panose="02040503050406030204" pitchFamily="18" charset="0"/>
                            <a:cs typeface="Times New Roman" panose="02020603050405020304" pitchFamily="18" charset="0"/>
                          </a:rPr>
                        </m:ctrlPr>
                      </m:fPr>
                      <m:num>
                        <m:r>
                          <a:rPr lang="en-US" sz="3000" b="1">
                            <a:solidFill>
                              <a:schemeClr val="bg2">
                                <a:lumMod val="25000"/>
                              </a:schemeClr>
                            </a:solidFill>
                            <a:latin typeface="Cambria Math" panose="02040503050406030204" pitchFamily="18" charset="0"/>
                            <a:cs typeface="Times New Roman" panose="02020603050405020304" pitchFamily="18" charset="0"/>
                          </a:rPr>
                          <m:t>𝟑</m:t>
                        </m:r>
                      </m:num>
                      <m:den>
                        <m:r>
                          <a:rPr lang="en-US" sz="30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000" b="1">
                    <a:solidFill>
                      <a:schemeClr val="bg2">
                        <a:lumMod val="25000"/>
                      </a:schemeClr>
                    </a:solidFill>
                    <a:latin typeface="Times New Roman" panose="02020603050405020304" pitchFamily="18" charset="0"/>
                    <a:cs typeface="Times New Roman" panose="02020603050405020304" pitchFamily="18" charset="0"/>
                  </a:rPr>
                  <a:t> diện tích là đồi núi, </a:t>
                </a:r>
                <a14:m>
                  <m:oMath xmlns:m="http://schemas.openxmlformats.org/officeDocument/2006/math">
                    <m:r>
                      <a:rPr lang="en-US" sz="3000" b="1">
                        <a:solidFill>
                          <a:schemeClr val="bg2">
                            <a:lumMod val="25000"/>
                          </a:schemeClr>
                        </a:solidFill>
                        <a:latin typeface="Cambria Math" panose="02040503050406030204" pitchFamily="18" charset="0"/>
                        <a:cs typeface="Times New Roman" panose="02020603050405020304" pitchFamily="18" charset="0"/>
                      </a:rPr>
                      <m:t> </m:t>
                    </m:r>
                    <m:f>
                      <m:fPr>
                        <m:ctrlPr>
                          <a:rPr lang="en-US" sz="3000" b="1" i="1">
                            <a:solidFill>
                              <a:schemeClr val="bg2">
                                <a:lumMod val="25000"/>
                              </a:schemeClr>
                            </a:solidFill>
                            <a:latin typeface="Cambria Math" panose="02040503050406030204" pitchFamily="18" charset="0"/>
                            <a:cs typeface="Times New Roman" panose="02020603050405020304" pitchFamily="18" charset="0"/>
                          </a:rPr>
                        </m:ctrlPr>
                      </m:fPr>
                      <m:num>
                        <m:r>
                          <a:rPr lang="en-US" sz="3000" b="1">
                            <a:solidFill>
                              <a:schemeClr val="bg2">
                                <a:lumMod val="25000"/>
                              </a:schemeClr>
                            </a:solidFill>
                            <a:latin typeface="Cambria Math" panose="02040503050406030204" pitchFamily="18" charset="0"/>
                            <a:cs typeface="Times New Roman" panose="02020603050405020304" pitchFamily="18" charset="0"/>
                          </a:rPr>
                          <m:t>𝟏</m:t>
                        </m:r>
                      </m:num>
                      <m:den>
                        <m:r>
                          <a:rPr lang="en-US" sz="30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000" b="1">
                    <a:solidFill>
                      <a:schemeClr val="bg2">
                        <a:lumMod val="25000"/>
                      </a:schemeClr>
                    </a:solidFill>
                    <a:latin typeface="Times New Roman" panose="02020603050405020304" pitchFamily="18" charset="0"/>
                    <a:cs typeface="Times New Roman" panose="02020603050405020304" pitchFamily="18" charset="0"/>
                  </a:rPr>
                  <a:t> diện tích là đồng bằng.</a:t>
                </a:r>
                <a:endParaRPr lang="en-US" sz="3000" b="1" dirty="0">
                  <a:solidFill>
                    <a:schemeClr val="bg2">
                      <a:lumMod val="25000"/>
                    </a:schemeClr>
                  </a:solidFill>
                  <a:latin typeface="Times New Roman" panose="02020603050405020304" pitchFamily="18" charset="0"/>
                  <a:cs typeface="Times New Roman" panose="02020603050405020304" pitchFamily="18" charset="0"/>
                </a:endParaRPr>
              </a:p>
              <a:p>
                <a:pPr algn="just">
                  <a:spcBef>
                    <a:spcPct val="50000"/>
                  </a:spcBef>
                  <a:buFont typeface="Wingdings" pitchFamily="2" charset="2"/>
                  <a:buChar char="v"/>
                  <a:defRPr/>
                </a:pPr>
                <a:r>
                  <a:rPr lang="en-US" sz="3000" b="1">
                    <a:solidFill>
                      <a:schemeClr val="bg2">
                        <a:lumMod val="25000"/>
                      </a:schemeClr>
                    </a:solidFill>
                    <a:latin typeface="Times New Roman" panose="02020603050405020304" pitchFamily="18" charset="0"/>
                    <a:cs typeface="Times New Roman" panose="02020603050405020304" pitchFamily="18" charset="0"/>
                  </a:rPr>
                  <a:t> Đồi núi trải rộng khắp từ các tỉnh biên giới phía Bắc và chạy dài từ Bắc vào Nam. Các dãy núi phần lớn có hướng tây bắc - đông nam và một số có hình cánh cung. </a:t>
                </a:r>
              </a:p>
              <a:p>
                <a:pPr algn="just" eaLnBrk="1" hangingPunct="1">
                  <a:spcBef>
                    <a:spcPct val="50000"/>
                  </a:spcBef>
                  <a:buFont typeface="Wingdings" pitchFamily="2" charset="2"/>
                  <a:buChar char="v"/>
                  <a:defRPr/>
                </a:pPr>
                <a:r>
                  <a:rPr lang="en-US" sz="3000" b="1">
                    <a:solidFill>
                      <a:schemeClr val="bg2">
                        <a:lumMod val="25000"/>
                      </a:schemeClr>
                    </a:solidFill>
                    <a:latin typeface="Times New Roman" panose="02020603050405020304" pitchFamily="18" charset="0"/>
                    <a:cs typeface="Times New Roman" panose="02020603050405020304" pitchFamily="18" charset="0"/>
                  </a:rPr>
                  <a:t>Đồng bằng nước ta phần lớn là đồng bằng châu thổ do phù sa của sông ngòi bồi đắp, địa hình thấp và tương đối bằng phẳng. Là nơi trồng lúa rất tốt và tập trung dân cư đông đúc.</a:t>
                </a:r>
                <a:endParaRPr lang="en-US" sz="3000" b="1" dirty="0">
                  <a:solidFill>
                    <a:schemeClr val="bg2">
                      <a:lumMod val="25000"/>
                    </a:schemeClr>
                  </a:solidFill>
                  <a:latin typeface="Times New Roman" panose="02020603050405020304" pitchFamily="18" charset="0"/>
                  <a:cs typeface="Times New Roman" panose="02020603050405020304" pitchFamily="18" charset="0"/>
                </a:endParaRPr>
              </a:p>
            </p:txBody>
          </p:sp>
        </mc:Choice>
        <mc:Fallback xmlns="">
          <p:sp>
            <p:nvSpPr>
              <p:cNvPr id="110606" name="Rectangle 14">
                <a:extLst>
                  <a:ext uri="{FF2B5EF4-FFF2-40B4-BE49-F238E27FC236}">
                    <a16:creationId xmlns:a16="http://schemas.microsoft.com/office/drawing/2014/main" id="{87188FCE-D26A-4080-83A9-552D95A7BA4A}"/>
                  </a:ext>
                </a:extLst>
              </p:cNvPr>
              <p:cNvSpPr>
                <a:spLocks noRot="1" noChangeAspect="1" noMove="1" noResize="1" noEditPoints="1" noAdjustHandles="1" noChangeArrowheads="1" noChangeShapeType="1" noTextEdit="1"/>
              </p:cNvSpPr>
              <p:nvPr/>
            </p:nvSpPr>
            <p:spPr bwMode="auto">
              <a:xfrm>
                <a:off x="929762" y="1143139"/>
                <a:ext cx="10484876" cy="4450385"/>
              </a:xfrm>
              <a:prstGeom prst="rect">
                <a:avLst/>
              </a:prstGeom>
              <a:blipFill>
                <a:blip r:embed="rId2"/>
                <a:stretch>
                  <a:fillRect l="-1396" r="-1396" b="-3288"/>
                </a:stretch>
              </a:blipFill>
              <a:ln>
                <a:noFill/>
                <a:headEnd/>
                <a:tailEnd/>
              </a:ln>
            </p:spPr>
            <p:txBody>
              <a:bodyPr/>
              <a:lstStyle/>
              <a:p>
                <a:r>
                  <a:rPr lang="en-US">
                    <a:noFill/>
                  </a:rPr>
                  <a:t> </a:t>
                </a:r>
              </a:p>
            </p:txBody>
          </p:sp>
        </mc:Fallback>
      </mc:AlternateContent>
      <p:sp>
        <p:nvSpPr>
          <p:cNvPr id="9" name="Text Box 10">
            <a:extLst>
              <a:ext uri="{FF2B5EF4-FFF2-40B4-BE49-F238E27FC236}">
                <a16:creationId xmlns:a16="http://schemas.microsoft.com/office/drawing/2014/main" id="{4DA18E44-3BA7-446B-9169-275102B7A465}"/>
              </a:ext>
            </a:extLst>
          </p:cNvPr>
          <p:cNvSpPr txBox="1">
            <a:spLocks noChangeArrowheads="1"/>
          </p:cNvSpPr>
          <p:nvPr/>
        </p:nvSpPr>
        <p:spPr bwMode="auto">
          <a:xfrm>
            <a:off x="1521288" y="552858"/>
            <a:ext cx="40122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b="1">
                <a:solidFill>
                  <a:srgbClr val="0070C0"/>
                </a:solidFill>
                <a:latin typeface="Times New Roman" panose="02020603050405020304" pitchFamily="18" charset="0"/>
                <a:cs typeface="Times New Roman" panose="02020603050405020304" pitchFamily="18" charset="0"/>
              </a:rPr>
              <a:t>Kết luận:</a:t>
            </a:r>
          </a:p>
        </p:txBody>
      </p:sp>
      <p:pic>
        <p:nvPicPr>
          <p:cNvPr id="14" name="Picture 13">
            <a:extLst>
              <a:ext uri="{FF2B5EF4-FFF2-40B4-BE49-F238E27FC236}">
                <a16:creationId xmlns:a16="http://schemas.microsoft.com/office/drawing/2014/main" id="{879416C9-7EE2-431A-8A2A-34A9CFC09D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78" r="17778"/>
          <a:stretch/>
        </p:blipFill>
        <p:spPr>
          <a:xfrm rot="20497982">
            <a:off x="11263396" y="73583"/>
            <a:ext cx="905228" cy="1404664"/>
          </a:xfrm>
          <a:prstGeom prst="rect">
            <a:avLst/>
          </a:prstGeom>
        </p:spPr>
      </p:pic>
      <p:pic>
        <p:nvPicPr>
          <p:cNvPr id="15" name="Picture 14">
            <a:extLst>
              <a:ext uri="{FF2B5EF4-FFF2-40B4-BE49-F238E27FC236}">
                <a16:creationId xmlns:a16="http://schemas.microsoft.com/office/drawing/2014/main" id="{D2D13E64-5661-46F6-B1A3-B0F377A5CCA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236399" y="5745555"/>
            <a:ext cx="708725" cy="10997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10606">
                                            <p:txEl>
                                              <p:pRg st="0" end="0"/>
                                            </p:txEl>
                                          </p:spTgt>
                                        </p:tgtEl>
                                        <p:attrNameLst>
                                          <p:attrName>style.visibility</p:attrName>
                                        </p:attrNameLst>
                                      </p:cBhvr>
                                      <p:to>
                                        <p:strVal val="visible"/>
                                      </p:to>
                                    </p:set>
                                    <p:anim calcmode="lin" valueType="num">
                                      <p:cBhvr>
                                        <p:cTn id="12" dur="1000" fill="hold"/>
                                        <p:tgtEl>
                                          <p:spTgt spid="110606">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11060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060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10606">
                                            <p:txEl>
                                              <p:pRg st="1" end="1"/>
                                            </p:txEl>
                                          </p:spTgt>
                                        </p:tgtEl>
                                        <p:attrNameLst>
                                          <p:attrName>style.visibility</p:attrName>
                                        </p:attrNameLst>
                                      </p:cBhvr>
                                      <p:to>
                                        <p:strVal val="visible"/>
                                      </p:to>
                                    </p:set>
                                    <p:anim calcmode="lin" valueType="num">
                                      <p:cBhvr>
                                        <p:cTn id="19" dur="1000" fill="hold"/>
                                        <p:tgtEl>
                                          <p:spTgt spid="110606">
                                            <p:txEl>
                                              <p:pRg st="1" end="1"/>
                                            </p:txEl>
                                          </p:spTgt>
                                        </p:tgtEl>
                                        <p:attrNameLst>
                                          <p:attrName>ppt_x</p:attrName>
                                        </p:attrNameLst>
                                      </p:cBhvr>
                                      <p:tavLst>
                                        <p:tav tm="0">
                                          <p:val>
                                            <p:strVal val="#ppt_x-.2"/>
                                          </p:val>
                                        </p:tav>
                                        <p:tav tm="100000">
                                          <p:val>
                                            <p:strVal val="#ppt_x"/>
                                          </p:val>
                                        </p:tav>
                                      </p:tavLst>
                                    </p:anim>
                                    <p:anim calcmode="lin" valueType="num">
                                      <p:cBhvr>
                                        <p:cTn id="20" dur="1000" fill="hold"/>
                                        <p:tgtEl>
                                          <p:spTgt spid="11060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1060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110606">
                                            <p:txEl>
                                              <p:pRg st="2" end="2"/>
                                            </p:txEl>
                                          </p:spTgt>
                                        </p:tgtEl>
                                        <p:attrNameLst>
                                          <p:attrName>style.visibility</p:attrName>
                                        </p:attrNameLst>
                                      </p:cBhvr>
                                      <p:to>
                                        <p:strVal val="visible"/>
                                      </p:to>
                                    </p:set>
                                    <p:anim calcmode="lin" valueType="num">
                                      <p:cBhvr>
                                        <p:cTn id="26" dur="1000" fill="hold"/>
                                        <p:tgtEl>
                                          <p:spTgt spid="110606">
                                            <p:txEl>
                                              <p:pRg st="2" end="2"/>
                                            </p:txEl>
                                          </p:spTgt>
                                        </p:tgtEl>
                                        <p:attrNameLst>
                                          <p:attrName>ppt_x</p:attrName>
                                        </p:attrNameLst>
                                      </p:cBhvr>
                                      <p:tavLst>
                                        <p:tav tm="0">
                                          <p:val>
                                            <p:strVal val="#ppt_x-.2"/>
                                          </p:val>
                                        </p:tav>
                                        <p:tav tm="100000">
                                          <p:val>
                                            <p:strVal val="#ppt_x"/>
                                          </p:val>
                                        </p:tav>
                                      </p:tavLst>
                                    </p:anim>
                                    <p:anim calcmode="lin" valueType="num">
                                      <p:cBhvr>
                                        <p:cTn id="27" dur="1000" fill="hold"/>
                                        <p:tgtEl>
                                          <p:spTgt spid="11060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106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6" grpId="0" build="p"/>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99184424"/>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TIMING" val="|0.4"/>
</p:tagLst>
</file>

<file path=ppt/tags/tag14.xml><?xml version="1.0" encoding="utf-8"?>
<p:tagLst xmlns:a="http://schemas.openxmlformats.org/drawingml/2006/main" xmlns:r="http://schemas.openxmlformats.org/officeDocument/2006/relationships" xmlns:p="http://schemas.openxmlformats.org/presentationml/2006/main">
  <p:tag name="TIMING" val="|0.4"/>
</p:tagLst>
</file>

<file path=ppt/tags/tag15.xml><?xml version="1.0" encoding="utf-8"?>
<p:tagLst xmlns:a="http://schemas.openxmlformats.org/drawingml/2006/main" xmlns:r="http://schemas.openxmlformats.org/officeDocument/2006/relationships" xmlns:p="http://schemas.openxmlformats.org/presentationml/2006/main">
  <p:tag name="TIMING" val="|1"/>
</p:tagLst>
</file>

<file path=ppt/tags/tag16.xml><?xml version="1.0" encoding="utf-8"?>
<p:tagLst xmlns:a="http://schemas.openxmlformats.org/drawingml/2006/main" xmlns:r="http://schemas.openxmlformats.org/officeDocument/2006/relationships" xmlns:p="http://schemas.openxmlformats.org/presentationml/2006/main">
  <p:tag name="TIMING" val="|0.9|2.8|1.6|3.7|3.6"/>
</p:tagLst>
</file>

<file path=ppt/tags/tag17.xml><?xml version="1.0" encoding="utf-8"?>
<p:tagLst xmlns:a="http://schemas.openxmlformats.org/drawingml/2006/main" xmlns:r="http://schemas.openxmlformats.org/officeDocument/2006/relationships" xmlns:p="http://schemas.openxmlformats.org/presentationml/2006/main">
  <p:tag name="TIMING" val="|1.2"/>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435</TotalTime>
  <Words>1124</Words>
  <Application>Microsoft Office PowerPoint</Application>
  <PresentationFormat>Widescreen</PresentationFormat>
  <Paragraphs>88</Paragraphs>
  <Slides>24</Slides>
  <Notes>5</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#9Slide02 Noi dung dai</vt:lpstr>
      <vt:lpstr>#9Slide02 Tieu de dai</vt:lpstr>
      <vt:lpstr>.VnTime</vt:lpstr>
      <vt:lpstr>Arial</vt:lpstr>
      <vt:lpstr>Arial</vt:lpstr>
      <vt:lpstr>Calibri</vt:lpstr>
      <vt:lpstr>Cambria Math</vt:lpstr>
      <vt:lpstr>Libre Franklin</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cp:keywords>9Slide</cp:keywords>
  <dc:description>9Slide.vn</dc:description>
  <cp:lastModifiedBy>Admin</cp:lastModifiedBy>
  <cp:revision>28</cp:revision>
  <dcterms:created xsi:type="dcterms:W3CDTF">2021-09-08T03:53:37Z</dcterms:created>
  <dcterms:modified xsi:type="dcterms:W3CDTF">2023-09-16T05:29:08Z</dcterms:modified>
  <cp:category>9Slide.vn</cp:category>
  <cp:contentStatus>9Slide</cp:contentStatus>
</cp:coreProperties>
</file>