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4"/>
  </p:notesMasterIdLst>
  <p:sldIdLst>
    <p:sldId id="257" r:id="rId3"/>
    <p:sldId id="258" r:id="rId4"/>
    <p:sldId id="526" r:id="rId5"/>
    <p:sldId id="530" r:id="rId6"/>
    <p:sldId id="531" r:id="rId7"/>
    <p:sldId id="532" r:id="rId8"/>
    <p:sldId id="527" r:id="rId9"/>
    <p:sldId id="533" r:id="rId10"/>
    <p:sldId id="528" r:id="rId11"/>
    <p:sldId id="521" r:id="rId12"/>
    <p:sldId id="534" r:id="rId13"/>
    <p:sldId id="523" r:id="rId14"/>
    <p:sldId id="514" r:id="rId15"/>
    <p:sldId id="276" r:id="rId16"/>
    <p:sldId id="515" r:id="rId17"/>
    <p:sldId id="536" r:id="rId18"/>
    <p:sldId id="538" r:id="rId19"/>
    <p:sldId id="537" r:id="rId20"/>
    <p:sldId id="539" r:id="rId21"/>
    <p:sldId id="494" r:id="rId22"/>
    <p:sldId id="504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67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5049-21D6-4468-AF34-0B140C903D41}" type="datetimeFigureOut">
              <a:rPr lang="zh-CN" altLang="en-US" smtClean="0"/>
              <a:t>2023/11/18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89E9-1AB5-46D5-8543-E57A237E37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99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6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7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6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4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8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659D5-1263-49DE-97F1-D16BDA4D4D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0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0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86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35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330"/>
      </p:ext>
    </p:extLst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1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1644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2866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5581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8156-26AA-4F13-A334-03583874E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6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Nhân một số thập phân với một số tự nhiên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741B-4AB8-424A-B9B6-7BC117A02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8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90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  <p:sldLayoutId id="2147483678" r:id="rId6"/>
  </p:sldLayoutIdLst>
  <p:transition spd="slow" advTm="300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2339965" y="3279453"/>
            <a:ext cx="6644624" cy="17895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284043" y="228601"/>
            <a:ext cx="8575916" cy="34712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1979712" y="936304"/>
            <a:ext cx="5536207" cy="169430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ct val="110000"/>
              </a:lnSpc>
            </a:pP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80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  <a:extLst>
              <a:ext uri="{FF2B5EF4-FFF2-40B4-BE49-F238E27FC236}">
                <a16:creationId xmlns:a16="http://schemas.microsoft.com/office/drawing/2014/main" id="{BB48CF0A-4E8B-4A4D-924F-82FE0D5CB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94194" y="1516110"/>
            <a:ext cx="183563" cy="1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id="{DCC87039-8A21-412D-B5C2-1326E461C3B2}"/>
              </a:ext>
            </a:extLst>
          </p:cNvPr>
          <p:cNvSpPr txBox="1"/>
          <p:nvPr/>
        </p:nvSpPr>
        <p:spPr>
          <a:xfrm>
            <a:off x="683568" y="-223337"/>
            <a:ext cx="7488832" cy="92287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36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endParaRPr kumimoji="0" lang="en-US" altLang="zh-CN" sz="36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7979DF-C935-4940-BA8D-9AC2C77E0A66}"/>
              </a:ext>
            </a:extLst>
          </p:cNvPr>
          <p:cNvSpPr/>
          <p:nvPr/>
        </p:nvSpPr>
        <p:spPr>
          <a:xfrm>
            <a:off x="274774" y="1131590"/>
            <a:ext cx="2971800" cy="34563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FE036A-C495-472D-AED9-1358A405F077}"/>
              </a:ext>
            </a:extLst>
          </p:cNvPr>
          <p:cNvSpPr/>
          <p:nvPr/>
        </p:nvSpPr>
        <p:spPr>
          <a:xfrm>
            <a:off x="3620616" y="1131590"/>
            <a:ext cx="5343872" cy="345638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C6E297B-231D-4655-AD8A-8080714A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2" y="77366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5695549-66ED-493E-88ED-E0B5F970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72" y="1224269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0,46 x 12 = ?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E5D0DDD-236F-45CF-820A-785CCBCB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666583"/>
            <a:ext cx="243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0,46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DA10D721-69F8-4DCA-9406-AC97C2FED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600" y="2550894"/>
            <a:ext cx="1152128" cy="1005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218B542-81AF-47EB-81D8-ECF73B20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76" y="1424849"/>
            <a:ext cx="586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2,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9,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 1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CB42E525-7868-4738-8E09-99F088F4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872" y="-84961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DB11CC72-BDB5-4FB3-9B61-00F6511E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74" y="2042776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12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39EB488-6588-43C9-BA33-00B3EEEC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84" y="187305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779D0B1-C775-42E4-87DE-9D4EBDFB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553" y="2545667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F55ACB96-9C96-4F09-A517-3586CD68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72" y="2538253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47A337CA-20F2-4807-86D3-05262BF2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574" y="295668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1336827C-799E-40AB-B40C-03BAB794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276" y="2965147"/>
            <a:ext cx="39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0D7BF06B-5678-4865-B27D-E5FB188F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297" y="345957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2CD8D49D-E404-47FD-B053-24034C14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50" y="3459579"/>
            <a:ext cx="848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22EA370-A034-4327-A139-EF47E7C3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67" y="4034342"/>
            <a:ext cx="2749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68BDB-32B0-4456-927E-126EF9887C61}"/>
              </a:ext>
            </a:extLst>
          </p:cNvPr>
          <p:cNvSpPr/>
          <p:nvPr/>
        </p:nvSpPr>
        <p:spPr>
          <a:xfrm>
            <a:off x="89384" y="108546"/>
            <a:ext cx="8965232" cy="882721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DA10D721-69F8-4DCA-9406-AC97C2FED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454" y="3479908"/>
            <a:ext cx="112027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0D7BF06B-5678-4865-B27D-E5FB188F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944" y="344957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0D7BF06B-5678-4865-B27D-E5FB188F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687" y="345668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6401" y="3634232"/>
            <a:ext cx="467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0,46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endParaRPr lang="en-US" altLang="en-US" b="1" i="1" dirty="0">
              <a:latin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phẩy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tách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ra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chữ</a:t>
            </a:r>
            <a:endParaRPr lang="en-US" altLang="en-US" b="1" i="1" dirty="0">
              <a:latin typeface="Times New Roman" panose="02020603050405020304" pitchFamily="18" charset="0"/>
            </a:endParaRPr>
          </a:p>
          <a:p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latin typeface="Times New Roman" panose="02020603050405020304" pitchFamily="18" charset="0"/>
              </a:rPr>
              <a:t> sang </a:t>
            </a:r>
            <a:r>
              <a:rPr lang="en-US" altLang="en-US" b="1" dirty="0" err="1">
                <a:latin typeface="Times New Roman" panose="02020603050405020304" pitchFamily="18" charset="0"/>
              </a:rPr>
              <a:t>trái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" grpId="0" animBg="1"/>
      <p:bldP spid="46" grpId="0"/>
      <p:bldP spid="4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35389" y="-2000250"/>
            <a:ext cx="5200199" cy="9144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>
            <a:off x="361933" y="349140"/>
            <a:ext cx="8178308" cy="4411859"/>
          </a:xfrm>
          <a:prstGeom prst="roundRect">
            <a:avLst>
              <a:gd name="adj" fmla="val 5872"/>
            </a:avLst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A8D9DD8-647F-460C-91C6-08CC8AEB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277098" y="171175"/>
            <a:ext cx="1324272" cy="1020191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9F87DA0-2C1A-497D-AD08-22846BD6C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53051" r="32770"/>
          <a:stretch/>
        </p:blipFill>
        <p:spPr>
          <a:xfrm rot="15528931">
            <a:off x="7971339" y="178051"/>
            <a:ext cx="1128817" cy="101686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CF6C91D5-741F-4ADC-85E8-1272FBFC90E6}"/>
              </a:ext>
            </a:extLst>
          </p:cNvPr>
          <p:cNvSpPr/>
          <p:nvPr/>
        </p:nvSpPr>
        <p:spPr>
          <a:xfrm>
            <a:off x="-7221" y="3677021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116A6-5448-4829-AA76-19E75CAD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36" y="2087688"/>
            <a:ext cx="7071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nhiên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1-2-3 numbers - Tim&amp;#39;s Printables">
            <a:extLst>
              <a:ext uri="{FF2B5EF4-FFF2-40B4-BE49-F238E27FC236}">
                <a16:creationId xmlns:a16="http://schemas.microsoft.com/office/drawing/2014/main" id="{893D07DA-FD73-4277-B774-DCB62512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0"/>
          <a:stretch/>
        </p:blipFill>
        <p:spPr bwMode="auto">
          <a:xfrm>
            <a:off x="908561" y="2037738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1-2-3 numbers - Tim&amp;#39;s Printables">
            <a:extLst>
              <a:ext uri="{FF2B5EF4-FFF2-40B4-BE49-F238E27FC236}">
                <a16:creationId xmlns:a16="http://schemas.microsoft.com/office/drawing/2014/main" id="{0C526D47-FD69-45B8-84F3-1F39F0CB2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-3203" r="38350" b="3203"/>
          <a:stretch/>
        </p:blipFill>
        <p:spPr bwMode="auto">
          <a:xfrm>
            <a:off x="912571" y="3242997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BD8D7F-8992-4C5A-A56E-298F4DE8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997" y="2894018"/>
            <a:ext cx="68791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tách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bấy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56CFAAE-41D3-4A6A-BD9D-F8D6D7ED4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48" y="3386305"/>
            <a:ext cx="1886369" cy="1886369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119B421-8077-4E8F-9595-FF2712696072}"/>
              </a:ext>
            </a:extLst>
          </p:cNvPr>
          <p:cNvSpPr/>
          <p:nvPr/>
        </p:nvSpPr>
        <p:spPr>
          <a:xfrm>
            <a:off x="2339752" y="123478"/>
            <a:ext cx="4464496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730" y="1168132"/>
            <a:ext cx="7757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37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791580" y="483518"/>
            <a:ext cx="7560839" cy="370699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451955" y="1694271"/>
            <a:ext cx="6240089" cy="97096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6000" b="1" i="0" u="none" strike="noStrike" kern="800" cap="none" spc="0" normalizeH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800" cap="none" spc="0" normalizeH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tập</a:t>
            </a:r>
            <a:endParaRPr kumimoji="0" lang="en-US" altLang="zh-CN" sz="60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275856" y="3491409"/>
            <a:ext cx="6019348" cy="16211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2868660"/>
            <a:ext cx="2555776" cy="22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5FBBEA2-A70D-48E3-97AB-7AD775652AB5}"/>
              </a:ext>
            </a:extLst>
          </p:cNvPr>
          <p:cNvSpPr/>
          <p:nvPr/>
        </p:nvSpPr>
        <p:spPr>
          <a:xfrm>
            <a:off x="251520" y="123478"/>
            <a:ext cx="3672408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Đặt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rồi</a:t>
            </a:r>
            <a:r>
              <a:rPr lang="en-US" altLang="zh-CN" sz="2800" b="1" kern="800" dirty="0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kern="800" dirty="0" err="1">
                <a:ln w="2222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tính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57F82240-6BD6-4FFA-B113-5E860ABC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912054"/>
            <a:ext cx="37639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2,5 x 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0,256 x 8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FB1A4A0E-1902-4556-B938-0A51D4980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912054"/>
            <a:ext cx="3347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4,18 x 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6,8 x 15</a:t>
            </a:r>
          </a:p>
        </p:txBody>
      </p:sp>
    </p:spTree>
    <p:extLst>
      <p:ext uri="{BB962C8B-B14F-4D97-AF65-F5344CB8AC3E}">
        <p14:creationId xmlns:p14="http://schemas.microsoft.com/office/powerpoint/2010/main" val="2911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AACD1-F186-44B1-A0C0-BA1836F0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87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00531CA-7E43-4CF3-8C7B-396F94DE938C}"/>
              </a:ext>
            </a:extLst>
          </p:cNvPr>
          <p:cNvSpPr txBox="1"/>
          <p:nvPr/>
        </p:nvSpPr>
        <p:spPr>
          <a:xfrm>
            <a:off x="747003" y="241685"/>
            <a:ext cx="201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297C1D-214F-42DA-B381-622B8AEFC191}"/>
              </a:ext>
            </a:extLst>
          </p:cNvPr>
          <p:cNvSpPr txBox="1"/>
          <p:nvPr/>
        </p:nvSpPr>
        <p:spPr>
          <a:xfrm>
            <a:off x="930795" y="692676"/>
            <a:ext cx="50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202097-A3A7-413D-9808-D85604129BF0}"/>
              </a:ext>
            </a:extLst>
          </p:cNvPr>
          <p:cNvSpPr txBox="1"/>
          <p:nvPr/>
        </p:nvSpPr>
        <p:spPr>
          <a:xfrm>
            <a:off x="4472513" y="714532"/>
            <a:ext cx="506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83739" y="645638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2,5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513864" y="902813"/>
            <a:ext cx="423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042162" y="1148421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1481929" y="1667534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633712" y="166777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17,5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5580112" y="62753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4,18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5234986" y="91492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5482636" y="1668988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373098" y="168486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20,90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 flipH="1">
            <a:off x="5912848" y="1156226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297C1D-214F-42DA-B381-622B8AEFC191}"/>
              </a:ext>
            </a:extLst>
          </p:cNvPr>
          <p:cNvSpPr txBox="1"/>
          <p:nvPr/>
        </p:nvSpPr>
        <p:spPr>
          <a:xfrm>
            <a:off x="911758" y="2768606"/>
            <a:ext cx="50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297C1D-214F-42DA-B381-622B8AEFC191}"/>
              </a:ext>
            </a:extLst>
          </p:cNvPr>
          <p:cNvSpPr txBox="1"/>
          <p:nvPr/>
        </p:nvSpPr>
        <p:spPr>
          <a:xfrm>
            <a:off x="4470384" y="2791872"/>
            <a:ext cx="50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080257" y="2726418"/>
            <a:ext cx="137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0,256                                  8 </a:t>
            </a: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1446970" y="3712256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2,048</a:t>
            </a: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1481895" y="3740831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1205670" y="294866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4950994" y="2742193"/>
            <a:ext cx="14906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6,8               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15 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5740084" y="371620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340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5740084" y="4273579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68 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5580112" y="473199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5605666" y="467169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102,0</a:t>
            </a: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5502480" y="292706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5605666" y="3740831"/>
            <a:ext cx="76438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56" grpId="0"/>
      <p:bldP spid="57" grpId="0"/>
      <p:bldP spid="59" grpId="0"/>
      <p:bldP spid="60" grpId="0"/>
      <p:bldP spid="63" grpId="0"/>
      <p:bldP spid="64" grpId="0"/>
      <p:bldP spid="66" grpId="0"/>
      <p:bldP spid="67" grpId="0"/>
      <p:bldP spid="68" grpId="0"/>
      <p:bldP spid="69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5FBBEA2-A70D-48E3-97AB-7AD775652AB5}"/>
              </a:ext>
            </a:extLst>
          </p:cNvPr>
          <p:cNvSpPr/>
          <p:nvPr/>
        </p:nvSpPr>
        <p:spPr>
          <a:xfrm>
            <a:off x="225593" y="337752"/>
            <a:ext cx="8140764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2: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800" b="1" i="0" u="none" strike="noStrike" kern="800" cap="none" spc="0" normalizeH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800" b="1" i="0" u="none" strike="noStrike" kern="800" cap="none" spc="0" normalizeH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8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8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: </a:t>
            </a:r>
            <a:endParaRPr kumimoji="0" lang="zh-CN" altLang="en-US" sz="2800" b="1" i="0" u="none" strike="noStrike" kern="800" cap="none" spc="0" normalizeH="0" baseline="0" noProof="0" dirty="0">
              <a:ln w="22225"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1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44329"/>
              </p:ext>
            </p:extLst>
          </p:nvPr>
        </p:nvGraphicFramePr>
        <p:xfrm>
          <a:off x="827584" y="1563638"/>
          <a:ext cx="8229600" cy="23622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208584" y="1639838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1208584" y="2355801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Thừa số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3418384" y="1654126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3,18</a:t>
            </a: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3418384" y="2416126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3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208584" y="3194001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5475784" y="1654126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8,07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5399584" y="2325638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5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7456984" y="1654126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2,389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7609384" y="2325638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10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3570784" y="325432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9,54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628184" y="325432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40,35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7609384" y="3254326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23,89</a:t>
            </a:r>
          </a:p>
        </p:txBody>
      </p:sp>
    </p:spTree>
    <p:extLst>
      <p:ext uri="{BB962C8B-B14F-4D97-AF65-F5344CB8AC3E}">
        <p14:creationId xmlns:p14="http://schemas.microsoft.com/office/powerpoint/2010/main" val="38990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7979DF-C935-4940-BA8D-9AC2C77E0A66}"/>
              </a:ext>
            </a:extLst>
          </p:cNvPr>
          <p:cNvSpPr/>
          <p:nvPr/>
        </p:nvSpPr>
        <p:spPr>
          <a:xfrm>
            <a:off x="334621" y="960876"/>
            <a:ext cx="2971800" cy="36004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FE036A-C495-472D-AED9-1358A405F077}"/>
              </a:ext>
            </a:extLst>
          </p:cNvPr>
          <p:cNvSpPr/>
          <p:nvPr/>
        </p:nvSpPr>
        <p:spPr>
          <a:xfrm>
            <a:off x="3590763" y="987574"/>
            <a:ext cx="5343872" cy="36004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C6E297B-231D-4655-AD8A-8080714A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2" y="77366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5695549-66ED-493E-88ED-E0B5F970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53" y="1251113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218B542-81AF-47EB-81D8-ECF73B20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11" y="1384702"/>
            <a:ext cx="4979228" cy="3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CB42E525-7868-4738-8E09-99F088F4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872" y="-1065634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0645" y="2418442"/>
            <a:ext cx="1085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42,6 km</a:t>
            </a:r>
          </a:p>
        </p:txBody>
      </p: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550645" y="2932792"/>
            <a:ext cx="2514600" cy="171450"/>
            <a:chOff x="2064" y="624"/>
            <a:chExt cx="3312" cy="192"/>
          </a:xfrm>
        </p:grpSpPr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064" y="720"/>
              <a:ext cx="33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600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784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064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5376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512" y="6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4" name="Arc 16"/>
          <p:cNvSpPr>
            <a:spLocks/>
          </p:cNvSpPr>
          <p:nvPr/>
        </p:nvSpPr>
        <p:spPr bwMode="auto">
          <a:xfrm rot="11814909" flipV="1">
            <a:off x="598270" y="2813730"/>
            <a:ext cx="457200" cy="303610"/>
          </a:xfrm>
          <a:custGeom>
            <a:avLst/>
            <a:gdLst>
              <a:gd name="T0" fmla="*/ 0 w 20881"/>
              <a:gd name="T1" fmla="*/ 2147483646 h 21600"/>
              <a:gd name="T2" fmla="*/ 2147483646 w 20881"/>
              <a:gd name="T3" fmla="*/ 2147483646 h 21600"/>
              <a:gd name="T4" fmla="*/ 2147483646 w 2088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81" h="21600" fill="none" extrusionOk="0">
                <a:moveTo>
                  <a:pt x="-1" y="114"/>
                </a:moveTo>
                <a:cubicBezTo>
                  <a:pt x="738" y="38"/>
                  <a:pt x="1479" y="-1"/>
                  <a:pt x="2222" y="0"/>
                </a:cubicBezTo>
                <a:cubicBezTo>
                  <a:pt x="9905" y="0"/>
                  <a:pt x="17009" y="4081"/>
                  <a:pt x="20880" y="10718"/>
                </a:cubicBezTo>
              </a:path>
              <a:path w="20881" h="21600" stroke="0" extrusionOk="0">
                <a:moveTo>
                  <a:pt x="-1" y="114"/>
                </a:moveTo>
                <a:cubicBezTo>
                  <a:pt x="738" y="38"/>
                  <a:pt x="1479" y="-1"/>
                  <a:pt x="2222" y="0"/>
                </a:cubicBezTo>
                <a:cubicBezTo>
                  <a:pt x="9905" y="0"/>
                  <a:pt x="17009" y="4081"/>
                  <a:pt x="20880" y="10718"/>
                </a:cubicBezTo>
                <a:lnTo>
                  <a:pt x="2222" y="21600"/>
                </a:lnTo>
                <a:lnTo>
                  <a:pt x="-1" y="1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5" name="AutoShape 15"/>
          <p:cNvSpPr>
            <a:spLocks/>
          </p:cNvSpPr>
          <p:nvPr/>
        </p:nvSpPr>
        <p:spPr bwMode="auto">
          <a:xfrm rot="5400000">
            <a:off x="1672809" y="2008272"/>
            <a:ext cx="285750" cy="2499122"/>
          </a:xfrm>
          <a:prstGeom prst="rightBrace">
            <a:avLst>
              <a:gd name="adj1" fmla="val 70007"/>
              <a:gd name="adj2" fmla="val 5017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350">
              <a:latin typeface="Times New Roman" panose="02020603050405020304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438851" y="347809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4081" y="1932873"/>
            <a:ext cx="5442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7471" y="2530243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42,6 x 4 = 170,4 (km)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958161" y="3064873"/>
            <a:ext cx="3114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170,4 (km)</a:t>
            </a:r>
          </a:p>
        </p:txBody>
      </p:sp>
      <p:sp>
        <p:nvSpPr>
          <p:cNvPr id="49" name="矩形 8">
            <a:extLst>
              <a:ext uri="{FF2B5EF4-FFF2-40B4-BE49-F238E27FC236}">
                <a16:creationId xmlns:a16="http://schemas.microsoft.com/office/drawing/2014/main" id="{F9CA055A-9DA4-48EB-B6F7-3877A5671664}"/>
              </a:ext>
            </a:extLst>
          </p:cNvPr>
          <p:cNvSpPr/>
          <p:nvPr/>
        </p:nvSpPr>
        <p:spPr>
          <a:xfrm>
            <a:off x="-6579" y="4376"/>
            <a:ext cx="8539019" cy="807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400" b="1" i="0" u="none" strike="noStrike" kern="800" cap="none" spc="0" normalizeH="0" baseline="0" noProof="0" dirty="0" err="1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400" b="1" i="0" u="none" strike="noStrike" kern="800" cap="none" spc="0" normalizeH="0" baseline="0" noProof="0" dirty="0">
                <a:ln w="2222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3: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42,6 km.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4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ô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tô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ki-lô-mét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72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 animBg="1"/>
      <p:bldP spid="36" grpId="0"/>
      <p:bldP spid="3" grpId="0"/>
      <p:bldP spid="4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1" y="3472543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11000028">
            <a:off x="1486100" y="750574"/>
            <a:ext cx="7156132" cy="359519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 rot="16200000">
            <a:off x="7965939" y="1024275"/>
            <a:ext cx="1031194" cy="79441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5575724" y="44397"/>
            <a:ext cx="2358885" cy="1509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2964" l="9994" r="89977">
                        <a14:foregroundMark x1="45346" y1="90376" x2="52142" y2="86413"/>
                        <a14:foregroundMark x1="52142" y1="86413" x2="60023" y2="86413"/>
                        <a14:foregroundMark x1="43746" y1="39021" x2="43746" y2="39021"/>
                        <a14:foregroundMark x1="35094" y1="34493" x2="40291" y2="85847"/>
                        <a14:foregroundMark x1="47230" y1="47149" x2="47344" y2="8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0225" r="28721" b="5597"/>
          <a:stretch/>
        </p:blipFill>
        <p:spPr>
          <a:xfrm flipH="1">
            <a:off x="-47792" y="592703"/>
            <a:ext cx="3178080" cy="4382417"/>
          </a:xfrm>
          <a:prstGeom prst="rect">
            <a:avLst/>
          </a:prstGeom>
        </p:spPr>
      </p:pic>
      <p:sp>
        <p:nvSpPr>
          <p:cNvPr id="14" name="文本框 15">
            <a:extLst>
              <a:ext uri="{FF2B5EF4-FFF2-40B4-BE49-F238E27FC236}">
                <a16:creationId xmlns:a16="http://schemas.microsoft.com/office/drawing/2014/main" id="{2E976FA8-CBC8-4CA1-8280-10720107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10" y="1855198"/>
            <a:ext cx="4616987" cy="150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300" b="1" spc="38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43A1A3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CỦNG CỐ</a:t>
            </a:r>
            <a:endParaRPr lang="zh-CN" altLang="en-US" sz="3300" b="1" spc="38" dirty="0">
              <a:ln w="38100" cmpd="sng">
                <a:solidFill>
                  <a:schemeClr val="bg1"/>
                </a:solidFill>
                <a:prstDash val="solid"/>
              </a:ln>
              <a:solidFill>
                <a:srgbClr val="43A1A3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40861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272212" y="837010"/>
            <a:ext cx="1700213" cy="14906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Ô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CỬA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CUỐI CÙNG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35869" y="132160"/>
            <a:ext cx="2536031" cy="1410890"/>
          </a:xfrm>
          <a:prstGeom prst="irregularSeal2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688556" y="44054"/>
            <a:ext cx="3771900" cy="857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CUỐI CÙNG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39666" y="2482453"/>
            <a:ext cx="628650" cy="128944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349104" y="1638300"/>
            <a:ext cx="989409" cy="857250"/>
          </a:xfrm>
          <a:prstGeom prst="star24">
            <a:avLst>
              <a:gd name="adj" fmla="val 37500"/>
            </a:avLst>
          </a:prstGeom>
          <a:solidFill>
            <a:srgbClr val="F7A7F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715941" y="3575447"/>
            <a:ext cx="957263" cy="800100"/>
          </a:xfrm>
          <a:prstGeom prst="star24">
            <a:avLst>
              <a:gd name="adj" fmla="val 37500"/>
            </a:avLst>
          </a:prstGeom>
          <a:solidFill>
            <a:srgbClr val="66FF66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614862" y="1543050"/>
            <a:ext cx="928688" cy="8001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18852087" flipH="1">
            <a:off x="4123135" y="2727722"/>
            <a:ext cx="1365647" cy="5941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620441" y="2101453"/>
            <a:ext cx="742950" cy="35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28750" y="1657350"/>
            <a:ext cx="8001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x 3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764881" y="2936081"/>
            <a:ext cx="1385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x  2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486400" y="1600200"/>
            <a:ext cx="1314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x   4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712619" y="2000250"/>
            <a:ext cx="80248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2343150" y="1657350"/>
            <a:ext cx="989410" cy="857250"/>
          </a:xfrm>
          <a:prstGeom prst="star24">
            <a:avLst>
              <a:gd name="adj" fmla="val 37500"/>
            </a:avLst>
          </a:prstGeom>
          <a:solidFill>
            <a:srgbClr val="F7A7F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0000"/>
                </a:solidFill>
                <a:latin typeface="Times New Roman" panose="02020603050405020304" pitchFamily="18" charset="0"/>
              </a:rPr>
              <a:t>3,3</a:t>
            </a: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3709987" y="3621881"/>
            <a:ext cx="957263" cy="685800"/>
          </a:xfrm>
          <a:prstGeom prst="star24">
            <a:avLst>
              <a:gd name="adj" fmla="val 37500"/>
            </a:avLst>
          </a:prstGeom>
          <a:solidFill>
            <a:srgbClr val="66FF66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19,8</a:t>
            </a: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4625578" y="1551385"/>
            <a:ext cx="928688" cy="800100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39,6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095375" y="1891903"/>
            <a:ext cx="5715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1,1</a:t>
            </a: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3371850" y="2743200"/>
            <a:ext cx="7417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  6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247210" y="860822"/>
            <a:ext cx="1700213" cy="1490663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158,4</a:t>
            </a:r>
          </a:p>
        </p:txBody>
      </p:sp>
    </p:spTree>
    <p:extLst>
      <p:ext uri="{BB962C8B-B14F-4D97-AF65-F5344CB8AC3E}">
        <p14:creationId xmlns:p14="http://schemas.microsoft.com/office/powerpoint/2010/main" val="2734633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8438" grpId="0" animBg="1"/>
      <p:bldP spid="18439" grpId="0" animBg="1"/>
      <p:bldP spid="18440" grpId="0" animBg="1"/>
      <p:bldP spid="18444" grpId="0"/>
      <p:bldP spid="11276" grpId="0"/>
      <p:bldP spid="18446" grpId="0"/>
      <p:bldP spid="18454" grpId="0" animBg="1"/>
      <p:bldP spid="18455" grpId="0" animBg="1"/>
      <p:bldP spid="18456" grpId="0" animBg="1"/>
      <p:bldP spid="18458" grpId="0"/>
      <p:bldP spid="18466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35389" y="-2000250"/>
            <a:ext cx="5200199" cy="9144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>
            <a:off x="361933" y="349140"/>
            <a:ext cx="8178308" cy="4411859"/>
          </a:xfrm>
          <a:prstGeom prst="roundRect">
            <a:avLst>
              <a:gd name="adj" fmla="val 5872"/>
            </a:avLst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A8D9DD8-647F-460C-91C6-08CC8AEB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>
            <a:off x="277098" y="171175"/>
            <a:ext cx="1324272" cy="1020191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9F87DA0-2C1A-497D-AD08-22846BD6C1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53051" r="32770"/>
          <a:stretch/>
        </p:blipFill>
        <p:spPr>
          <a:xfrm rot="15528931">
            <a:off x="7971339" y="178051"/>
            <a:ext cx="1128817" cy="101686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sp>
        <p:nvSpPr>
          <p:cNvPr id="42" name="直角三角形 41">
            <a:extLst>
              <a:ext uri="{FF2B5EF4-FFF2-40B4-BE49-F238E27FC236}">
                <a16:creationId xmlns:a16="http://schemas.microsoft.com/office/drawing/2014/main" id="{CF6C91D5-741F-4ADC-85E8-1272FBFC90E6}"/>
              </a:ext>
            </a:extLst>
          </p:cNvPr>
          <p:cNvSpPr/>
          <p:nvPr/>
        </p:nvSpPr>
        <p:spPr>
          <a:xfrm>
            <a:off x="-7221" y="3677021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116A6-5448-4829-AA76-19E75CADC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36" y="2087688"/>
            <a:ext cx="7071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</a:t>
            </a:r>
            <a:r>
              <a:rPr lang="vi-VN" altLang="en-US" sz="2800" b="1" i="1" dirty="0">
                <a:latin typeface="Times New Roman" panose="02020603050405020304" pitchFamily="18" charset="0"/>
              </a:rPr>
              <a:t>ư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nhiên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1-2-3 numbers - Tim&amp;#39;s Printables">
            <a:extLst>
              <a:ext uri="{FF2B5EF4-FFF2-40B4-BE49-F238E27FC236}">
                <a16:creationId xmlns:a16="http://schemas.microsoft.com/office/drawing/2014/main" id="{893D07DA-FD73-4277-B774-DCB62512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0"/>
          <a:stretch/>
        </p:blipFill>
        <p:spPr bwMode="auto">
          <a:xfrm>
            <a:off x="908561" y="2037738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1-2-3 numbers - Tim&amp;#39;s Printables">
            <a:extLst>
              <a:ext uri="{FF2B5EF4-FFF2-40B4-BE49-F238E27FC236}">
                <a16:creationId xmlns:a16="http://schemas.microsoft.com/office/drawing/2014/main" id="{0C526D47-FD69-45B8-84F3-1F39F0CB2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-3203" r="38350" b="3203"/>
          <a:stretch/>
        </p:blipFill>
        <p:spPr bwMode="auto">
          <a:xfrm>
            <a:off x="912571" y="3242997"/>
            <a:ext cx="431800" cy="7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BD8D7F-8992-4C5A-A56E-298F4DE8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997" y="2894018"/>
            <a:ext cx="68791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Đếm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phẩy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tách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bấy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656CFAAE-41D3-4A6A-BD9D-F8D6D7ED4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48" y="3386305"/>
            <a:ext cx="1886369" cy="1886369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119B421-8077-4E8F-9595-FF2712696072}"/>
              </a:ext>
            </a:extLst>
          </p:cNvPr>
          <p:cNvSpPr/>
          <p:nvPr/>
        </p:nvSpPr>
        <p:spPr>
          <a:xfrm>
            <a:off x="2339752" y="123478"/>
            <a:ext cx="4464496" cy="10081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730" y="1168132"/>
            <a:ext cx="7757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321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-180527" y="231642"/>
            <a:ext cx="9122220" cy="44725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187624" y="1203598"/>
            <a:ext cx="6240089" cy="295465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thập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nhiên</a:t>
            </a:r>
            <a:endParaRPr lang="en-US" altLang="zh-CN" sz="4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defTabSz="685783"/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40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55)</a:t>
            </a:r>
            <a:endParaRPr lang="zh-CN" altLang="en-US" sz="40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716016" y="3879268"/>
            <a:ext cx="4579188" cy="123325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3411716"/>
            <a:ext cx="1925043" cy="173178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9FDA34-51ED-4418-8CEF-8BFF29E3947F}"/>
              </a:ext>
            </a:extLst>
          </p:cNvPr>
          <p:cNvSpPr/>
          <p:nvPr/>
        </p:nvSpPr>
        <p:spPr>
          <a:xfrm>
            <a:off x="2807804" y="173802"/>
            <a:ext cx="3240360" cy="8999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8146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27560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1: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thiện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vở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</a:t>
            </a:r>
          </a:p>
          <a:p>
            <a:endParaRPr lang="en-US" altLang="zh-CN" sz="3600" b="1" dirty="0">
              <a:solidFill>
                <a:srgbClr val="3F90B8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Xem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trước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“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thập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10, 100, 1000, …”.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B1C06C-7AC7-4C1D-964A-90B6249A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2267744" y="388992"/>
            <a:ext cx="4032448" cy="6065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C59C305-0BF4-4505-B692-67B1590F78A5}"/>
              </a:ext>
            </a:extLst>
          </p:cNvPr>
          <p:cNvSpPr/>
          <p:nvPr/>
        </p:nvSpPr>
        <p:spPr>
          <a:xfrm>
            <a:off x="3344309" y="267494"/>
            <a:ext cx="2455381" cy="72808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lnSpc>
                <a:spcPts val="5625"/>
              </a:lnSpc>
            </a:pP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4000" b="1" kern="800" dirty="0">
              <a:ln w="222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11CA289F-7077-4998-BF40-0CD0B3FE92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12" b="54200"/>
          <a:stretch/>
        </p:blipFill>
        <p:spPr>
          <a:xfrm>
            <a:off x="5576557" y="380236"/>
            <a:ext cx="1800200" cy="79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549136"/>
            <a:ext cx="7452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>
                <a:solidFill>
                  <a:srgbClr val="3F90B8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CẢM ƠN CON </a:t>
            </a:r>
          </a:p>
          <a:p>
            <a:pPr algn="ctr"/>
            <a:r>
              <a:rPr lang="en-US" altLang="zh-CN" sz="4400" b="1" i="1" dirty="0">
                <a:solidFill>
                  <a:srgbClr val="3F90B8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VÌ ĐÃ THAM GIA TIẾT HỌC</a:t>
            </a:r>
            <a:endParaRPr lang="zh-CN" altLang="en-US" sz="4400" b="1" i="1" dirty="0">
              <a:solidFill>
                <a:srgbClr val="3F90B8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FCA3BB-D64C-447B-9DED-C53C5E01F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1995686"/>
            <a:ext cx="4716016" cy="25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1" y="3472543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11000028">
            <a:off x="1486100" y="750574"/>
            <a:ext cx="7156132" cy="359519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 rot="16200000">
            <a:off x="7965939" y="1024275"/>
            <a:ext cx="1031194" cy="79441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5575724" y="44397"/>
            <a:ext cx="2358885" cy="1509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2964" l="9994" r="89977">
                        <a14:foregroundMark x1="45346" y1="90376" x2="52142" y2="86413"/>
                        <a14:foregroundMark x1="52142" y1="86413" x2="60023" y2="86413"/>
                        <a14:foregroundMark x1="43746" y1="39021" x2="43746" y2="39021"/>
                        <a14:foregroundMark x1="35094" y1="34493" x2="40291" y2="85847"/>
                        <a14:foregroundMark x1="47230" y1="47149" x2="47344" y2="8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0225" r="28721" b="5597"/>
          <a:stretch/>
        </p:blipFill>
        <p:spPr>
          <a:xfrm flipH="1">
            <a:off x="-47792" y="592703"/>
            <a:ext cx="3178080" cy="4382417"/>
          </a:xfrm>
          <a:prstGeom prst="rect">
            <a:avLst/>
          </a:prstGeom>
        </p:spPr>
      </p:pic>
      <p:sp>
        <p:nvSpPr>
          <p:cNvPr id="14" name="文本框 15">
            <a:extLst>
              <a:ext uri="{FF2B5EF4-FFF2-40B4-BE49-F238E27FC236}">
                <a16:creationId xmlns:a16="http://schemas.microsoft.com/office/drawing/2014/main" id="{2E976FA8-CBC8-4CA1-8280-10720107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10" y="1855198"/>
            <a:ext cx="4616987" cy="150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zh-CN" sz="3300" b="1" spc="38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43A1A3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KHỞI ĐỘNG</a:t>
            </a:r>
            <a:endParaRPr lang="zh-CN" altLang="en-US" sz="3300" b="1" spc="38" dirty="0">
              <a:ln w="38100" cmpd="sng">
                <a:solidFill>
                  <a:schemeClr val="bg1"/>
                </a:solidFill>
                <a:prstDash val="solid"/>
              </a:ln>
              <a:solidFill>
                <a:srgbClr val="43A1A3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15578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1" y="0"/>
            <a:ext cx="3463871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1C35ECB-CE98-413E-86D5-242681310756}"/>
              </a:ext>
            </a:extLst>
          </p:cNvPr>
          <p:cNvSpPr/>
          <p:nvPr/>
        </p:nvSpPr>
        <p:spPr>
          <a:xfrm flipH="1">
            <a:off x="7904135" y="3461658"/>
            <a:ext cx="1239865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26203" y="305303"/>
            <a:ext cx="8291595" cy="4485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549453-235B-468C-8DEA-883AF765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>
            <a:off x="664998" y="403398"/>
            <a:ext cx="453326" cy="379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852AE-D031-4138-BC84-76E997498133}"/>
              </a:ext>
            </a:extLst>
          </p:cNvPr>
          <p:cNvSpPr/>
          <p:nvPr/>
        </p:nvSpPr>
        <p:spPr>
          <a:xfrm>
            <a:off x="1087477" y="754474"/>
            <a:ext cx="6898283" cy="1235594"/>
          </a:xfrm>
          <a:prstGeom prst="roundRect">
            <a:avLst/>
          </a:prstGeom>
          <a:solidFill>
            <a:srgbClr val="B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20869D-E4CD-4865-8F91-A36DCA2B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5" y="54658"/>
            <a:ext cx="1828823" cy="18288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72F191-E5AB-4FB1-A5D0-B3F943C7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120" y="679680"/>
            <a:ext cx="61116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 m.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ỏi chu vi của tam giác đó bằng bao nhiêu mét?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48EE8A9-9780-4E8E-9FD8-B7C42F32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048" y="2217359"/>
            <a:ext cx="2300018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700" b="1" u="sng" dirty="0" err="1">
                <a:solidFill>
                  <a:srgbClr val="A5322B"/>
                </a:solidFill>
                <a:latin typeface="Times New Roman" pitchFamily="18" charset="0"/>
              </a:rPr>
              <a:t>Bài</a:t>
            </a:r>
            <a:r>
              <a:rPr lang="en-US" altLang="en-US" sz="2700" b="1" u="sng" dirty="0">
                <a:solidFill>
                  <a:srgbClr val="A5322B"/>
                </a:solidFill>
                <a:latin typeface="Times New Roman" pitchFamily="18" charset="0"/>
              </a:rPr>
              <a:t> </a:t>
            </a:r>
            <a:r>
              <a:rPr lang="en-US" altLang="en-US" sz="2700" b="1" u="sng" dirty="0" err="1">
                <a:solidFill>
                  <a:srgbClr val="A5322B"/>
                </a:solidFill>
                <a:latin typeface="Times New Roman" pitchFamily="18" charset="0"/>
              </a:rPr>
              <a:t>giải</a:t>
            </a:r>
            <a:r>
              <a:rPr lang="en-US" altLang="en-US" sz="2700" b="1" dirty="0">
                <a:solidFill>
                  <a:srgbClr val="A5322B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674CC5-2062-41EC-A819-B14D6113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630" y="2559069"/>
            <a:ext cx="5313216" cy="177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+ 1,2 + 1,2 = 3,6 (m)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7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7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3,6dm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87477" y="2171589"/>
            <a:ext cx="2628900" cy="2232466"/>
            <a:chOff x="1219200" y="3138488"/>
            <a:chExt cx="3505200" cy="29766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3716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895600" y="3581400"/>
              <a:ext cx="14478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524000" y="5638800"/>
              <a:ext cx="2819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667000" y="3138488"/>
              <a:ext cx="6858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343400" y="55625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219200" y="57149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 rot="18313641">
              <a:off x="1409700" y="40590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 rot="3436322">
              <a:off x="3543300" y="42114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514600" y="5562600"/>
              <a:ext cx="990600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1" y="0"/>
            <a:ext cx="3463871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1C35ECB-CE98-413E-86D5-242681310756}"/>
              </a:ext>
            </a:extLst>
          </p:cNvPr>
          <p:cNvSpPr/>
          <p:nvPr/>
        </p:nvSpPr>
        <p:spPr>
          <a:xfrm flipH="1">
            <a:off x="7904135" y="3461658"/>
            <a:ext cx="1239865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26203" y="305303"/>
            <a:ext cx="8291595" cy="4485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549453-235B-468C-8DEA-883AF765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>
            <a:off x="664998" y="403398"/>
            <a:ext cx="453326" cy="379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852AE-D031-4138-BC84-76E997498133}"/>
              </a:ext>
            </a:extLst>
          </p:cNvPr>
          <p:cNvSpPr/>
          <p:nvPr/>
        </p:nvSpPr>
        <p:spPr>
          <a:xfrm>
            <a:off x="1087477" y="754474"/>
            <a:ext cx="6898283" cy="1235594"/>
          </a:xfrm>
          <a:prstGeom prst="roundRect">
            <a:avLst/>
          </a:prstGeom>
          <a:solidFill>
            <a:srgbClr val="B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20869D-E4CD-4865-8F91-A36DCA2B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5" y="54658"/>
            <a:ext cx="1828823" cy="18288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72F191-E5AB-4FB1-A5D0-B3F943C7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120" y="679680"/>
            <a:ext cx="61116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 m.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ỏi chu vi của tam giác đó bằng bao nhiêu mét?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48EE8A9-9780-4E8E-9FD8-B7C42F32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455" y="3180865"/>
            <a:ext cx="3097250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700" b="1" u="sng" dirty="0">
                <a:solidFill>
                  <a:srgbClr val="A5322B"/>
                </a:solidFill>
                <a:latin typeface="Times New Roman" pitchFamily="18" charset="0"/>
              </a:rPr>
              <a:t>Hay </a:t>
            </a:r>
            <a:r>
              <a:rPr lang="en-US" altLang="en-US" sz="2700" b="1" dirty="0">
                <a:solidFill>
                  <a:srgbClr val="A5322B"/>
                </a:solidFill>
                <a:latin typeface="Times New Roman" pitchFamily="18" charset="0"/>
              </a:rPr>
              <a:t> 1,2 x 3 = …?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674CC5-2062-41EC-A819-B14D6113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759" y="1880009"/>
            <a:ext cx="5313216" cy="12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+ 1,2 + 1,2 = 3,6 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87477" y="2171589"/>
            <a:ext cx="2628900" cy="2232466"/>
            <a:chOff x="1219200" y="3138488"/>
            <a:chExt cx="3505200" cy="29766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3716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895600" y="3581400"/>
              <a:ext cx="14478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524000" y="5638800"/>
              <a:ext cx="2819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667000" y="3138488"/>
              <a:ext cx="6858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343400" y="55625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219200" y="57149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 rot="18313641">
              <a:off x="1409700" y="40590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 rot="3436322">
              <a:off x="3543300" y="42114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514600" y="5562600"/>
              <a:ext cx="990600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-180527" y="231642"/>
            <a:ext cx="9122220" cy="447251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1187624" y="1203598"/>
            <a:ext cx="6240089" cy="295465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thập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nhiên</a:t>
            </a:r>
            <a:endParaRPr lang="en-US" altLang="zh-CN" sz="4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defTabSz="685783"/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40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55)</a:t>
            </a:r>
            <a:endParaRPr lang="zh-CN" altLang="en-US" sz="40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716016" y="3879268"/>
            <a:ext cx="4579188" cy="123325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3411716"/>
            <a:ext cx="1925043" cy="173178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9FDA34-51ED-4418-8CEF-8BFF29E3947F}"/>
              </a:ext>
            </a:extLst>
          </p:cNvPr>
          <p:cNvSpPr/>
          <p:nvPr/>
        </p:nvSpPr>
        <p:spPr>
          <a:xfrm>
            <a:off x="2807804" y="173802"/>
            <a:ext cx="3240360" cy="8999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31529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5EC1BAB-6303-4E0A-B293-BAA87936D9CB}"/>
              </a:ext>
            </a:extLst>
          </p:cNvPr>
          <p:cNvSpPr/>
          <p:nvPr/>
        </p:nvSpPr>
        <p:spPr>
          <a:xfrm flipH="1" flipV="1">
            <a:off x="4571999" y="0"/>
            <a:ext cx="4572000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256C99A-F4BC-4FB8-9366-50184892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CA8C0066-171B-4EBB-8785-D6D394830D3C}"/>
              </a:ext>
            </a:extLst>
          </p:cNvPr>
          <p:cNvSpPr/>
          <p:nvPr/>
        </p:nvSpPr>
        <p:spPr>
          <a:xfrm>
            <a:off x="1" y="3472543"/>
            <a:ext cx="1480457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9AEB4A-75BD-4288-BD56-AF2F9E5FA11B}"/>
              </a:ext>
            </a:extLst>
          </p:cNvPr>
          <p:cNvSpPr/>
          <p:nvPr/>
        </p:nvSpPr>
        <p:spPr>
          <a:xfrm rot="11000028">
            <a:off x="1486100" y="750574"/>
            <a:ext cx="7156132" cy="359519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215900" dist="508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66BBC16-8D4D-4907-81C7-F6D615224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52145" r="48641" b="8995"/>
          <a:stretch/>
        </p:blipFill>
        <p:spPr>
          <a:xfrm rot="16200000">
            <a:off x="7965939" y="1024275"/>
            <a:ext cx="1031194" cy="794410"/>
          </a:xfrm>
          <a:prstGeom prst="rect">
            <a:avLst/>
          </a:prstGeom>
          <a:effectLst>
            <a:outerShdw blurRad="139700" dist="50800" dir="2700000" sx="102000" sy="102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143858F-DA5B-43D8-A729-CCEAAA155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3977" r="14855" b="18518"/>
          <a:stretch/>
        </p:blipFill>
        <p:spPr>
          <a:xfrm>
            <a:off x="5575724" y="44397"/>
            <a:ext cx="2358885" cy="15095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5BF4E73-362A-4CC1-B861-EC69E6580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8" b="92964" l="9994" r="89977">
                        <a14:foregroundMark x1="45346" y1="90376" x2="52142" y2="86413"/>
                        <a14:foregroundMark x1="52142" y1="86413" x2="60023" y2="86413"/>
                        <a14:foregroundMark x1="43746" y1="39021" x2="43746" y2="39021"/>
                        <a14:foregroundMark x1="35094" y1="34493" x2="40291" y2="85847"/>
                        <a14:foregroundMark x1="47230" y1="47149" x2="47344" y2="8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9" t="10225" r="28721" b="5597"/>
          <a:stretch/>
        </p:blipFill>
        <p:spPr>
          <a:xfrm flipH="1">
            <a:off x="-47792" y="592703"/>
            <a:ext cx="3178080" cy="4382417"/>
          </a:xfrm>
          <a:prstGeom prst="rect">
            <a:avLst/>
          </a:prstGeom>
        </p:spPr>
      </p:pic>
      <p:sp>
        <p:nvSpPr>
          <p:cNvPr id="14" name="文本框 15">
            <a:extLst>
              <a:ext uri="{FF2B5EF4-FFF2-40B4-BE49-F238E27FC236}">
                <a16:creationId xmlns:a16="http://schemas.microsoft.com/office/drawing/2014/main" id="{2E976FA8-CBC8-4CA1-8280-10720107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560" y="1965085"/>
            <a:ext cx="4616987" cy="11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zh-CN" sz="3300" b="1" spc="38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43A1A3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KHÁM PHÁ</a:t>
            </a:r>
            <a:endParaRPr lang="zh-CN" altLang="en-US" sz="3300" b="1" spc="38">
              <a:ln w="38100" cmpd="sng">
                <a:solidFill>
                  <a:schemeClr val="bg1"/>
                </a:solidFill>
                <a:prstDash val="solid"/>
              </a:ln>
              <a:solidFill>
                <a:srgbClr val="43A1A3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29135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DEEEC08-14ED-489B-BE4A-608792C91A96}"/>
              </a:ext>
            </a:extLst>
          </p:cNvPr>
          <p:cNvSpPr/>
          <p:nvPr/>
        </p:nvSpPr>
        <p:spPr>
          <a:xfrm flipV="1">
            <a:off x="1" y="0"/>
            <a:ext cx="3463871" cy="5143500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AF6002-C11D-440A-B8A2-09C0ECB79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6"/>
          <a:stretch/>
        </p:blipFill>
        <p:spPr>
          <a:xfrm rot="16200000">
            <a:off x="1926913" y="-2023830"/>
            <a:ext cx="5200199" cy="9144000"/>
          </a:xfrm>
          <a:prstGeom prst="rect">
            <a:avLst/>
          </a:prstGeom>
        </p:spPr>
      </p:pic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1C35ECB-CE98-413E-86D5-242681310756}"/>
              </a:ext>
            </a:extLst>
          </p:cNvPr>
          <p:cNvSpPr/>
          <p:nvPr/>
        </p:nvSpPr>
        <p:spPr>
          <a:xfrm flipH="1">
            <a:off x="7904135" y="3461658"/>
            <a:ext cx="1239865" cy="1681843"/>
          </a:xfrm>
          <a:prstGeom prst="rtTriangle">
            <a:avLst/>
          </a:prstGeom>
          <a:solidFill>
            <a:srgbClr val="F6C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FAF119-8440-4BDA-9136-146B411106C8}"/>
              </a:ext>
            </a:extLst>
          </p:cNvPr>
          <p:cNvSpPr/>
          <p:nvPr/>
        </p:nvSpPr>
        <p:spPr>
          <a:xfrm>
            <a:off x="426203" y="305303"/>
            <a:ext cx="8291595" cy="4485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3000" sy="103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206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549453-235B-468C-8DEA-883AF765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5141" r="59375" b="54802"/>
          <a:stretch/>
        </p:blipFill>
        <p:spPr>
          <a:xfrm>
            <a:off x="664998" y="403398"/>
            <a:ext cx="453326" cy="379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852AE-D031-4138-BC84-76E997498133}"/>
              </a:ext>
            </a:extLst>
          </p:cNvPr>
          <p:cNvSpPr/>
          <p:nvPr/>
        </p:nvSpPr>
        <p:spPr>
          <a:xfrm>
            <a:off x="1087477" y="754474"/>
            <a:ext cx="6898283" cy="1235594"/>
          </a:xfrm>
          <a:prstGeom prst="roundRect">
            <a:avLst/>
          </a:prstGeom>
          <a:solidFill>
            <a:srgbClr val="B8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820869D-E4CD-4865-8F91-A36DCA2B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5" y="54658"/>
            <a:ext cx="1828823" cy="18288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72F191-E5AB-4FB1-A5D0-B3F943C7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371" y="712586"/>
            <a:ext cx="61116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 m. 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ỏi chu vi của tam giác đó bằng bao nhiêu mét?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087477" y="2429661"/>
            <a:ext cx="2628900" cy="2232466"/>
            <a:chOff x="1219200" y="3138488"/>
            <a:chExt cx="3505200" cy="2976620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1524000" y="3581400"/>
              <a:ext cx="13716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895600" y="3581400"/>
              <a:ext cx="1447800" cy="20574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524000" y="5638800"/>
              <a:ext cx="28194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b="1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667000" y="3138488"/>
              <a:ext cx="6858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343400" y="55625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219200" y="5714999"/>
              <a:ext cx="38100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5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 rot="18313641">
              <a:off x="1409700" y="40590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 rot="3436322">
              <a:off x="3543300" y="4211479"/>
              <a:ext cx="9906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514600" y="5562600"/>
              <a:ext cx="990600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1,2m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919046" y="2353935"/>
            <a:ext cx="34861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Ta có: 1,2m =12dm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6347796" y="3390969"/>
            <a:ext cx="125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36 (dm)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6489481" y="2731363"/>
            <a:ext cx="51435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6404946" y="3333819"/>
            <a:ext cx="5143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6119196" y="2876619"/>
            <a:ext cx="228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 rot="10700094" flipV="1">
            <a:off x="6568062" y="3034854"/>
            <a:ext cx="355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6119196" y="3733869"/>
            <a:ext cx="212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36dm =   3,6  m</a:t>
            </a: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376246" y="4133919"/>
            <a:ext cx="2686050" cy="4154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1,2 x 3 = 3,6 (m)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547196" y="2019369"/>
            <a:ext cx="6229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1,2 x 3 =</a:t>
            </a:r>
            <a:r>
              <a:rPr lang="en-US" altLang="en-US" sz="2100" b="1" dirty="0">
                <a:solidFill>
                  <a:srgbClr val="FF0000"/>
                </a:solidFill>
              </a:rPr>
              <a:t>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(m)</a:t>
            </a:r>
          </a:p>
        </p:txBody>
      </p:sp>
      <p:sp>
        <p:nvSpPr>
          <p:cNvPr id="60" name="文本框 1">
            <a:extLst>
              <a:ext uri="{FF2B5EF4-FFF2-40B4-BE49-F238E27FC236}">
                <a16:creationId xmlns:a16="http://schemas.microsoft.com/office/drawing/2014/main" id="{DCC87039-8A21-412D-B5C2-1326E461C3B2}"/>
              </a:ext>
            </a:extLst>
          </p:cNvPr>
          <p:cNvSpPr txBox="1"/>
          <p:nvPr/>
        </p:nvSpPr>
        <p:spPr>
          <a:xfrm>
            <a:off x="1087477" y="-76093"/>
            <a:ext cx="7488832" cy="8747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algn="l" defTabSz="685783"/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Ví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dụ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412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5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48" grpId="0"/>
      <p:bldP spid="51" grpId="0"/>
      <p:bldP spid="52" grpId="0" animBg="1"/>
      <p:bldP spid="54" grpId="0"/>
      <p:bldP spid="55" grpId="0"/>
      <p:bldP spid="56" grpId="0"/>
      <p:bldP spid="57" grpId="0" animBg="1"/>
      <p:bldP spid="58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id="{DCC87039-8A21-412D-B5C2-1326E461C3B2}"/>
              </a:ext>
            </a:extLst>
          </p:cNvPr>
          <p:cNvSpPr txBox="1"/>
          <p:nvPr/>
        </p:nvSpPr>
        <p:spPr>
          <a:xfrm>
            <a:off x="683568" y="-308570"/>
            <a:ext cx="7488832" cy="8747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defTabSz="685783"/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thập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nhiên</a:t>
            </a:r>
            <a:endParaRPr lang="en-US" altLang="zh-CN" sz="280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7979DF-C935-4940-BA8D-9AC2C77E0A66}"/>
              </a:ext>
            </a:extLst>
          </p:cNvPr>
          <p:cNvSpPr/>
          <p:nvPr/>
        </p:nvSpPr>
        <p:spPr>
          <a:xfrm>
            <a:off x="323528" y="771550"/>
            <a:ext cx="2971800" cy="36004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FE036A-C495-472D-AED9-1358A405F077}"/>
              </a:ext>
            </a:extLst>
          </p:cNvPr>
          <p:cNvSpPr/>
          <p:nvPr/>
        </p:nvSpPr>
        <p:spPr>
          <a:xfrm>
            <a:off x="3602988" y="781783"/>
            <a:ext cx="5343872" cy="36004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 của số 1,2 </a:t>
            </a:r>
            <a:r>
              <a:rPr lang="vi-V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chữ số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dùng dấu phẩy tách ở tích ra </a:t>
            </a:r>
            <a:r>
              <a:rPr lang="vi-VN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chữ số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từ phải sang trái.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BC6E297B-231D-4655-AD8A-8080714A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2" y="77366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5695549-66ED-493E-88ED-E0B5F970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60" y="1061787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cs typeface="Times New Roman" panose="02020603050405020304" pitchFamily="18" charset="0"/>
              </a:rPr>
              <a:t>a)  1,2 x 3 = ?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E5D0DDD-236F-45CF-820A-785CCBCB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48" y="1707654"/>
            <a:ext cx="243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1,2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DA10D721-69F8-4DCA-9406-AC97C2FED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077" y="2581983"/>
            <a:ext cx="971257" cy="6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218B542-81AF-47EB-81D8-ECF73B20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8" y="1195376"/>
            <a:ext cx="49792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nhiên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+  3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6,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6.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+  3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3, </a:t>
            </a:r>
            <a:r>
              <a:rPr lang="en-US" altLang="en-US" dirty="0" err="1">
                <a:solidFill>
                  <a:srgbClr val="3333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3333FF"/>
                </a:solidFill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CB42E525-7868-4738-8E09-99F088F4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5872" y="-1065634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DB11CC72-BDB5-4FB3-9B61-00F6511E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46" y="2072539"/>
            <a:ext cx="117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3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39EB488-6588-43C9-BA33-00B3EEEC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56" y="191412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C779D0B1-C775-42E4-87DE-9D4EBDFB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445" y="2588871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F55ACB96-9C96-4F09-A517-3586CD68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963" y="2569546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47A337CA-20F2-4807-86D3-05262BF2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911" y="258198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22EA370-A034-4327-A139-EF47E7C3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88" y="3183432"/>
            <a:ext cx="27498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à"/>
              <a:defRPr/>
            </a:pP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2" grpId="0"/>
      <p:bldP spid="23" grpId="0"/>
      <p:bldP spid="25" grpId="0"/>
      <p:bldP spid="26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尺有所长-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5md4rj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858</Words>
  <Application>Microsoft Office PowerPoint</Application>
  <PresentationFormat>On-screen Show (16:9)</PresentationFormat>
  <Paragraphs>190</Paragraphs>
  <Slides>21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.VnTime</vt:lpstr>
      <vt:lpstr>Arial</vt:lpstr>
      <vt:lpstr>Calibri</vt:lpstr>
      <vt:lpstr>HP001 4 hàng</vt:lpstr>
      <vt:lpstr>Times New Roman</vt:lpstr>
      <vt:lpstr>UTM Cookies</vt:lpstr>
      <vt:lpstr>Wingdings</vt:lpstr>
      <vt:lpstr>华康方圆体W7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尺有所长-视频</dc:title>
  <dc:creator>Administrator</dc:creator>
  <cp:lastModifiedBy>Administrator</cp:lastModifiedBy>
  <cp:revision>46</cp:revision>
  <dcterms:created xsi:type="dcterms:W3CDTF">2019-03-11T00:55:40Z</dcterms:created>
  <dcterms:modified xsi:type="dcterms:W3CDTF">2023-11-18T10:33:54Z</dcterms:modified>
</cp:coreProperties>
</file>