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82" r:id="rId4"/>
    <p:sldId id="283" r:id="rId5"/>
    <p:sldId id="284" r:id="rId6"/>
    <p:sldId id="285" r:id="rId7"/>
    <p:sldId id="263" r:id="rId8"/>
    <p:sldId id="286" r:id="rId9"/>
    <p:sldId id="259" r:id="rId10"/>
    <p:sldId id="312" r:id="rId11"/>
    <p:sldId id="313" r:id="rId12"/>
    <p:sldId id="314" r:id="rId13"/>
    <p:sldId id="260" r:id="rId14"/>
    <p:sldId id="315" r:id="rId15"/>
    <p:sldId id="316" r:id="rId16"/>
    <p:sldId id="317" r:id="rId17"/>
    <p:sldId id="318" r:id="rId18"/>
    <p:sldId id="319" r:id="rId19"/>
    <p:sldId id="320" r:id="rId20"/>
    <p:sldId id="309" r:id="rId21"/>
    <p:sldId id="261" r:id="rId22"/>
    <p:sldId id="321" r:id="rId23"/>
    <p:sldId id="322" r:id="rId24"/>
    <p:sldId id="300" r:id="rId25"/>
    <p:sldId id="280" r:id="rId26"/>
  </p:sldIdLst>
  <p:sldSz cx="12192000" cy="6858000"/>
  <p:notesSz cx="6858000" cy="9144000"/>
  <p:embeddedFontLst>
    <p:embeddedFont>
      <p:font typeface="字魂35号-经典雅黑" panose="020B0604020202020204" charset="-122"/>
      <p:regular r:id="rId29"/>
    </p:embeddedFont>
    <p:embeddedFont>
      <p:font typeface=".VnTime" panose="020B7200000000000000" pitchFamily="34" charset="0"/>
      <p:regular r:id="rId30"/>
      <p:bold r:id="rId31"/>
      <p:italic r:id="rId32"/>
      <p:boldItalic r:id="rId33"/>
    </p:embeddedFont>
    <p:embeddedFont>
      <p:font typeface="DengXian" panose="02010600030101010101" pitchFamily="2" charset="-122"/>
      <p:regular r:id="rId34"/>
      <p:bold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C72BE"/>
    <a:srgbClr val="DFF1F9"/>
    <a:srgbClr val="FFFFCC"/>
    <a:srgbClr val="FFBB4D"/>
    <a:srgbClr val="ACDCF1"/>
    <a:srgbClr val="E94B59"/>
    <a:srgbClr val="AEE0F7"/>
    <a:srgbClr val="01B67E"/>
    <a:srgbClr val="96D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7" autoAdjust="0"/>
    <p:restoredTop sz="94660"/>
  </p:normalViewPr>
  <p:slideViewPr>
    <p:cSldViewPr snapToGrid="0">
      <p:cViewPr varScale="1">
        <p:scale>
          <a:sx n="77" d="100"/>
          <a:sy n="77" d="100"/>
        </p:scale>
        <p:origin x="610" y="55"/>
      </p:cViewPr>
      <p:guideLst/>
    </p:cSldViewPr>
  </p:slideViewPr>
  <p:notesTextViewPr>
    <p:cViewPr>
      <p:scale>
        <a:sx n="1" d="1"/>
        <a:sy n="1" d="1"/>
      </p:scale>
      <p:origin x="0" y="0"/>
    </p:cViewPr>
  </p:notesTextViewPr>
  <p:sorterViewPr>
    <p:cViewPr>
      <p:scale>
        <a:sx n="100" d="100"/>
        <a:sy n="100" d="100"/>
      </p:scale>
      <p:origin x="0" y="-7778"/>
    </p:cViewPr>
  </p:sorterViewPr>
  <p:notesViewPr>
    <p:cSldViewPr snapToGrid="0" showGuides="1">
      <p:cViewPr varScale="1">
        <p:scale>
          <a:sx n="58" d="100"/>
          <a:sy n="58" d="100"/>
        </p:scale>
        <p:origin x="2933"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55F5442-F751-4249-A142-A0AC9BF50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882503F-7BD8-4181-A5E9-95CA001900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F0FDAC-E149-4CC8-A836-7F137F386B12}" type="datetimeFigureOut">
              <a:rPr lang="zh-CN" altLang="en-US" smtClean="0"/>
              <a:t>2023/11/18</a:t>
            </a:fld>
            <a:endParaRPr lang="zh-CN" altLang="en-US"/>
          </a:p>
        </p:txBody>
      </p:sp>
      <p:sp>
        <p:nvSpPr>
          <p:cNvPr id="4" name="页脚占位符 3">
            <a:extLst>
              <a:ext uri="{FF2B5EF4-FFF2-40B4-BE49-F238E27FC236}">
                <a16:creationId xmlns:a16="http://schemas.microsoft.com/office/drawing/2014/main" id="{E77D4C7E-F132-4257-8AA6-7FB72B63E7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328E33E-2668-4311-9AA5-40C8896ACE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3EBB1-F741-4040-AFE2-674548D728E5}" type="slidenum">
              <a:rPr lang="zh-CN" altLang="en-US" smtClean="0"/>
              <a:t>‹#›</a:t>
            </a:fld>
            <a:endParaRPr lang="zh-CN" altLang="en-US"/>
          </a:p>
        </p:txBody>
      </p:sp>
    </p:spTree>
    <p:extLst>
      <p:ext uri="{BB962C8B-B14F-4D97-AF65-F5344CB8AC3E}">
        <p14:creationId xmlns:p14="http://schemas.microsoft.com/office/powerpoint/2010/main" val="141034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02FA2-D381-4878-80EB-D1E03FE419BE}" type="datetimeFigureOut">
              <a:rPr lang="zh-CN" altLang="en-US" smtClean="0"/>
              <a:t>2023/11/18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73866-77D8-49C7-A20B-163E78F6769B}" type="slidenum">
              <a:rPr lang="zh-CN" altLang="en-US" smtClean="0"/>
              <a:t>‹#›</a:t>
            </a:fld>
            <a:endParaRPr lang="zh-CN" altLang="en-US"/>
          </a:p>
        </p:txBody>
      </p:sp>
    </p:spTree>
    <p:extLst>
      <p:ext uri="{BB962C8B-B14F-4D97-AF65-F5344CB8AC3E}">
        <p14:creationId xmlns:p14="http://schemas.microsoft.com/office/powerpoint/2010/main" val="31426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a:t>
            </a:fld>
            <a:endParaRPr lang="zh-CN" altLang="en-US"/>
          </a:p>
        </p:txBody>
      </p:sp>
    </p:spTree>
    <p:extLst>
      <p:ext uri="{BB962C8B-B14F-4D97-AF65-F5344CB8AC3E}">
        <p14:creationId xmlns:p14="http://schemas.microsoft.com/office/powerpoint/2010/main" val="155577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25</a:t>
            </a:fld>
            <a:endParaRPr lang="zh-CN" altLang="en-US"/>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a:t>
            </a:fld>
            <a:endParaRPr lang="zh-CN" altLang="en-US"/>
          </a:p>
        </p:txBody>
      </p:sp>
    </p:spTree>
    <p:extLst>
      <p:ext uri="{BB962C8B-B14F-4D97-AF65-F5344CB8AC3E}">
        <p14:creationId xmlns:p14="http://schemas.microsoft.com/office/powerpoint/2010/main" val="393203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6</a:t>
            </a:fld>
            <a:endParaRPr lang="zh-CN" altLang="en-US"/>
          </a:p>
        </p:txBody>
      </p:sp>
    </p:spTree>
    <p:extLst>
      <p:ext uri="{BB962C8B-B14F-4D97-AF65-F5344CB8AC3E}">
        <p14:creationId xmlns:p14="http://schemas.microsoft.com/office/powerpoint/2010/main" val="245411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7</a:t>
            </a:fld>
            <a:endParaRPr lang="zh-CN" altLang="en-US"/>
          </a:p>
        </p:txBody>
      </p:sp>
    </p:spTree>
    <p:extLst>
      <p:ext uri="{BB962C8B-B14F-4D97-AF65-F5344CB8AC3E}">
        <p14:creationId xmlns:p14="http://schemas.microsoft.com/office/powerpoint/2010/main" val="319980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8</a:t>
            </a:fld>
            <a:endParaRPr lang="zh-CN" altLang="en-US"/>
          </a:p>
        </p:txBody>
      </p:sp>
    </p:spTree>
    <p:extLst>
      <p:ext uri="{BB962C8B-B14F-4D97-AF65-F5344CB8AC3E}">
        <p14:creationId xmlns:p14="http://schemas.microsoft.com/office/powerpoint/2010/main" val="217900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9</a:t>
            </a:fld>
            <a:endParaRPr lang="zh-CN" altLang="en-US"/>
          </a:p>
        </p:txBody>
      </p:sp>
    </p:spTree>
    <p:extLst>
      <p:ext uri="{BB962C8B-B14F-4D97-AF65-F5344CB8AC3E}">
        <p14:creationId xmlns:p14="http://schemas.microsoft.com/office/powerpoint/2010/main" val="416875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10</a:t>
            </a:fld>
            <a:endParaRPr lang="zh-CN" altLang="en-US"/>
          </a:p>
        </p:txBody>
      </p:sp>
    </p:spTree>
    <p:extLst>
      <p:ext uri="{BB962C8B-B14F-4D97-AF65-F5344CB8AC3E}">
        <p14:creationId xmlns:p14="http://schemas.microsoft.com/office/powerpoint/2010/main" val="6639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13</a:t>
            </a:fld>
            <a:endParaRPr lang="zh-CN" altLang="en-US"/>
          </a:p>
        </p:txBody>
      </p:sp>
    </p:spTree>
    <p:extLst>
      <p:ext uri="{BB962C8B-B14F-4D97-AF65-F5344CB8AC3E}">
        <p14:creationId xmlns:p14="http://schemas.microsoft.com/office/powerpoint/2010/main" val="188670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21</a:t>
            </a:fld>
            <a:endParaRPr lang="zh-CN" altLang="en-US"/>
          </a:p>
        </p:txBody>
      </p:sp>
    </p:spTree>
    <p:extLst>
      <p:ext uri="{BB962C8B-B14F-4D97-AF65-F5344CB8AC3E}">
        <p14:creationId xmlns:p14="http://schemas.microsoft.com/office/powerpoint/2010/main" val="148829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7652300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2" name="TextBox 79">
            <a:extLst>
              <a:ext uri="{FF2B5EF4-FFF2-40B4-BE49-F238E27FC236}">
                <a16:creationId xmlns:a16="http://schemas.microsoft.com/office/drawing/2014/main" id="{E7EB1DD2-6975-4F69-AB04-439377228B37}"/>
              </a:ext>
            </a:extLst>
          </p:cNvPr>
          <p:cNvSpPr txBox="1">
            <a:spLocks noChangeArrowheads="1"/>
          </p:cNvSpPr>
          <p:nvPr/>
        </p:nvSpPr>
        <p:spPr bwMode="auto">
          <a:xfrm>
            <a:off x="1505906" y="1488980"/>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4" name="TextBox 79">
            <a:extLst>
              <a:ext uri="{FF2B5EF4-FFF2-40B4-BE49-F238E27FC236}">
                <a16:creationId xmlns:a16="http://schemas.microsoft.com/office/drawing/2014/main" id="{7C57D0EF-7B02-468B-AF3B-F763BDA35D3C}"/>
              </a:ext>
            </a:extLst>
          </p:cNvPr>
          <p:cNvSpPr txBox="1">
            <a:spLocks noChangeArrowheads="1"/>
          </p:cNvSpPr>
          <p:nvPr/>
        </p:nvSpPr>
        <p:spPr bwMode="auto">
          <a:xfrm>
            <a:off x="1266419" y="3028860"/>
            <a:ext cx="91801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Lớp: 5</a:t>
            </a:r>
            <a:endParaRPr lang="en-GB"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5" descr="Copy of tre">
            <a:extLst>
              <a:ext uri="{FF2B5EF4-FFF2-40B4-BE49-F238E27FC236}">
                <a16:creationId xmlns:a16="http://schemas.microsoft.com/office/drawing/2014/main" id="{D96D3370-D5B3-4EDB-A1B2-B9F59C2F3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98" y="1886857"/>
            <a:ext cx="2988996"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160" y="454585"/>
            <a:ext cx="12161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rgbClr val="002060"/>
                </a:solidFill>
                <a:latin typeface="UTM Cookies" panose="02040603050506020204" pitchFamily="18" charset="0"/>
              </a:rPr>
              <a:t>Đây là cây gì?</a:t>
            </a:r>
          </a:p>
        </p:txBody>
      </p:sp>
      <p:pic>
        <p:nvPicPr>
          <p:cNvPr id="15" name="Picture 11" descr="may">
            <a:extLst>
              <a:ext uri="{FF2B5EF4-FFF2-40B4-BE49-F238E27FC236}">
                <a16:creationId xmlns:a16="http://schemas.microsoft.com/office/drawing/2014/main" id="{6DE25788-CC77-4E84-A8C0-4BC73EAA3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759" y="1886857"/>
            <a:ext cx="3064622"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3" descr="Copy of t2">
            <a:extLst>
              <a:ext uri="{FF2B5EF4-FFF2-40B4-BE49-F238E27FC236}">
                <a16:creationId xmlns:a16="http://schemas.microsoft.com/office/drawing/2014/main" id="{18854275-0F61-4EA5-8AA1-C52601E28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108" y="1886857"/>
            <a:ext cx="3142647"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Text Box 24">
            <a:extLst>
              <a:ext uri="{FF2B5EF4-FFF2-40B4-BE49-F238E27FC236}">
                <a16:creationId xmlns:a16="http://schemas.microsoft.com/office/drawing/2014/main" id="{31764FE9-0EF6-4D94-B8E2-E687B5789750}"/>
              </a:ext>
            </a:extLst>
          </p:cNvPr>
          <p:cNvSpPr txBox="1">
            <a:spLocks noChangeArrowheads="1"/>
          </p:cNvSpPr>
          <p:nvPr/>
        </p:nvSpPr>
        <p:spPr bwMode="auto">
          <a:xfrm>
            <a:off x="990516"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tre</a:t>
            </a:r>
          </a:p>
        </p:txBody>
      </p:sp>
      <p:sp>
        <p:nvSpPr>
          <p:cNvPr id="28" name="Text Box 25">
            <a:extLst>
              <a:ext uri="{FF2B5EF4-FFF2-40B4-BE49-F238E27FC236}">
                <a16:creationId xmlns:a16="http://schemas.microsoft.com/office/drawing/2014/main" id="{A00A63A1-BC21-42EC-91E9-5194D29874E5}"/>
              </a:ext>
            </a:extLst>
          </p:cNvPr>
          <p:cNvSpPr txBox="1">
            <a:spLocks noChangeArrowheads="1"/>
          </p:cNvSpPr>
          <p:nvPr/>
        </p:nvSpPr>
        <p:spPr bwMode="auto">
          <a:xfrm>
            <a:off x="4546759"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mây</a:t>
            </a:r>
          </a:p>
        </p:txBody>
      </p:sp>
      <p:sp>
        <p:nvSpPr>
          <p:cNvPr id="29" name="Text Box 26">
            <a:extLst>
              <a:ext uri="{FF2B5EF4-FFF2-40B4-BE49-F238E27FC236}">
                <a16:creationId xmlns:a16="http://schemas.microsoft.com/office/drawing/2014/main" id="{54B7B08F-0D9B-4161-9386-474AB47D24FD}"/>
              </a:ext>
            </a:extLst>
          </p:cNvPr>
          <p:cNvSpPr txBox="1">
            <a:spLocks noChangeArrowheads="1"/>
          </p:cNvSpPr>
          <p:nvPr/>
        </p:nvSpPr>
        <p:spPr bwMode="auto">
          <a:xfrm>
            <a:off x="8307024"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song</a:t>
            </a:r>
          </a:p>
        </p:txBody>
      </p:sp>
    </p:spTree>
    <p:extLst>
      <p:ext uri="{BB962C8B-B14F-4D97-AF65-F5344CB8AC3E}">
        <p14:creationId xmlns:p14="http://schemas.microsoft.com/office/powerpoint/2010/main" val="360769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9">
            <a:extLst>
              <a:ext uri="{FF2B5EF4-FFF2-40B4-BE49-F238E27FC236}">
                <a16:creationId xmlns:a16="http://schemas.microsoft.com/office/drawing/2014/main" id="{AAA4A5A1-EC15-4AC3-9479-B026FBD9B579}"/>
              </a:ext>
            </a:extLst>
          </p:cNvPr>
          <p:cNvGraphicFramePr>
            <a:graphicFrameLocks noGrp="1"/>
          </p:cNvGraphicFramePr>
          <p:nvPr>
            <p:extLst>
              <p:ext uri="{D42A27DB-BD31-4B8C-83A1-F6EECF244321}">
                <p14:modId xmlns:p14="http://schemas.microsoft.com/office/powerpoint/2010/main" val="3565523919"/>
              </p:ext>
            </p:extLst>
          </p:nvPr>
        </p:nvGraphicFramePr>
        <p:xfrm>
          <a:off x="746126" y="1480457"/>
          <a:ext cx="10439400" cy="4654555"/>
        </p:xfrm>
        <a:graphic>
          <a:graphicData uri="http://schemas.openxmlformats.org/drawingml/2006/table">
            <a:tbl>
              <a:tblPr/>
              <a:tblGrid>
                <a:gridCol w="961424">
                  <a:extLst>
                    <a:ext uri="{9D8B030D-6E8A-4147-A177-3AD203B41FA5}">
                      <a16:colId xmlns:a16="http://schemas.microsoft.com/office/drawing/2014/main" val="20000"/>
                    </a:ext>
                  </a:extLst>
                </a:gridCol>
                <a:gridCol w="4634559">
                  <a:extLst>
                    <a:ext uri="{9D8B030D-6E8A-4147-A177-3AD203B41FA5}">
                      <a16:colId xmlns:a16="http://schemas.microsoft.com/office/drawing/2014/main" val="20001"/>
                    </a:ext>
                  </a:extLst>
                </a:gridCol>
                <a:gridCol w="4843417">
                  <a:extLst>
                    <a:ext uri="{9D8B030D-6E8A-4147-A177-3AD203B41FA5}">
                      <a16:colId xmlns:a16="http://schemas.microsoft.com/office/drawing/2014/main" val="20002"/>
                    </a:ext>
                  </a:extLst>
                </a:gridCol>
              </a:tblGrid>
              <a:tr h="518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3333CC"/>
                          </a:solidFill>
                          <a:effectLst/>
                          <a:latin typeface="Times New Roman" pitchFamily="18" charset="0"/>
                          <a:cs typeface="Times New Roman" pitchFamily="18" charset="0"/>
                        </a:rPr>
                        <a:t>Tre</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Mây, Song</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334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01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Text Box 24">
            <a:extLst>
              <a:ext uri="{FF2B5EF4-FFF2-40B4-BE49-F238E27FC236}">
                <a16:creationId xmlns:a16="http://schemas.microsoft.com/office/drawing/2014/main" id="{CBEDB80A-33B0-4041-87B4-CA61CFA9F3E9}"/>
              </a:ext>
            </a:extLst>
          </p:cNvPr>
          <p:cNvSpPr txBox="1">
            <a:spLocks noChangeArrowheads="1"/>
          </p:cNvSpPr>
          <p:nvPr/>
        </p:nvSpPr>
        <p:spPr bwMode="auto">
          <a:xfrm>
            <a:off x="2043114" y="467292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Làm nhà, làm đồ dùng trong gia đình …</a:t>
            </a:r>
          </a:p>
        </p:txBody>
      </p:sp>
      <p:sp>
        <p:nvSpPr>
          <p:cNvPr id="4" name="Text Box 25">
            <a:extLst>
              <a:ext uri="{FF2B5EF4-FFF2-40B4-BE49-F238E27FC236}">
                <a16:creationId xmlns:a16="http://schemas.microsoft.com/office/drawing/2014/main" id="{40D23194-5050-4FA9-AC08-A43B0DC7A15B}"/>
              </a:ext>
            </a:extLst>
          </p:cNvPr>
          <p:cNvSpPr txBox="1">
            <a:spLocks noChangeArrowheads="1"/>
          </p:cNvSpPr>
          <p:nvPr/>
        </p:nvSpPr>
        <p:spPr bwMode="auto">
          <a:xfrm>
            <a:off x="6561139" y="2291670"/>
            <a:ext cx="4357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Mọc thành bụi, cây leo, thân gỗ, dài, không phân nhánh.</a:t>
            </a:r>
            <a:br>
              <a:rPr lang="en-US" altLang="en-US" sz="2400" b="1">
                <a:solidFill>
                  <a:srgbClr val="002060"/>
                </a:solidFill>
                <a:latin typeface="Times New Roman" panose="02020603050405020304" pitchFamily="18" charset="0"/>
                <a:cs typeface="Times New Roman" panose="02020603050405020304" pitchFamily="18" charset="0"/>
              </a:rPr>
            </a:br>
            <a:r>
              <a:rPr lang="en-US" altLang="en-US" sz="2400" b="1">
                <a:solidFill>
                  <a:srgbClr val="002060"/>
                </a:solidFill>
                <a:latin typeface="Times New Roman" panose="02020603050405020304" pitchFamily="18" charset="0"/>
                <a:cs typeface="Times New Roman" panose="02020603050405020304" pitchFamily="18" charset="0"/>
              </a:rPr>
              <a:t>- Có loài dài đến hàng trăm mét.</a:t>
            </a:r>
          </a:p>
        </p:txBody>
      </p:sp>
      <p:sp>
        <p:nvSpPr>
          <p:cNvPr id="5" name="Text Box 26">
            <a:extLst>
              <a:ext uri="{FF2B5EF4-FFF2-40B4-BE49-F238E27FC236}">
                <a16:creationId xmlns:a16="http://schemas.microsoft.com/office/drawing/2014/main" id="{B9D4743D-5ACE-4F4C-B013-B659315B6099}"/>
              </a:ext>
            </a:extLst>
          </p:cNvPr>
          <p:cNvSpPr txBox="1">
            <a:spLocks noChangeArrowheads="1"/>
          </p:cNvSpPr>
          <p:nvPr/>
        </p:nvSpPr>
        <p:spPr bwMode="auto">
          <a:xfrm>
            <a:off x="6638926" y="4607605"/>
            <a:ext cx="5005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rPr>
              <a:t>- Đan lát, làm đồ  mĩ nghệ.</a:t>
            </a:r>
            <a:br>
              <a:rPr lang="en-US" altLang="en-US" sz="2400" b="1">
                <a:solidFill>
                  <a:srgbClr val="002060"/>
                </a:solidFill>
                <a:latin typeface="Times New Roman" panose="02020603050405020304" pitchFamily="18" charset="0"/>
              </a:rPr>
            </a:br>
            <a:r>
              <a:rPr lang="en-US" altLang="en-US" sz="2400" b="1">
                <a:solidFill>
                  <a:srgbClr val="002060"/>
                </a:solidFill>
                <a:latin typeface="Times New Roman" panose="02020603050405020304" pitchFamily="18" charset="0"/>
              </a:rPr>
              <a:t>- Làm dây buộc bè, làm bàn ghế, …</a:t>
            </a:r>
          </a:p>
        </p:txBody>
      </p:sp>
      <p:sp>
        <p:nvSpPr>
          <p:cNvPr id="6" name="Text Box 27">
            <a:extLst>
              <a:ext uri="{FF2B5EF4-FFF2-40B4-BE49-F238E27FC236}">
                <a16:creationId xmlns:a16="http://schemas.microsoft.com/office/drawing/2014/main" id="{FAB798B7-0607-4123-9B93-2B2BEE5E75FA}"/>
              </a:ext>
            </a:extLst>
          </p:cNvPr>
          <p:cNvSpPr txBox="1">
            <a:spLocks noChangeArrowheads="1"/>
          </p:cNvSpPr>
          <p:nvPr/>
        </p:nvSpPr>
        <p:spPr bwMode="auto">
          <a:xfrm>
            <a:off x="2043114" y="2315482"/>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Cây mọc đứng, cao khoảng 10-15 m. Thân cây rỗng và gồm nhiều đốt. Tre cứng , có tính đàn hồi.</a:t>
            </a:r>
          </a:p>
        </p:txBody>
      </p:sp>
      <p:sp>
        <p:nvSpPr>
          <p:cNvPr id="7" name="Text Box 4">
            <a:extLst>
              <a:ext uri="{FF2B5EF4-FFF2-40B4-BE49-F238E27FC236}">
                <a16:creationId xmlns:a16="http://schemas.microsoft.com/office/drawing/2014/main" id="{C42BFA22-F8F0-4603-9B01-0D0363A7E24D}"/>
              </a:ext>
            </a:extLst>
          </p:cNvPr>
          <p:cNvSpPr txBox="1">
            <a:spLocks noChangeArrowheads="1"/>
          </p:cNvSpPr>
          <p:nvPr/>
        </p:nvSpPr>
        <p:spPr bwMode="auto">
          <a:xfrm>
            <a:off x="822326" y="763701"/>
            <a:ext cx="10844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3C72BE"/>
                </a:solidFill>
                <a:latin typeface="Times New Roman" panose="02020603050405020304" pitchFamily="18" charset="0"/>
                <a:cs typeface="Times New Roman" panose="02020603050405020304" pitchFamily="18" charset="0"/>
              </a:rPr>
              <a:t>1. Đặc điểm và công dụng của tre, mây, song:</a:t>
            </a:r>
          </a:p>
        </p:txBody>
      </p:sp>
      <p:sp>
        <p:nvSpPr>
          <p:cNvPr id="8" name="Text Box 42">
            <a:extLst>
              <a:ext uri="{FF2B5EF4-FFF2-40B4-BE49-F238E27FC236}">
                <a16:creationId xmlns:a16="http://schemas.microsoft.com/office/drawing/2014/main" id="{200A916D-4584-4B60-925E-A9B6BF7D9050}"/>
              </a:ext>
            </a:extLst>
          </p:cNvPr>
          <p:cNvSpPr txBox="1">
            <a:spLocks noChangeArrowheads="1"/>
          </p:cNvSpPr>
          <p:nvPr/>
        </p:nvSpPr>
        <p:spPr bwMode="auto">
          <a:xfrm>
            <a:off x="823914" y="2478995"/>
            <a:ext cx="890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Đặc điểm</a:t>
            </a:r>
          </a:p>
        </p:txBody>
      </p:sp>
      <p:sp>
        <p:nvSpPr>
          <p:cNvPr id="9" name="Text Box 44">
            <a:extLst>
              <a:ext uri="{FF2B5EF4-FFF2-40B4-BE49-F238E27FC236}">
                <a16:creationId xmlns:a16="http://schemas.microsoft.com/office/drawing/2014/main" id="{34D2C76B-5272-4C70-8CB6-986CCFA1FDBF}"/>
              </a:ext>
            </a:extLst>
          </p:cNvPr>
          <p:cNvSpPr txBox="1">
            <a:spLocks noChangeArrowheads="1"/>
          </p:cNvSpPr>
          <p:nvPr/>
        </p:nvSpPr>
        <p:spPr bwMode="auto">
          <a:xfrm>
            <a:off x="822326" y="4764995"/>
            <a:ext cx="892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400" b="1">
                <a:solidFill>
                  <a:srgbClr val="FF0000"/>
                </a:solidFill>
                <a:latin typeface="Times New Roman" panose="02020603050405020304" pitchFamily="18" charset="0"/>
              </a:rPr>
              <a:t>Công dụng</a:t>
            </a:r>
          </a:p>
        </p:txBody>
      </p:sp>
    </p:spTree>
    <p:extLst>
      <p:ext uri="{BB962C8B-B14F-4D97-AF65-F5344CB8AC3E}">
        <p14:creationId xmlns:p14="http://schemas.microsoft.com/office/powerpoint/2010/main" val="3001046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632CF21-2B8E-4D63-8B22-3B065DFE613F}"/>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5C570A68-2143-4D86-9437-0334927D489A}"/>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468E1BD3-E9AE-41B8-967F-BEDB28E7A2F2}"/>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5" name="TextBox 17">
            <a:extLst>
              <a:ext uri="{FF2B5EF4-FFF2-40B4-BE49-F238E27FC236}">
                <a16:creationId xmlns:a16="http://schemas.microsoft.com/office/drawing/2014/main" id="{66FBEEF6-68AF-4CC7-A781-AFC860BAC027}"/>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6" name="Group 5">
            <a:extLst>
              <a:ext uri="{FF2B5EF4-FFF2-40B4-BE49-F238E27FC236}">
                <a16:creationId xmlns:a16="http://schemas.microsoft.com/office/drawing/2014/main" id="{4B9CFFE6-A730-40BD-A29D-54C70EBD37CB}"/>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BE0C3806-39D6-4020-97D7-54C2779C5A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20EA726C-D992-4E3E-B834-5025778363F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7F967E2-6CB4-4DC9-A1B1-E0A907B91A45}"/>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218584CA-4F13-4C23-A232-16A7CC1957B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35320194-E9F8-4158-94F7-85C9E9F2CB75}"/>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C65C835A-5B43-47D8-A4CF-60E0470D326D}"/>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6494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3AF92BA-6A87-43F6-9054-BD3C5B133863}"/>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10" name="TextBox 79">
            <a:extLst>
              <a:ext uri="{FF2B5EF4-FFF2-40B4-BE49-F238E27FC236}">
                <a16:creationId xmlns:a16="http://schemas.microsoft.com/office/drawing/2014/main" id="{B4882529-0AA3-41DE-9412-E68705F84E06}"/>
              </a:ext>
            </a:extLst>
          </p:cNvPr>
          <p:cNvSpPr txBox="1">
            <a:spLocks noChangeArrowheads="1"/>
          </p:cNvSpPr>
          <p:nvPr/>
        </p:nvSpPr>
        <p:spPr bwMode="auto">
          <a:xfrm>
            <a:off x="932543" y="23207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VẬN DỤNG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516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497645C-3D23-4B66-AE5F-B9820D509E04}"/>
              </a:ext>
            </a:extLst>
          </p:cNvPr>
          <p:cNvSpPr txBox="1">
            <a:spLocks noChangeArrowheads="1"/>
          </p:cNvSpPr>
          <p:nvPr/>
        </p:nvSpPr>
        <p:spPr bwMode="auto">
          <a:xfrm>
            <a:off x="-75486" y="872161"/>
            <a:ext cx="1086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	2. Một số đồ dùng làm bằng tre, mây, song:</a:t>
            </a:r>
          </a:p>
        </p:txBody>
      </p:sp>
      <p:sp>
        <p:nvSpPr>
          <p:cNvPr id="14" name="Text Box 3">
            <a:extLst>
              <a:ext uri="{FF2B5EF4-FFF2-40B4-BE49-F238E27FC236}">
                <a16:creationId xmlns:a16="http://schemas.microsoft.com/office/drawing/2014/main" id="{AC5FD837-61C4-4F80-AC36-EFCB5F598285}"/>
              </a:ext>
            </a:extLst>
          </p:cNvPr>
          <p:cNvSpPr txBox="1">
            <a:spLocks noChangeArrowheads="1"/>
          </p:cNvSpPr>
          <p:nvPr/>
        </p:nvSpPr>
        <p:spPr bwMode="auto">
          <a:xfrm>
            <a:off x="-75486" y="2032157"/>
            <a:ext cx="6081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Quan sát hình 4, 5, 6, 7 trang 47</a:t>
            </a:r>
          </a:p>
        </p:txBody>
      </p:sp>
      <p:sp>
        <p:nvSpPr>
          <p:cNvPr id="15" name="Text Box 4">
            <a:extLst>
              <a:ext uri="{FF2B5EF4-FFF2-40B4-BE49-F238E27FC236}">
                <a16:creationId xmlns:a16="http://schemas.microsoft.com/office/drawing/2014/main" id="{7564A31D-5ABF-46FC-B344-7CE0F698C0C5}"/>
              </a:ext>
            </a:extLst>
          </p:cNvPr>
          <p:cNvSpPr txBox="1">
            <a:spLocks noChangeArrowheads="1"/>
          </p:cNvSpPr>
          <p:nvPr/>
        </p:nvSpPr>
        <p:spPr bwMode="auto">
          <a:xfrm>
            <a:off x="-75486" y="2413157"/>
            <a:ext cx="760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Kể tên các đồ dùng có trong hình 4, 5, 6, 7.</a:t>
            </a:r>
          </a:p>
        </p:txBody>
      </p:sp>
      <p:sp>
        <p:nvSpPr>
          <p:cNvPr id="16" name="Text Box 5">
            <a:extLst>
              <a:ext uri="{FF2B5EF4-FFF2-40B4-BE49-F238E27FC236}">
                <a16:creationId xmlns:a16="http://schemas.microsoft.com/office/drawing/2014/main" id="{DB5CC2B1-23C1-425F-8380-0ABDF7B323C2}"/>
              </a:ext>
            </a:extLst>
          </p:cNvPr>
          <p:cNvSpPr txBox="1">
            <a:spLocks noChangeArrowheads="1"/>
          </p:cNvSpPr>
          <p:nvPr/>
        </p:nvSpPr>
        <p:spPr bwMode="auto">
          <a:xfrm>
            <a:off x="-75486" y="2787807"/>
            <a:ext cx="831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Những đồ dùng đó được làm từ vật liệu nào?</a:t>
            </a:r>
          </a:p>
        </p:txBody>
      </p:sp>
      <p:graphicFrame>
        <p:nvGraphicFramePr>
          <p:cNvPr id="17" name="Group 46">
            <a:extLst>
              <a:ext uri="{FF2B5EF4-FFF2-40B4-BE49-F238E27FC236}">
                <a16:creationId xmlns:a16="http://schemas.microsoft.com/office/drawing/2014/main" id="{7C133D6D-0F7C-48B5-AD6C-74D001EEFF71}"/>
              </a:ext>
            </a:extLst>
          </p:cNvPr>
          <p:cNvGraphicFramePr>
            <a:graphicFrameLocks noGrp="1"/>
          </p:cNvGraphicFramePr>
          <p:nvPr>
            <p:extLst>
              <p:ext uri="{D42A27DB-BD31-4B8C-83A1-F6EECF244321}">
                <p14:modId xmlns:p14="http://schemas.microsoft.com/office/powerpoint/2010/main" val="2946275000"/>
              </p:ext>
            </p:extLst>
          </p:nvPr>
        </p:nvGraphicFramePr>
        <p:xfrm>
          <a:off x="320362" y="3667588"/>
          <a:ext cx="3851275" cy="2746375"/>
        </p:xfrm>
        <a:graphic>
          <a:graphicData uri="http://schemas.openxmlformats.org/drawingml/2006/table">
            <a:tbl>
              <a:tblPr/>
              <a:tblGrid>
                <a:gridCol w="1376363">
                  <a:extLst>
                    <a:ext uri="{9D8B030D-6E8A-4147-A177-3AD203B41FA5}">
                      <a16:colId xmlns:a16="http://schemas.microsoft.com/office/drawing/2014/main" val="20000"/>
                    </a:ext>
                  </a:extLst>
                </a:gridCol>
                <a:gridCol w="1303337">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tblGrid>
              <a:tr h="1006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a:t>
                      </a:r>
                    </a:p>
                  </a:txBody>
                  <a:tcPr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Tên sản phẩm</a:t>
                      </a:r>
                    </a:p>
                  </a:txBody>
                  <a:tcPr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Tên vật liệu</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96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4</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5</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9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6</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7</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8" name="Picture 17">
            <a:extLst>
              <a:ext uri="{FF2B5EF4-FFF2-40B4-BE49-F238E27FC236}">
                <a16:creationId xmlns:a16="http://schemas.microsoft.com/office/drawing/2014/main" id="{19AA0189-8B9A-4B81-8F27-F62746BF7FE7}"/>
              </a:ext>
            </a:extLst>
          </p:cNvPr>
          <p:cNvPicPr>
            <a:picLocks noChangeAspect="1"/>
          </p:cNvPicPr>
          <p:nvPr/>
        </p:nvPicPr>
        <p:blipFill>
          <a:blip r:embed="rId2"/>
          <a:stretch>
            <a:fillRect/>
          </a:stretch>
        </p:blipFill>
        <p:spPr>
          <a:xfrm>
            <a:off x="6159998" y="1953305"/>
            <a:ext cx="2697347" cy="2034495"/>
          </a:xfrm>
          <a:prstGeom prst="rect">
            <a:avLst/>
          </a:prstGeom>
        </p:spPr>
      </p:pic>
      <p:pic>
        <p:nvPicPr>
          <p:cNvPr id="19" name="Picture 18">
            <a:extLst>
              <a:ext uri="{FF2B5EF4-FFF2-40B4-BE49-F238E27FC236}">
                <a16:creationId xmlns:a16="http://schemas.microsoft.com/office/drawing/2014/main" id="{A9A7486C-3889-4831-A990-0A58C5183282}"/>
              </a:ext>
            </a:extLst>
          </p:cNvPr>
          <p:cNvPicPr>
            <a:picLocks noChangeAspect="1"/>
          </p:cNvPicPr>
          <p:nvPr/>
        </p:nvPicPr>
        <p:blipFill>
          <a:blip r:embed="rId3"/>
          <a:stretch>
            <a:fillRect/>
          </a:stretch>
        </p:blipFill>
        <p:spPr>
          <a:xfrm>
            <a:off x="9011116" y="1937431"/>
            <a:ext cx="2447957" cy="2034495"/>
          </a:xfrm>
          <a:prstGeom prst="rect">
            <a:avLst/>
          </a:prstGeom>
        </p:spPr>
      </p:pic>
      <p:pic>
        <p:nvPicPr>
          <p:cNvPr id="20" name="Picture 19">
            <a:extLst>
              <a:ext uri="{FF2B5EF4-FFF2-40B4-BE49-F238E27FC236}">
                <a16:creationId xmlns:a16="http://schemas.microsoft.com/office/drawing/2014/main" id="{27EC96D0-66F9-45D6-B301-3C25345DF1A7}"/>
              </a:ext>
            </a:extLst>
          </p:cNvPr>
          <p:cNvPicPr>
            <a:picLocks noChangeAspect="1"/>
          </p:cNvPicPr>
          <p:nvPr/>
        </p:nvPicPr>
        <p:blipFill>
          <a:blip r:embed="rId4"/>
          <a:stretch>
            <a:fillRect/>
          </a:stretch>
        </p:blipFill>
        <p:spPr>
          <a:xfrm>
            <a:off x="4294907" y="4148139"/>
            <a:ext cx="3572289" cy="2223180"/>
          </a:xfrm>
          <a:prstGeom prst="rect">
            <a:avLst/>
          </a:prstGeom>
        </p:spPr>
      </p:pic>
      <p:pic>
        <p:nvPicPr>
          <p:cNvPr id="21" name="Picture 20">
            <a:extLst>
              <a:ext uri="{FF2B5EF4-FFF2-40B4-BE49-F238E27FC236}">
                <a16:creationId xmlns:a16="http://schemas.microsoft.com/office/drawing/2014/main" id="{9C447266-1EE0-4DB2-9DB1-409394B5A491}"/>
              </a:ext>
            </a:extLst>
          </p:cNvPr>
          <p:cNvPicPr>
            <a:picLocks noChangeAspect="1"/>
          </p:cNvPicPr>
          <p:nvPr/>
        </p:nvPicPr>
        <p:blipFill rotWithShape="1">
          <a:blip r:embed="rId5"/>
          <a:srcRect b="6949"/>
          <a:stretch/>
        </p:blipFill>
        <p:spPr>
          <a:xfrm>
            <a:off x="7990466" y="4148139"/>
            <a:ext cx="3651806" cy="2223180"/>
          </a:xfrm>
          <a:prstGeom prst="rect">
            <a:avLst/>
          </a:prstGeom>
        </p:spPr>
      </p:pic>
    </p:spTree>
    <p:extLst>
      <p:ext uri="{BB962C8B-B14F-4D97-AF65-F5344CB8AC3E}">
        <p14:creationId xmlns:p14="http://schemas.microsoft.com/office/powerpoint/2010/main" val="1483833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
                                        </p:tgtEl>
                                        <p:attrNameLst>
                                          <p:attrName>style.visibility</p:attrName>
                                        </p:attrNameLst>
                                      </p:cBhvr>
                                      <p:to>
                                        <p:strVal val="visible"/>
                                      </p:to>
                                    </p:set>
                                    <p:anim calcmode="discrete" valueType="clr">
                                      <p:cBhvr override="childStyle">
                                        <p:cTn id="2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
                                        </p:tgtEl>
                                        <p:attrNameLst>
                                          <p:attrName>fillcolor</p:attrName>
                                        </p:attrNameLst>
                                      </p:cBhvr>
                                      <p:tavLst>
                                        <p:tav tm="0">
                                          <p:val>
                                            <p:clrVal>
                                              <a:schemeClr val="accent2"/>
                                            </p:clrVal>
                                          </p:val>
                                        </p:tav>
                                        <p:tav tm="50000">
                                          <p:val>
                                            <p:clrVal>
                                              <a:schemeClr val="hlink"/>
                                            </p:clrVal>
                                          </p:val>
                                        </p:tav>
                                      </p:tavLst>
                                    </p:anim>
                                    <p:set>
                                      <p:cBhvr>
                                        <p:cTn id="30" dur="80"/>
                                        <p:tgtEl>
                                          <p:spTgt spid="1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BE9E2FFF-54A4-4D03-A1D4-C4A6DEDBC465}"/>
              </a:ext>
            </a:extLst>
          </p:cNvPr>
          <p:cNvGraphicFramePr>
            <a:graphicFrameLocks noGrp="1"/>
          </p:cNvGraphicFramePr>
          <p:nvPr>
            <p:extLst>
              <p:ext uri="{D42A27DB-BD31-4B8C-83A1-F6EECF244321}">
                <p14:modId xmlns:p14="http://schemas.microsoft.com/office/powerpoint/2010/main" val="3477536517"/>
              </p:ext>
            </p:extLst>
          </p:nvPr>
        </p:nvGraphicFramePr>
        <p:xfrm>
          <a:off x="253072" y="209862"/>
          <a:ext cx="11685855" cy="6438276"/>
        </p:xfrm>
        <a:graphic>
          <a:graphicData uri="http://schemas.openxmlformats.org/drawingml/2006/table">
            <a:tbl>
              <a:tblPr/>
              <a:tblGrid>
                <a:gridCol w="2589310">
                  <a:extLst>
                    <a:ext uri="{9D8B030D-6E8A-4147-A177-3AD203B41FA5}">
                      <a16:colId xmlns:a16="http://schemas.microsoft.com/office/drawing/2014/main" val="20000"/>
                    </a:ext>
                  </a:extLst>
                </a:gridCol>
                <a:gridCol w="3643349">
                  <a:extLst>
                    <a:ext uri="{9D8B030D-6E8A-4147-A177-3AD203B41FA5}">
                      <a16:colId xmlns:a16="http://schemas.microsoft.com/office/drawing/2014/main" val="20001"/>
                    </a:ext>
                  </a:extLst>
                </a:gridCol>
                <a:gridCol w="5453196">
                  <a:extLst>
                    <a:ext uri="{9D8B030D-6E8A-4147-A177-3AD203B41FA5}">
                      <a16:colId xmlns:a16="http://schemas.microsoft.com/office/drawing/2014/main" val="20002"/>
                    </a:ext>
                  </a:extLst>
                </a:gridCol>
              </a:tblGrid>
              <a:tr h="57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Hình</a:t>
                      </a:r>
                    </a:p>
                  </a:txBody>
                  <a:tcPr marL="0" marR="0"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Tên đồ dùng</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Vật liệu</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 name="Text Box 35">
            <a:extLst>
              <a:ext uri="{FF2B5EF4-FFF2-40B4-BE49-F238E27FC236}">
                <a16:creationId xmlns:a16="http://schemas.microsoft.com/office/drawing/2014/main" id="{82DA9A2B-B959-4C86-8198-A69A2CF727B3}"/>
              </a:ext>
            </a:extLst>
          </p:cNvPr>
          <p:cNvSpPr txBox="1">
            <a:spLocks noChangeArrowheads="1"/>
          </p:cNvSpPr>
          <p:nvPr/>
        </p:nvSpPr>
        <p:spPr bwMode="auto">
          <a:xfrm>
            <a:off x="2691266" y="3019425"/>
            <a:ext cx="3094197"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800">
              <a:solidFill>
                <a:srgbClr val="002060"/>
              </a:solidFill>
              <a:latin typeface="Times New Roman" panose="02020603050405020304" pitchFamily="18" charset="0"/>
            </a:endParaRPr>
          </a:p>
        </p:txBody>
      </p:sp>
      <p:sp>
        <p:nvSpPr>
          <p:cNvPr id="4" name="Text Box 36">
            <a:extLst>
              <a:ext uri="{FF2B5EF4-FFF2-40B4-BE49-F238E27FC236}">
                <a16:creationId xmlns:a16="http://schemas.microsoft.com/office/drawing/2014/main" id="{0BC7EF97-F3E8-4105-A9B3-72A877486B0A}"/>
              </a:ext>
            </a:extLst>
          </p:cNvPr>
          <p:cNvSpPr txBox="1">
            <a:spLocks noChangeArrowheads="1"/>
          </p:cNvSpPr>
          <p:nvPr/>
        </p:nvSpPr>
        <p:spPr bwMode="auto">
          <a:xfrm>
            <a:off x="3001801" y="1051728"/>
            <a:ext cx="3094198" cy="8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Ống đựng nước.</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Đòn gánh.</a:t>
            </a:r>
          </a:p>
        </p:txBody>
      </p:sp>
      <p:sp>
        <p:nvSpPr>
          <p:cNvPr id="5" name="Text Box 37">
            <a:extLst>
              <a:ext uri="{FF2B5EF4-FFF2-40B4-BE49-F238E27FC236}">
                <a16:creationId xmlns:a16="http://schemas.microsoft.com/office/drawing/2014/main" id="{B45D85DC-5D91-4673-8C7A-5813CE446A8D}"/>
              </a:ext>
            </a:extLst>
          </p:cNvPr>
          <p:cNvSpPr txBox="1">
            <a:spLocks noChangeArrowheads="1"/>
          </p:cNvSpPr>
          <p:nvPr/>
        </p:nvSpPr>
        <p:spPr bwMode="auto">
          <a:xfrm>
            <a:off x="8859926" y="1297377"/>
            <a:ext cx="1781330"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6" name="Text Box 38">
            <a:extLst>
              <a:ext uri="{FF2B5EF4-FFF2-40B4-BE49-F238E27FC236}">
                <a16:creationId xmlns:a16="http://schemas.microsoft.com/office/drawing/2014/main" id="{64603194-E9A1-40C9-A713-C0F36C668817}"/>
              </a:ext>
            </a:extLst>
          </p:cNvPr>
          <p:cNvSpPr txBox="1">
            <a:spLocks noChangeArrowheads="1"/>
          </p:cNvSpPr>
          <p:nvPr/>
        </p:nvSpPr>
        <p:spPr bwMode="auto">
          <a:xfrm>
            <a:off x="3001801" y="2631985"/>
            <a:ext cx="300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Bàn ghế tiếp khách.</a:t>
            </a:r>
          </a:p>
        </p:txBody>
      </p:sp>
      <p:sp>
        <p:nvSpPr>
          <p:cNvPr id="7" name="Text Box 39">
            <a:extLst>
              <a:ext uri="{FF2B5EF4-FFF2-40B4-BE49-F238E27FC236}">
                <a16:creationId xmlns:a16="http://schemas.microsoft.com/office/drawing/2014/main" id="{A2EA1D4B-167C-4BC8-B4F0-B65D474FA401}"/>
              </a:ext>
            </a:extLst>
          </p:cNvPr>
          <p:cNvSpPr txBox="1">
            <a:spLocks noChangeArrowheads="1"/>
          </p:cNvSpPr>
          <p:nvPr/>
        </p:nvSpPr>
        <p:spPr bwMode="auto">
          <a:xfrm>
            <a:off x="8424042" y="2625642"/>
            <a:ext cx="30002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sp>
        <p:nvSpPr>
          <p:cNvPr id="8" name="Text Box 40">
            <a:extLst>
              <a:ext uri="{FF2B5EF4-FFF2-40B4-BE49-F238E27FC236}">
                <a16:creationId xmlns:a16="http://schemas.microsoft.com/office/drawing/2014/main" id="{B847479D-2B28-4302-A8F5-999A385FDC65}"/>
              </a:ext>
            </a:extLst>
          </p:cNvPr>
          <p:cNvSpPr txBox="1">
            <a:spLocks noChangeArrowheads="1"/>
          </p:cNvSpPr>
          <p:nvPr/>
        </p:nvSpPr>
        <p:spPr bwMode="auto">
          <a:xfrm>
            <a:off x="3068221" y="4070776"/>
            <a:ext cx="938393" cy="4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Rổ.</a:t>
            </a:r>
          </a:p>
        </p:txBody>
      </p:sp>
      <p:sp>
        <p:nvSpPr>
          <p:cNvPr id="9" name="Text Box 41">
            <a:extLst>
              <a:ext uri="{FF2B5EF4-FFF2-40B4-BE49-F238E27FC236}">
                <a16:creationId xmlns:a16="http://schemas.microsoft.com/office/drawing/2014/main" id="{7A3050A3-D45F-4E04-A0F2-F2B098390F8D}"/>
              </a:ext>
            </a:extLst>
          </p:cNvPr>
          <p:cNvSpPr txBox="1">
            <a:spLocks noChangeArrowheads="1"/>
          </p:cNvSpPr>
          <p:nvPr/>
        </p:nvSpPr>
        <p:spPr bwMode="auto">
          <a:xfrm>
            <a:off x="8906185" y="4097319"/>
            <a:ext cx="16888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10" name="Text Box 42">
            <a:extLst>
              <a:ext uri="{FF2B5EF4-FFF2-40B4-BE49-F238E27FC236}">
                <a16:creationId xmlns:a16="http://schemas.microsoft.com/office/drawing/2014/main" id="{8ECF9BC8-A8C7-4963-B571-D5A2BB081E83}"/>
              </a:ext>
            </a:extLst>
          </p:cNvPr>
          <p:cNvSpPr txBox="1">
            <a:spLocks noChangeArrowheads="1"/>
          </p:cNvSpPr>
          <p:nvPr/>
        </p:nvSpPr>
        <p:spPr bwMode="auto">
          <a:xfrm>
            <a:off x="3001801" y="5210407"/>
            <a:ext cx="31631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Tủ.</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Giá đựng đồ.</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Ghế.</a:t>
            </a:r>
          </a:p>
        </p:txBody>
      </p:sp>
      <p:sp>
        <p:nvSpPr>
          <p:cNvPr id="11" name="Text Box 43">
            <a:extLst>
              <a:ext uri="{FF2B5EF4-FFF2-40B4-BE49-F238E27FC236}">
                <a16:creationId xmlns:a16="http://schemas.microsoft.com/office/drawing/2014/main" id="{9B7E61D1-16CE-428F-8FAC-7183AD771804}"/>
              </a:ext>
            </a:extLst>
          </p:cNvPr>
          <p:cNvSpPr txBox="1">
            <a:spLocks noChangeArrowheads="1"/>
          </p:cNvSpPr>
          <p:nvPr/>
        </p:nvSpPr>
        <p:spPr bwMode="auto">
          <a:xfrm>
            <a:off x="8297478" y="5646847"/>
            <a:ext cx="2343778"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pic>
        <p:nvPicPr>
          <p:cNvPr id="12" name="Picture 11">
            <a:extLst>
              <a:ext uri="{FF2B5EF4-FFF2-40B4-BE49-F238E27FC236}">
                <a16:creationId xmlns:a16="http://schemas.microsoft.com/office/drawing/2014/main" id="{9033C7F3-A0D2-44C6-B6C7-85E306BB3F4C}"/>
              </a:ext>
            </a:extLst>
          </p:cNvPr>
          <p:cNvPicPr>
            <a:picLocks noChangeAspect="1"/>
          </p:cNvPicPr>
          <p:nvPr/>
        </p:nvPicPr>
        <p:blipFill>
          <a:blip r:embed="rId2"/>
          <a:stretch>
            <a:fillRect/>
          </a:stretch>
        </p:blipFill>
        <p:spPr>
          <a:xfrm>
            <a:off x="706355" y="937005"/>
            <a:ext cx="1670937" cy="1260317"/>
          </a:xfrm>
          <a:prstGeom prst="rect">
            <a:avLst/>
          </a:prstGeom>
        </p:spPr>
      </p:pic>
      <p:pic>
        <p:nvPicPr>
          <p:cNvPr id="13" name="Picture 12">
            <a:extLst>
              <a:ext uri="{FF2B5EF4-FFF2-40B4-BE49-F238E27FC236}">
                <a16:creationId xmlns:a16="http://schemas.microsoft.com/office/drawing/2014/main" id="{07CD5224-14FF-4B30-816A-71B40E4FF77D}"/>
              </a:ext>
            </a:extLst>
          </p:cNvPr>
          <p:cNvPicPr>
            <a:picLocks noChangeAspect="1"/>
          </p:cNvPicPr>
          <p:nvPr/>
        </p:nvPicPr>
        <p:blipFill>
          <a:blip r:embed="rId3"/>
          <a:stretch>
            <a:fillRect/>
          </a:stretch>
        </p:blipFill>
        <p:spPr>
          <a:xfrm>
            <a:off x="763510" y="2373453"/>
            <a:ext cx="1516446" cy="1260317"/>
          </a:xfrm>
          <a:prstGeom prst="rect">
            <a:avLst/>
          </a:prstGeom>
        </p:spPr>
      </p:pic>
      <p:pic>
        <p:nvPicPr>
          <p:cNvPr id="14" name="Picture 13">
            <a:extLst>
              <a:ext uri="{FF2B5EF4-FFF2-40B4-BE49-F238E27FC236}">
                <a16:creationId xmlns:a16="http://schemas.microsoft.com/office/drawing/2014/main" id="{66073592-05CE-4B85-A625-5CB790346B8E}"/>
              </a:ext>
            </a:extLst>
          </p:cNvPr>
          <p:cNvPicPr>
            <a:picLocks noChangeAspect="1"/>
          </p:cNvPicPr>
          <p:nvPr/>
        </p:nvPicPr>
        <p:blipFill>
          <a:blip r:embed="rId4"/>
          <a:stretch>
            <a:fillRect/>
          </a:stretch>
        </p:blipFill>
        <p:spPr>
          <a:xfrm>
            <a:off x="454665" y="3706965"/>
            <a:ext cx="2212941" cy="1377203"/>
          </a:xfrm>
          <a:prstGeom prst="rect">
            <a:avLst/>
          </a:prstGeom>
        </p:spPr>
      </p:pic>
      <p:pic>
        <p:nvPicPr>
          <p:cNvPr id="15" name="Picture 14">
            <a:extLst>
              <a:ext uri="{FF2B5EF4-FFF2-40B4-BE49-F238E27FC236}">
                <a16:creationId xmlns:a16="http://schemas.microsoft.com/office/drawing/2014/main" id="{753C0F52-6FAB-426A-8F70-8E89E3C66761}"/>
              </a:ext>
            </a:extLst>
          </p:cNvPr>
          <p:cNvPicPr>
            <a:picLocks noChangeAspect="1"/>
          </p:cNvPicPr>
          <p:nvPr/>
        </p:nvPicPr>
        <p:blipFill rotWithShape="1">
          <a:blip r:embed="rId5"/>
          <a:srcRect b="6949"/>
          <a:stretch/>
        </p:blipFill>
        <p:spPr>
          <a:xfrm>
            <a:off x="424341" y="5197009"/>
            <a:ext cx="2262201" cy="1377203"/>
          </a:xfrm>
          <a:prstGeom prst="rect">
            <a:avLst/>
          </a:prstGeom>
        </p:spPr>
      </p:pic>
    </p:spTree>
    <p:extLst>
      <p:ext uri="{BB962C8B-B14F-4D97-AF65-F5344CB8AC3E}">
        <p14:creationId xmlns:p14="http://schemas.microsoft.com/office/powerpoint/2010/main" val="3497050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7976285E-F855-4EC4-BC24-FE59557501D6}"/>
              </a:ext>
            </a:extLst>
          </p:cNvPr>
          <p:cNvSpPr txBox="1">
            <a:spLocks noChangeArrowheads="1"/>
          </p:cNvSpPr>
          <p:nvPr/>
        </p:nvSpPr>
        <p:spPr bwMode="auto">
          <a:xfrm>
            <a:off x="217714" y="185057"/>
            <a:ext cx="6789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tre</a:t>
            </a:r>
          </a:p>
        </p:txBody>
      </p:sp>
      <p:pic>
        <p:nvPicPr>
          <p:cNvPr id="3" name="Picture 2" descr="C:\Users\Administrator\Pictures\tải xuống.jpg">
            <a:extLst>
              <a:ext uri="{FF2B5EF4-FFF2-40B4-BE49-F238E27FC236}">
                <a16:creationId xmlns:a16="http://schemas.microsoft.com/office/drawing/2014/main" id="{09039F54-1CD5-489E-8CDF-5DEDE8EB0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48" y="1155456"/>
            <a:ext cx="2622777"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Administrator\Pictures\tải xuống (3).jpg">
            <a:extLst>
              <a:ext uri="{FF2B5EF4-FFF2-40B4-BE49-F238E27FC236}">
                <a16:creationId xmlns:a16="http://schemas.microsoft.com/office/drawing/2014/main" id="{5D3FA35C-FE66-422C-B9D4-F3EBDFDEF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935" y="3312218"/>
            <a:ext cx="2540614"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Administrator\Pictures\images (1).jpg">
            <a:extLst>
              <a:ext uri="{FF2B5EF4-FFF2-40B4-BE49-F238E27FC236}">
                <a16:creationId xmlns:a16="http://schemas.microsoft.com/office/drawing/2014/main" id="{4B3346A8-4DCC-4C1D-948C-588809BC7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554" y="2626037"/>
            <a:ext cx="2376290"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1" descr="C:\Users\Administrator\Videos\tải xuống.jpg">
            <a:extLst>
              <a:ext uri="{FF2B5EF4-FFF2-40B4-BE49-F238E27FC236}">
                <a16:creationId xmlns:a16="http://schemas.microsoft.com/office/drawing/2014/main" id="{21698D8C-5915-4D8C-A1C8-858780988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065" y="1049870"/>
            <a:ext cx="2295411"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gb" descr="IMG00248">
            <a:extLst>
              <a:ext uri="{FF2B5EF4-FFF2-40B4-BE49-F238E27FC236}">
                <a16:creationId xmlns:a16="http://schemas.microsoft.com/office/drawing/2014/main" id="{0BBA83AE-B6A5-4A79-AE14-8E5A29E4E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35" y="1771173"/>
            <a:ext cx="2228570" cy="1870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5" descr="F8INTCAQEEOZICA50GHGOCA01TZG2CAXYR91GCAX73LR4CAI6JGQ5CALBKX3XCAKZTRAHCAIE4EBZCATVO5PLCAMM9UGICAPQY1YHCARIXR6ECAHV9H8RCA6D7CVOCAW3TUSICA2084LJCA345UZ6">
            <a:extLst>
              <a:ext uri="{FF2B5EF4-FFF2-40B4-BE49-F238E27FC236}">
                <a16:creationId xmlns:a16="http://schemas.microsoft.com/office/drawing/2014/main" id="{CF403BAA-3A72-41D3-B67D-74EEAF917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778" y="831388"/>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3" descr="D:\GA DTU\5nay\tre\giuong tre.jpg">
            <a:extLst>
              <a:ext uri="{FF2B5EF4-FFF2-40B4-BE49-F238E27FC236}">
                <a16:creationId xmlns:a16="http://schemas.microsoft.com/office/drawing/2014/main" id="{CE1133A5-3273-4C7B-94E9-EDFFB8C9F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006" y="4265920"/>
            <a:ext cx="2161721"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7" descr="chong_tre1152005162949">
            <a:extLst>
              <a:ext uri="{FF2B5EF4-FFF2-40B4-BE49-F238E27FC236}">
                <a16:creationId xmlns:a16="http://schemas.microsoft.com/office/drawing/2014/main" id="{D5047B3B-0FD4-4CF8-9745-350F7087D6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6202" y="4645857"/>
            <a:ext cx="1916573" cy="1776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7" descr="1">
            <a:extLst>
              <a:ext uri="{FF2B5EF4-FFF2-40B4-BE49-F238E27FC236}">
                <a16:creationId xmlns:a16="http://schemas.microsoft.com/office/drawing/2014/main" id="{1363B359-25B6-4710-92FD-5F5531C54A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25" y="4265920"/>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imgb" descr="75197278-235323_coi%20xay%20thoc%20copy">
            <a:extLst>
              <a:ext uri="{FF2B5EF4-FFF2-40B4-BE49-F238E27FC236}">
                <a16:creationId xmlns:a16="http://schemas.microsoft.com/office/drawing/2014/main" id="{3BC6B6C0-8060-45D4-9431-26A096705B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6763" y="3206632"/>
            <a:ext cx="2216416" cy="18708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08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6" presetClass="entr" presetSubtype="37"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par>
                                <p:cTn id="31" presetID="16" presetClass="entr" presetSubtype="37"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par>
                                <p:cTn id="34" presetID="16" presetClass="entr" presetSubtype="37"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6" presetClass="entr" presetSubtype="37"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par>
                                <p:cTn id="40" presetID="16" presetClass="entr" presetSubtype="37"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0CBE273-5E91-4A29-95B2-A367A968E3D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7289D77A-EC68-454E-96A8-6B6403570BDA}"/>
              </a:ext>
            </a:extLst>
          </p:cNvPr>
          <p:cNvSpPr/>
          <p:nvPr/>
        </p:nvSpPr>
        <p:spPr>
          <a:xfrm>
            <a:off x="4226700" y="2846777"/>
            <a:ext cx="5831700" cy="366288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6FB66A1F-D67E-4D98-8B43-123721153A93}"/>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Tre: Dùng để làm rất nhiều đồ dùng gia đình như đũa, chạn, chõng, bàn ghế, rổ, rá …</a:t>
            </a:r>
          </a:p>
        </p:txBody>
      </p:sp>
      <p:sp>
        <p:nvSpPr>
          <p:cNvPr id="5" name="TextBox 17">
            <a:extLst>
              <a:ext uri="{FF2B5EF4-FFF2-40B4-BE49-F238E27FC236}">
                <a16:creationId xmlns:a16="http://schemas.microsoft.com/office/drawing/2014/main" id="{C32633EC-2CC8-4EC0-824A-DE0713A798FB}"/>
              </a:ext>
            </a:extLst>
          </p:cNvPr>
          <p:cNvSpPr txBox="1">
            <a:spLocks noChangeArrowheads="1"/>
          </p:cNvSpPr>
          <p:nvPr/>
        </p:nvSpPr>
        <p:spPr bwMode="auto">
          <a:xfrm>
            <a:off x="4824530" y="3339389"/>
            <a:ext cx="46417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Ngoài ra tre còn làm nông cụ, dụng cụ đánh bắt cá, tre trồng thành bụi lớn để chống xói mòn, làm cọc đóng móng nhà. Ngày xưa, tre còn làm cung tên, chông để giết giặc.</a:t>
            </a:r>
          </a:p>
        </p:txBody>
      </p:sp>
      <p:grpSp>
        <p:nvGrpSpPr>
          <p:cNvPr id="6" name="Group 5">
            <a:extLst>
              <a:ext uri="{FF2B5EF4-FFF2-40B4-BE49-F238E27FC236}">
                <a16:creationId xmlns:a16="http://schemas.microsoft.com/office/drawing/2014/main" id="{5BFE89B1-CF0B-465C-ABDC-44A6EDF5A221}"/>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37AC4525-97DA-4058-96E1-B003262EB95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7C5CD25E-1CFC-4E6F-9FDE-DF192D5CFD1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89EE309-C078-47D6-B14E-C3ACA5C71FE0}"/>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FF9BE772-FB1C-4D14-AC11-60446141C371}"/>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E96BFAE3-9FF4-4D55-A622-FA66AF715316}"/>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B9BA879D-C251-4E5A-AEEC-A6114BFA763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071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E188AA88-B218-4B71-B7BA-6BC9B3B09791}"/>
              </a:ext>
            </a:extLst>
          </p:cNvPr>
          <p:cNvSpPr txBox="1">
            <a:spLocks noChangeArrowheads="1"/>
          </p:cNvSpPr>
          <p:nvPr/>
        </p:nvSpPr>
        <p:spPr bwMode="auto">
          <a:xfrm>
            <a:off x="217714" y="185057"/>
            <a:ext cx="7779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a:t>
            </a:r>
            <a:r>
              <a:rPr lang="vi-VN" altLang="en-US" sz="3600" b="1">
                <a:solidFill>
                  <a:srgbClr val="002060"/>
                </a:solidFill>
                <a:latin typeface="UTM Cookies" panose="02040603050506020204" pitchFamily="18" charset="0"/>
              </a:rPr>
              <a:t>mây, song</a:t>
            </a:r>
            <a:endParaRPr lang="en-US" altLang="en-US" sz="3600" b="1">
              <a:solidFill>
                <a:srgbClr val="002060"/>
              </a:solidFill>
              <a:latin typeface="UTM Cookies" panose="02040603050506020204" pitchFamily="18" charset="0"/>
            </a:endParaRPr>
          </a:p>
        </p:txBody>
      </p:sp>
      <p:pic>
        <p:nvPicPr>
          <p:cNvPr id="3" name="Picture 22" descr="080411104323-987-225">
            <a:extLst>
              <a:ext uri="{FF2B5EF4-FFF2-40B4-BE49-F238E27FC236}">
                <a16:creationId xmlns:a16="http://schemas.microsoft.com/office/drawing/2014/main" id="{5D631763-B1EC-4644-9A60-4BF59151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49" y="1283412"/>
            <a:ext cx="3343509" cy="2241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3" descr="khaydungcocchen">
            <a:extLst>
              <a:ext uri="{FF2B5EF4-FFF2-40B4-BE49-F238E27FC236}">
                <a16:creationId xmlns:a16="http://schemas.microsoft.com/office/drawing/2014/main" id="{F2D0254E-69FF-4A12-B57E-F71C000E1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882" y="3444175"/>
            <a:ext cx="1749933" cy="1559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7" descr="giodunghang2">
            <a:extLst>
              <a:ext uri="{FF2B5EF4-FFF2-40B4-BE49-F238E27FC236}">
                <a16:creationId xmlns:a16="http://schemas.microsoft.com/office/drawing/2014/main" id="{28EA957B-0E58-4A7F-BD5B-B54A88867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985" y="5316098"/>
            <a:ext cx="1749933" cy="925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9" descr="Maytredan">
            <a:extLst>
              <a:ext uri="{FF2B5EF4-FFF2-40B4-BE49-F238E27FC236}">
                <a16:creationId xmlns:a16="http://schemas.microsoft.com/office/drawing/2014/main" id="{69EBC8FA-27EE-42B9-AFAF-5DA1514CB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725" y="864311"/>
            <a:ext cx="3110090" cy="2338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9" descr="D:\GA DTU\5nay\tre\dodungtrongd\maytre Huongbich.jpeg">
            <a:extLst>
              <a:ext uri="{FF2B5EF4-FFF2-40B4-BE49-F238E27FC236}">
                <a16:creationId xmlns:a16="http://schemas.microsoft.com/office/drawing/2014/main" id="{59D47809-FCAC-4DDE-A856-8CEA97590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64" y="1606371"/>
            <a:ext cx="4795061" cy="1997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CC84F0CA-1FC2-45F0-99A3-0BF4E267B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4" y="3914852"/>
            <a:ext cx="4666151" cy="2387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13" descr="images5">
            <a:extLst>
              <a:ext uri="{FF2B5EF4-FFF2-40B4-BE49-F238E27FC236}">
                <a16:creationId xmlns:a16="http://schemas.microsoft.com/office/drawing/2014/main" id="{D197F896-C4E8-4B9D-AC99-E267C9DADE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865" y="3592792"/>
            <a:ext cx="2592419" cy="2484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4" descr="giodunghoa">
            <a:extLst>
              <a:ext uri="{FF2B5EF4-FFF2-40B4-BE49-F238E27FC236}">
                <a16:creationId xmlns:a16="http://schemas.microsoft.com/office/drawing/2014/main" id="{EC567BC9-1DC0-44A5-9EDD-5F57A0A2CE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9859" y="3298311"/>
            <a:ext cx="1277542" cy="1536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3" descr="topic3064">
            <a:extLst>
              <a:ext uri="{FF2B5EF4-FFF2-40B4-BE49-F238E27FC236}">
                <a16:creationId xmlns:a16="http://schemas.microsoft.com/office/drawing/2014/main" id="{8963C4AB-6291-4812-9367-F9553E98EB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4689" y="4948742"/>
            <a:ext cx="1321654" cy="1420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1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97F74B-C855-4382-A024-0A93FC79016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AE4BF8FC-DED0-448D-B2CB-A390ED9BCB5F}"/>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AD65A425-F008-4964-B733-89A7A606E40B}"/>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Mây và song: Làm đồ thủ công mỹ nghệ, như tủ, bàn ghế…phục vụ cho đời sống và xuất khẩu.</a:t>
            </a:r>
          </a:p>
        </p:txBody>
      </p:sp>
      <p:sp>
        <p:nvSpPr>
          <p:cNvPr id="5" name="TextBox 17">
            <a:extLst>
              <a:ext uri="{FF2B5EF4-FFF2-40B4-BE49-F238E27FC236}">
                <a16:creationId xmlns:a16="http://schemas.microsoft.com/office/drawing/2014/main" id="{12F62F2A-0120-4B37-886C-ED8BC935CC91}"/>
              </a:ext>
            </a:extLst>
          </p:cNvPr>
          <p:cNvSpPr txBox="1">
            <a:spLocks noChangeArrowheads="1"/>
          </p:cNvSpPr>
          <p:nvPr/>
        </p:nvSpPr>
        <p:spPr bwMode="auto">
          <a:xfrm>
            <a:off x="5120613" y="4130263"/>
            <a:ext cx="46417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Có nhiều làng nghề thủ công mĩ nghệ sản xuất các đồ dùng bằng mây, song. Mời các bạn cùng theo dõi nhé !</a:t>
            </a:r>
          </a:p>
        </p:txBody>
      </p:sp>
      <p:grpSp>
        <p:nvGrpSpPr>
          <p:cNvPr id="6" name="Group 5">
            <a:extLst>
              <a:ext uri="{FF2B5EF4-FFF2-40B4-BE49-F238E27FC236}">
                <a16:creationId xmlns:a16="http://schemas.microsoft.com/office/drawing/2014/main" id="{DD943C24-3904-4C74-B4F9-CC59D918019E}"/>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D2100458-7325-4EC3-8CA6-9964747CCA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DCCD186C-05C7-437E-B704-A9C44CBA1A1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8A5263D3-67E4-49ED-9226-1F5CE0E8BC21}"/>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0699E11B-4470-4E68-B0D2-87C02243B2E3}"/>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8E698AB4-BEE4-4413-BE60-E8091EDF576E}"/>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AF54AFE5-9266-4C9E-85E4-6E9B12DBF1A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473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8" name="TextBox 79">
            <a:extLst>
              <a:ext uri="{FF2B5EF4-FFF2-40B4-BE49-F238E27FC236}">
                <a16:creationId xmlns:a16="http://schemas.microsoft.com/office/drawing/2014/main" id="{01E4E340-9CC8-471A-AC5F-F806F3184036}"/>
              </a:ext>
            </a:extLst>
          </p:cNvPr>
          <p:cNvSpPr txBox="1">
            <a:spLocks noChangeArrowheads="1"/>
          </p:cNvSpPr>
          <p:nvPr/>
        </p:nvSpPr>
        <p:spPr bwMode="auto">
          <a:xfrm>
            <a:off x="1100627" y="2311759"/>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KHỞI ĐỘNG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a:extLst>
              <a:ext uri="{FF2B5EF4-FFF2-40B4-BE49-F238E27FC236}">
                <a16:creationId xmlns:a16="http://schemas.microsoft.com/office/drawing/2014/main" id="{E1C77673-01ED-4222-ADC3-5F5907D173E0}"/>
              </a:ext>
            </a:extLst>
          </p:cNvPr>
          <p:cNvSpPr txBox="1">
            <a:spLocks noChangeArrowheads="1"/>
          </p:cNvSpPr>
          <p:nvPr/>
        </p:nvSpPr>
        <p:spPr bwMode="auto">
          <a:xfrm>
            <a:off x="3915928" y="2967335"/>
            <a:ext cx="4641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a:latin typeface="UTM Flamenco" panose="02040603050506020204" pitchFamily="18" charset="0"/>
              </a:rPr>
              <a:t>Video</a:t>
            </a:r>
          </a:p>
        </p:txBody>
      </p:sp>
    </p:spTree>
    <p:extLst>
      <p:ext uri="{BB962C8B-B14F-4D97-AF65-F5344CB8AC3E}">
        <p14:creationId xmlns:p14="http://schemas.microsoft.com/office/powerpoint/2010/main" val="2791595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60A5C10-CFFC-4031-81CD-FD79E5486746}"/>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8" name="TextBox 79">
            <a:extLst>
              <a:ext uri="{FF2B5EF4-FFF2-40B4-BE49-F238E27FC236}">
                <a16:creationId xmlns:a16="http://schemas.microsoft.com/office/drawing/2014/main" id="{61510598-4C60-4404-B937-7CB83E8DCA59}"/>
              </a:ext>
            </a:extLst>
          </p:cNvPr>
          <p:cNvSpPr txBox="1">
            <a:spLocks noChangeArrowheads="1"/>
          </p:cNvSpPr>
          <p:nvPr/>
        </p:nvSpPr>
        <p:spPr bwMode="auto">
          <a:xfrm>
            <a:off x="2048840" y="21175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LIÊN HỆ</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06733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B852886-73B4-493D-8E04-E231A50C67AF}"/>
              </a:ext>
            </a:extLst>
          </p:cNvPr>
          <p:cNvSpPr txBox="1">
            <a:spLocks noChangeArrowheads="1"/>
          </p:cNvSpPr>
          <p:nvPr/>
        </p:nvSpPr>
        <p:spPr bwMode="auto">
          <a:xfrm>
            <a:off x="142081" y="973147"/>
            <a:ext cx="11470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2060"/>
                </a:solidFill>
                <a:latin typeface="UTM Cookies" panose="02040603050506020204" pitchFamily="18" charset="0"/>
                <a:cs typeface="Times New Roman" panose="02020603050405020304" pitchFamily="18" charset="0"/>
              </a:rPr>
              <a:t>	3. Cách bảo quản đồ dùng làm bằng tre, mây, song:</a:t>
            </a:r>
          </a:p>
        </p:txBody>
      </p:sp>
      <p:sp>
        <p:nvSpPr>
          <p:cNvPr id="3" name="Text Box 16">
            <a:extLst>
              <a:ext uri="{FF2B5EF4-FFF2-40B4-BE49-F238E27FC236}">
                <a16:creationId xmlns:a16="http://schemas.microsoft.com/office/drawing/2014/main" id="{2A8D5452-3DF5-47DA-A86B-BCCA45282481}"/>
              </a:ext>
            </a:extLst>
          </p:cNvPr>
          <p:cNvSpPr txBox="1">
            <a:spLocks noChangeArrowheads="1"/>
          </p:cNvSpPr>
          <p:nvPr/>
        </p:nvSpPr>
        <p:spPr bwMode="auto">
          <a:xfrm>
            <a:off x="1442640" y="185934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Tre và mây, song là những vật liệu phổ biến ở nước ta được dùng  làm đồ dùng trong gia đình, trong sản xuất, làm hàng mĩ nghệ</a:t>
            </a: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a:t>
            </a:r>
          </a:p>
        </p:txBody>
      </p:sp>
      <p:sp>
        <p:nvSpPr>
          <p:cNvPr id="4" name="Text Box 17">
            <a:extLst>
              <a:ext uri="{FF2B5EF4-FFF2-40B4-BE49-F238E27FC236}">
                <a16:creationId xmlns:a16="http://schemas.microsoft.com/office/drawing/2014/main" id="{D816B3F3-E09D-4934-9B79-6002C3D3C32F}"/>
              </a:ext>
            </a:extLst>
          </p:cNvPr>
          <p:cNvSpPr txBox="1">
            <a:spLocks noChangeArrowheads="1"/>
          </p:cNvSpPr>
          <p:nvPr/>
        </p:nvSpPr>
        <p:spPr bwMode="auto">
          <a:xfrm>
            <a:off x="1442639" y="339090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Đồ dùng bằng tre, mây, song là những hàng thủ công dễ mốc ẩm nên để chống ẩm mốc thường được sơn dầu để bảo quản, chống ẩm mốc, không để ngoài mưa nắng.</a:t>
            </a:r>
          </a:p>
        </p:txBody>
      </p:sp>
      <p:pic>
        <p:nvPicPr>
          <p:cNvPr id="5" name="图片 2">
            <a:extLst>
              <a:ext uri="{FF2B5EF4-FFF2-40B4-BE49-F238E27FC236}">
                <a16:creationId xmlns:a16="http://schemas.microsoft.com/office/drawing/2014/main" id="{38F0E0B3-7312-479B-AE08-22D0FCDCB4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0849" r="2951" b="10332"/>
          <a:stretch/>
        </p:blipFill>
        <p:spPr>
          <a:xfrm>
            <a:off x="142081" y="4513293"/>
            <a:ext cx="3130479" cy="2219900"/>
          </a:xfrm>
          <a:prstGeom prst="rect">
            <a:avLst/>
          </a:prstGeom>
        </p:spPr>
      </p:pic>
    </p:spTree>
    <p:extLst>
      <p:ext uri="{BB962C8B-B14F-4D97-AF65-F5344CB8AC3E}">
        <p14:creationId xmlns:p14="http://schemas.microsoft.com/office/powerpoint/2010/main" val="136952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438141" y="2793965"/>
            <a:ext cx="1054258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a:solidFill>
                  <a:srgbClr val="3C72BE"/>
                </a:solidFill>
                <a:latin typeface="UTM Flamenco" panose="02040603050506020204" pitchFamily="18" charset="0"/>
              </a:rPr>
              <a:t>- </a:t>
            </a:r>
            <a:r>
              <a:rPr lang="en-US" altLang="en-US" sz="4000" b="1">
                <a:solidFill>
                  <a:srgbClr val="3C72BE"/>
                </a:solidFill>
                <a:latin typeface="UTM Flamenco" panose="02040603050506020204" pitchFamily="18" charset="0"/>
              </a:rPr>
              <a:t>Xem lại </a:t>
            </a:r>
            <a:r>
              <a:rPr lang="vi-VN" altLang="en-US" sz="4000" b="1">
                <a:solidFill>
                  <a:srgbClr val="3C72BE"/>
                </a:solidFill>
                <a:latin typeface="UTM Flamenco" panose="02040603050506020204" pitchFamily="18" charset="0"/>
              </a:rPr>
              <a:t>bài: Tre, mây, song</a:t>
            </a:r>
            <a:r>
              <a:rPr lang="en-US" altLang="en-US" sz="4000" b="1">
                <a:solidFill>
                  <a:srgbClr val="3C72BE"/>
                </a:solidFill>
                <a:latin typeface="UTM Flamenco" panose="02040603050506020204" pitchFamily="18" charset="0"/>
              </a:rPr>
              <a:t>.</a:t>
            </a:r>
          </a:p>
          <a:p>
            <a:pPr eaLnBrk="1" hangingPunct="1">
              <a:spcBef>
                <a:spcPct val="50000"/>
              </a:spcBef>
              <a:buFontTx/>
              <a:buChar char="-"/>
            </a:pPr>
            <a:r>
              <a:rPr lang="en-US" altLang="en-US" sz="4000" b="1">
                <a:solidFill>
                  <a:srgbClr val="3C72BE"/>
                </a:solidFill>
                <a:latin typeface="UTM Flamenco" panose="02040603050506020204" pitchFamily="18" charset="0"/>
              </a:rPr>
              <a:t> Học thuộc lòng ghi nhớ trong sách giáo khoa.</a:t>
            </a:r>
          </a:p>
          <a:p>
            <a:pPr eaLnBrk="1" hangingPunct="1">
              <a:spcBef>
                <a:spcPct val="50000"/>
              </a:spcBef>
              <a:buFontTx/>
              <a:buChar char="-"/>
            </a:pPr>
            <a:r>
              <a:rPr lang="en-US" altLang="en-US" sz="4000" b="1">
                <a:solidFill>
                  <a:srgbClr val="3C72BE"/>
                </a:solidFill>
                <a:latin typeface="UTM Flamenco" panose="02040603050506020204" pitchFamily="18" charset="0"/>
              </a:rPr>
              <a:t> Chuẩn bị: Sắt, gang, thép.</a:t>
            </a:r>
          </a:p>
          <a:p>
            <a:pPr eaLnBrk="1" hangingPunct="1">
              <a:spcBef>
                <a:spcPct val="50000"/>
              </a:spcBef>
              <a:buFontTx/>
              <a:buNone/>
            </a:pPr>
            <a:endParaRPr lang="en-US" altLang="en-US" sz="4000" b="1">
              <a:solidFill>
                <a:srgbClr val="3C72BE"/>
              </a:solidFill>
              <a:latin typeface="UTM Flamenco" panose="02040603050506020204" pitchFamily="18"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8000" b="1">
                <a:solidFill>
                  <a:srgbClr val="FF9933"/>
                </a:solidFill>
                <a:effectLst>
                  <a:outerShdw blurRad="38100" dist="38100" dir="2700000" algn="tl">
                    <a:srgbClr val="000000">
                      <a:alpha val="43137"/>
                    </a:srgbClr>
                  </a:outerShdw>
                </a:effectLst>
                <a:latin typeface="UTM Cookies" panose="02040603050506020204" pitchFamily="18" charset="0"/>
              </a:rPr>
              <a:t>DẶN DÒ</a:t>
            </a:r>
            <a:endParaRPr lang="en-US" altLang="en-US" sz="8000" b="1">
              <a:solidFill>
                <a:srgbClr val="FF9933"/>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406321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anim calcmode="discrete" valueType="clr">
                                      <p:cBhvr override="childStyle">
                                        <p:cTn id="1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
                                        </p:tgtEl>
                                        <p:attrNameLst>
                                          <p:attrName>fillcolor</p:attrName>
                                        </p:attrNameLst>
                                      </p:cBhvr>
                                      <p:tavLst>
                                        <p:tav tm="0">
                                          <p:val>
                                            <p:clrVal>
                                              <a:schemeClr val="accent2"/>
                                            </p:clrVal>
                                          </p:val>
                                        </p:tav>
                                        <p:tav tm="50000">
                                          <p:val>
                                            <p:clrVal>
                                              <a:schemeClr val="hlink"/>
                                            </p:clrVal>
                                          </p:val>
                                        </p:tav>
                                      </p:tavLst>
                                    </p:anim>
                                    <p:set>
                                      <p:cBhvr>
                                        <p:cTn id="1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a16="http://schemas.microsoft.com/office/drawing/2014/main" id="{9A55BAE9-0938-4900-8099-FEC3F25C5353}"/>
              </a:ext>
            </a:extLst>
          </p:cNvPr>
          <p:cNvSpPr txBox="1">
            <a:spLocks noChangeArrowheads="1"/>
          </p:cNvSpPr>
          <p:nvPr/>
        </p:nvSpPr>
        <p:spPr bwMode="auto">
          <a:xfrm>
            <a:off x="1505906" y="2376821"/>
            <a:ext cx="91801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Tạm biệt !</a:t>
            </a:r>
            <a:endParaRPr lang="en-GB"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6">
            <a:extLst>
              <a:ext uri="{FF2B5EF4-FFF2-40B4-BE49-F238E27FC236}">
                <a16:creationId xmlns:a16="http://schemas.microsoft.com/office/drawing/2014/main" id="{F5D04A39-F86D-4752-A6FB-B76D21550309}"/>
              </a:ext>
            </a:extLst>
          </p:cNvPr>
          <p:cNvSpPr txBox="1">
            <a:spLocks noChangeArrowheads="1"/>
          </p:cNvSpPr>
          <p:nvPr/>
        </p:nvSpPr>
        <p:spPr bwMode="auto">
          <a:xfrm>
            <a:off x="824139" y="1409337"/>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có bụi có bờ</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Suốt đời chẳng thấy bao giờ lẻ loi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giúp đỡ con người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Làm nhà đánh giặc chẳng thời ngơi tay</a:t>
            </a:r>
          </a:p>
          <a:p>
            <a:pPr algn="ctr" eaLnBrk="1" hangingPunct="1">
              <a:spcBef>
                <a:spcPct val="50000"/>
              </a:spcBef>
              <a:buFontTx/>
              <a:buNone/>
            </a:pPr>
            <a:r>
              <a:rPr lang="en-US" altLang="en-US" sz="2400" b="1" i="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endParaRPr lang="en-US" altLang="en-US" sz="28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
        <p:nvSpPr>
          <p:cNvPr id="6" name="Cloud 5">
            <a:extLst>
              <a:ext uri="{FF2B5EF4-FFF2-40B4-BE49-F238E27FC236}">
                <a16:creationId xmlns:a16="http://schemas.microsoft.com/office/drawing/2014/main" id="{9A99521C-5919-4579-B393-9429A9697ED2}"/>
              </a:ext>
            </a:extLst>
          </p:cNvPr>
          <p:cNvSpPr/>
          <p:nvPr/>
        </p:nvSpPr>
        <p:spPr>
          <a:xfrm rot="11015395">
            <a:off x="2952296" y="3862171"/>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7" name="Text Box 20">
            <a:extLst>
              <a:ext uri="{FF2B5EF4-FFF2-40B4-BE49-F238E27FC236}">
                <a16:creationId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pic>
        <p:nvPicPr>
          <p:cNvPr id="9" name="Picture 8">
            <a:extLst>
              <a:ext uri="{FF2B5EF4-FFF2-40B4-BE49-F238E27FC236}">
                <a16:creationId xmlns:a16="http://schemas.microsoft.com/office/drawing/2014/main" id="{E2867610-1B5E-4A2E-95F6-D07C62593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8795" y="4162197"/>
            <a:ext cx="2303917" cy="2303917"/>
          </a:xfrm>
          <a:prstGeom prst="rect">
            <a:avLst/>
          </a:prstGeom>
        </p:spPr>
      </p:pic>
      <p:sp>
        <p:nvSpPr>
          <p:cNvPr id="10" name="Text Box 20">
            <a:extLst>
              <a:ext uri="{FF2B5EF4-FFF2-40B4-BE49-F238E27FC236}">
                <a16:creationId xmlns:a16="http://schemas.microsoft.com/office/drawing/2014/main" id="{2E1FFFF1-3EC7-45B2-8726-6A8308968531}"/>
              </a:ext>
            </a:extLst>
          </p:cNvPr>
          <p:cNvSpPr txBox="1">
            <a:spLocks noChangeArrowheads="1"/>
          </p:cNvSpPr>
          <p:nvPr/>
        </p:nvSpPr>
        <p:spPr bwMode="auto">
          <a:xfrm>
            <a:off x="4749417" y="4840981"/>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tre</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356936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a:extLst>
              <a:ext uri="{FF2B5EF4-FFF2-40B4-BE49-F238E27FC236}">
                <a16:creationId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sp>
        <p:nvSpPr>
          <p:cNvPr id="11" name="Text Box 16">
            <a:extLst>
              <a:ext uri="{FF2B5EF4-FFF2-40B4-BE49-F238E27FC236}">
                <a16:creationId xmlns:a16="http://schemas.microsoft.com/office/drawing/2014/main" id="{821C11D0-D2AB-4144-AB77-036C4B3D7F7E}"/>
              </a:ext>
            </a:extLst>
          </p:cNvPr>
          <p:cNvSpPr txBox="1">
            <a:spLocks noChangeArrowheads="1"/>
          </p:cNvSpPr>
          <p:nvPr/>
        </p:nvSpPr>
        <p:spPr bwMode="auto">
          <a:xfrm>
            <a:off x="824139" y="1297255"/>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hình dáng con rồng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Leo lên quấn quýt một lòng theo tre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Dù ai ngăn cản chẳng nghe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gắn bó theo tre một lòng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p>
        </p:txBody>
      </p:sp>
      <p:sp>
        <p:nvSpPr>
          <p:cNvPr id="12" name="Cloud 11">
            <a:extLst>
              <a:ext uri="{FF2B5EF4-FFF2-40B4-BE49-F238E27FC236}">
                <a16:creationId xmlns:a16="http://schemas.microsoft.com/office/drawing/2014/main" id="{0760CF56-45AA-4655-8834-FE5ACA23F993}"/>
              </a:ext>
            </a:extLst>
          </p:cNvPr>
          <p:cNvSpPr/>
          <p:nvPr/>
        </p:nvSpPr>
        <p:spPr>
          <a:xfrm rot="11015395">
            <a:off x="2867202" y="3762659"/>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3" name="Text Box 20">
            <a:extLst>
              <a:ext uri="{FF2B5EF4-FFF2-40B4-BE49-F238E27FC236}">
                <a16:creationId xmlns:a16="http://schemas.microsoft.com/office/drawing/2014/main" id="{ACE9056C-8099-4BBF-8900-A98C52E65266}"/>
              </a:ext>
            </a:extLst>
          </p:cNvPr>
          <p:cNvSpPr txBox="1">
            <a:spLocks noChangeArrowheads="1"/>
          </p:cNvSpPr>
          <p:nvPr/>
        </p:nvSpPr>
        <p:spPr bwMode="auto">
          <a:xfrm>
            <a:off x="3976532" y="4785215"/>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mây, song</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259490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0D648E7E-FEEA-481F-AA47-1E79E58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74" y="1812320"/>
            <a:ext cx="3205241" cy="407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0DC7E9FC-FAAB-4D58-B2F7-68F05749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80" y="1985713"/>
            <a:ext cx="3111230" cy="39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DE7E22C0-9AB0-401C-BBBC-80AAEE0F1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410" y="1862678"/>
            <a:ext cx="3903602" cy="415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a:extLst>
              <a:ext uri="{FF2B5EF4-FFF2-40B4-BE49-F238E27FC236}">
                <a16:creationId xmlns:a16="http://schemas.microsoft.com/office/drawing/2014/main" id="{9B6D1E96-0D08-425E-9939-F86A585CAF81}"/>
              </a:ext>
            </a:extLst>
          </p:cNvPr>
          <p:cNvSpPr txBox="1">
            <a:spLocks noChangeArrowheads="1"/>
          </p:cNvSpPr>
          <p:nvPr/>
        </p:nvSpPr>
        <p:spPr bwMode="auto">
          <a:xfrm>
            <a:off x="3284537" y="822960"/>
            <a:ext cx="5622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a:solidFill>
                  <a:srgbClr val="002060"/>
                </a:solidFill>
                <a:latin typeface="UTM Cookies" panose="02040603050506020204" pitchFamily="18" charset="0"/>
              </a:rPr>
              <a:t>Vật chất và năng lượng</a:t>
            </a:r>
          </a:p>
        </p:txBody>
      </p:sp>
    </p:spTree>
    <p:extLst>
      <p:ext uri="{BB962C8B-B14F-4D97-AF65-F5344CB8AC3E}">
        <p14:creationId xmlns:p14="http://schemas.microsoft.com/office/powerpoint/2010/main" val="1385143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a16="http://schemas.microsoft.com/office/drawing/2014/main" id="{E980B4AA-EE8B-4BAE-88FB-AEDB490B8F48}"/>
              </a:ext>
            </a:extLst>
          </p:cNvPr>
          <p:cNvSpPr txBox="1">
            <a:spLocks noChangeArrowheads="1"/>
          </p:cNvSpPr>
          <p:nvPr/>
        </p:nvSpPr>
        <p:spPr bwMode="auto">
          <a:xfrm>
            <a:off x="1505906" y="1367086"/>
            <a:ext cx="9180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6" name="TextBox 79">
            <a:extLst>
              <a:ext uri="{FF2B5EF4-FFF2-40B4-BE49-F238E27FC236}">
                <a16:creationId xmlns:a16="http://schemas.microsoft.com/office/drawing/2014/main" id="{DB689B4E-2B12-42D4-A107-D76E8E5BF45A}"/>
              </a:ext>
            </a:extLst>
          </p:cNvPr>
          <p:cNvSpPr txBox="1">
            <a:spLocks noChangeArrowheads="1"/>
          </p:cNvSpPr>
          <p:nvPr/>
        </p:nvSpPr>
        <p:spPr bwMode="auto">
          <a:xfrm>
            <a:off x="2824481" y="2730320"/>
            <a:ext cx="6604000" cy="121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Tre, mây, song</a:t>
            </a:r>
            <a:endParaRPr lang="en-GB"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71491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569789" y="1387508"/>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577489" y="2544009"/>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7" name="矩形: 圆角 30">
            <a:extLst>
              <a:ext uri="{FF2B5EF4-FFF2-40B4-BE49-F238E27FC236}">
                <a16:creationId xmlns:a16="http://schemas.microsoft.com/office/drawing/2014/main" id="{9985CA56-6986-45B5-AA47-485E89D7D42B}"/>
              </a:ext>
            </a:extLst>
          </p:cNvPr>
          <p:cNvSpPr/>
          <p:nvPr/>
        </p:nvSpPr>
        <p:spPr>
          <a:xfrm>
            <a:off x="1577489" y="3704523"/>
            <a:ext cx="936796" cy="936796"/>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139791" y="1625307"/>
            <a:ext cx="9228070" cy="584775"/>
          </a:xfrm>
          <a:prstGeom prst="rect">
            <a:avLst/>
          </a:prstGeom>
          <a:noFill/>
        </p:spPr>
        <p:txBody>
          <a:bodyPr wrap="square">
            <a:spAutoFit/>
          </a:bodyPr>
          <a:lstStyle/>
          <a:p>
            <a:pPr indent="457200" algn="just"/>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ể được một số đồ dùng làm</a:t>
            </a:r>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 tre, mây, song</a:t>
            </a:r>
            <a:endParaRPr lang="en-US" sz="3200" b="1">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167308" y="2658231"/>
            <a:ext cx="8513136" cy="584775"/>
          </a:xfrm>
          <a:prstGeom prst="rect">
            <a:avLst/>
          </a:prstGeom>
          <a:noFill/>
        </p:spPr>
        <p:txBody>
          <a:bodyPr wrap="square">
            <a:spAutoFit/>
          </a:bodyPr>
          <a:lstStyle/>
          <a:p>
            <a:pPr indent="457200" algn="just"/>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N</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hận biết một số đặc điểm</a:t>
            </a:r>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của tre, mây, song</a:t>
            </a:r>
            <a:endParaRPr lang="en-US" sz="3200" b="1">
              <a:solidFill>
                <a:srgbClr val="FF66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59BBB8D-5228-4BE9-AAF9-9883C001C330}"/>
              </a:ext>
            </a:extLst>
          </p:cNvPr>
          <p:cNvSpPr txBox="1"/>
          <p:nvPr/>
        </p:nvSpPr>
        <p:spPr>
          <a:xfrm>
            <a:off x="2167308" y="3570675"/>
            <a:ext cx="9483673" cy="1077218"/>
          </a:xfrm>
          <a:prstGeom prst="rect">
            <a:avLst/>
          </a:prstGeom>
          <a:noFill/>
        </p:spPr>
        <p:txBody>
          <a:bodyPr wrap="square">
            <a:spAutoFit/>
          </a:bodyPr>
          <a:lstStyle/>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Quan sát, nhận biết một số đồ</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dùng làm từ tre, </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mây, song</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và cách bảo quản chúng</a:t>
            </a:r>
            <a:endParaRPr lang="en-US" sz="3200" b="1">
              <a:solidFill>
                <a:srgbClr val="639729"/>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2" name="矩形: 圆角 30">
            <a:extLst>
              <a:ext uri="{FF2B5EF4-FFF2-40B4-BE49-F238E27FC236}">
                <a16:creationId xmlns:a16="http://schemas.microsoft.com/office/drawing/2014/main" id="{9A0A4453-9F65-4037-A5C2-41580D247807}"/>
              </a:ext>
            </a:extLst>
          </p:cNvPr>
          <p:cNvSpPr/>
          <p:nvPr/>
        </p:nvSpPr>
        <p:spPr>
          <a:xfrm>
            <a:off x="1569789" y="4932414"/>
            <a:ext cx="936796" cy="936796"/>
          </a:xfrm>
          <a:prstGeom prst="roundRect">
            <a:avLst>
              <a:gd name="adj" fmla="val 38426"/>
            </a:avLst>
          </a:prstGeom>
          <a:solidFill>
            <a:srgbClr val="FF000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4</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3" name="TextBox 32">
            <a:extLst>
              <a:ext uri="{FF2B5EF4-FFF2-40B4-BE49-F238E27FC236}">
                <a16:creationId xmlns:a16="http://schemas.microsoft.com/office/drawing/2014/main" id="{D2F2C97C-18C9-44B9-A655-7BFDFEA7D00E}"/>
              </a:ext>
            </a:extLst>
          </p:cNvPr>
          <p:cNvSpPr txBox="1"/>
          <p:nvPr/>
        </p:nvSpPr>
        <p:spPr>
          <a:xfrm>
            <a:off x="2167308" y="4886828"/>
            <a:ext cx="8213179" cy="1077218"/>
          </a:xfrm>
          <a:prstGeom prst="rect">
            <a:avLst/>
          </a:prstGeom>
          <a:noFill/>
        </p:spPr>
        <p:txBody>
          <a:bodyPr wrap="square">
            <a:spAutoFit/>
          </a:bodyPr>
          <a:lstStyle/>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 thích các sản phẩm làm</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 mây, song.</a:t>
            </a:r>
            <a:endParaRPr lang="en-US" sz="3200" b="1">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pic>
        <p:nvPicPr>
          <p:cNvPr id="28" name="Picture 27">
            <a:extLst>
              <a:ext uri="{FF2B5EF4-FFF2-40B4-BE49-F238E27FC236}">
                <a16:creationId xmlns:a16="http://schemas.microsoft.com/office/drawing/2014/main" id="{384AFEF7-3A78-41FB-B436-3F41FD5E4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273" y="397691"/>
            <a:ext cx="6714500" cy="887128"/>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p:bldP spid="30" grpId="0"/>
      <p:bldP spid="31"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a:extLst>
              <a:ext uri="{FF2B5EF4-FFF2-40B4-BE49-F238E27FC236}">
                <a16:creationId xmlns:a16="http://schemas.microsoft.com/office/drawing/2014/main" id="{CE47D9C3-D73A-490D-8A8E-E9789A6A6B6F}"/>
              </a:ext>
            </a:extLst>
          </p:cNvPr>
          <p:cNvSpPr txBox="1">
            <a:spLocks noChangeArrowheads="1"/>
          </p:cNvSpPr>
          <p:nvPr/>
        </p:nvSpPr>
        <p:spPr bwMode="auto">
          <a:xfrm>
            <a:off x="1837997" y="1627795"/>
            <a:ext cx="11524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600" b="1">
                <a:solidFill>
                  <a:srgbClr val="0070C0"/>
                </a:solidFill>
                <a:latin typeface="Times New Roman" panose="02020603050405020304" pitchFamily="18" charset="0"/>
                <a:cs typeface="Times New Roman" panose="02020603050405020304" pitchFamily="18" charset="0"/>
              </a:rPr>
              <a:t>Đặc </a:t>
            </a:r>
            <a:r>
              <a:rPr lang="vi-VN" sz="3600" b="1" dirty="0">
                <a:solidFill>
                  <a:srgbClr val="0070C0"/>
                </a:solidFill>
                <a:latin typeface="Times New Roman" panose="02020603050405020304" pitchFamily="18" charset="0"/>
                <a:cs typeface="Times New Roman" panose="02020603050405020304" pitchFamily="18" charset="0"/>
              </a:rPr>
              <a:t>điểm và công dụng của tre, mây, song</a:t>
            </a:r>
          </a:p>
        </p:txBody>
      </p:sp>
      <p:sp>
        <p:nvSpPr>
          <p:cNvPr id="17" name="Rectangle 9">
            <a:extLst>
              <a:ext uri="{FF2B5EF4-FFF2-40B4-BE49-F238E27FC236}">
                <a16:creationId xmlns:a16="http://schemas.microsoft.com/office/drawing/2014/main" id="{515E684A-87C2-42EB-B129-37C7B300B717}"/>
              </a:ext>
            </a:extLst>
          </p:cNvPr>
          <p:cNvSpPr>
            <a:spLocks noChangeArrowheads="1"/>
          </p:cNvSpPr>
          <p:nvPr/>
        </p:nvSpPr>
        <p:spPr bwMode="auto">
          <a:xfrm>
            <a:off x="1837997" y="2748748"/>
            <a:ext cx="11382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FF6600"/>
                </a:solidFill>
                <a:latin typeface="Times New Roman" panose="02020603050405020304" pitchFamily="18" charset="0"/>
                <a:cs typeface="Times New Roman" panose="02020603050405020304" pitchFamily="18" charset="0"/>
              </a:rPr>
              <a:t>Một </a:t>
            </a:r>
            <a:r>
              <a:rPr lang="vi-VN" sz="3600" b="1" dirty="0">
                <a:solidFill>
                  <a:srgbClr val="FF6600"/>
                </a:solidFill>
                <a:latin typeface="Times New Roman" panose="02020603050405020304" pitchFamily="18" charset="0"/>
                <a:cs typeface="Times New Roman" panose="02020603050405020304" pitchFamily="18" charset="0"/>
              </a:rPr>
              <a:t>số đồ dùng làm bằng tre, mây, song</a:t>
            </a:r>
          </a:p>
        </p:txBody>
      </p:sp>
      <p:sp>
        <p:nvSpPr>
          <p:cNvPr id="18" name="Rectangle 9">
            <a:extLst>
              <a:ext uri="{FF2B5EF4-FFF2-40B4-BE49-F238E27FC236}">
                <a16:creationId xmlns:a16="http://schemas.microsoft.com/office/drawing/2014/main" id="{D6E4D3B9-0F02-4FE7-A3ED-449CD40B6053}"/>
              </a:ext>
            </a:extLst>
          </p:cNvPr>
          <p:cNvSpPr>
            <a:spLocks noChangeArrowheads="1"/>
          </p:cNvSpPr>
          <p:nvPr/>
        </p:nvSpPr>
        <p:spPr bwMode="auto">
          <a:xfrm>
            <a:off x="1837997" y="3869701"/>
            <a:ext cx="11881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639729"/>
                </a:solidFill>
                <a:latin typeface="Times New Roman" panose="02020603050405020304" pitchFamily="18" charset="0"/>
                <a:cs typeface="Times New Roman" panose="02020603050405020304" pitchFamily="18" charset="0"/>
              </a:rPr>
              <a:t>Cách </a:t>
            </a:r>
            <a:r>
              <a:rPr lang="vi-VN" sz="3600" b="1" dirty="0">
                <a:solidFill>
                  <a:srgbClr val="639729"/>
                </a:solidFill>
                <a:latin typeface="Times New Roman" panose="02020603050405020304" pitchFamily="18" charset="0"/>
                <a:cs typeface="Times New Roman" panose="02020603050405020304" pitchFamily="18" charset="0"/>
              </a:rPr>
              <a:t>bảo quản các đồ dùng bằng tre, mây, song</a:t>
            </a:r>
          </a:p>
        </p:txBody>
      </p:sp>
      <p:sp>
        <p:nvSpPr>
          <p:cNvPr id="19" name="矩形: 圆角 28">
            <a:extLst>
              <a:ext uri="{FF2B5EF4-FFF2-40B4-BE49-F238E27FC236}">
                <a16:creationId xmlns:a16="http://schemas.microsoft.com/office/drawing/2014/main" id="{A0A90092-C1C3-4A6C-9E90-5164160C8D22}"/>
              </a:ext>
            </a:extLst>
          </p:cNvPr>
          <p:cNvSpPr/>
          <p:nvPr/>
        </p:nvSpPr>
        <p:spPr>
          <a:xfrm>
            <a:off x="1099692" y="1581388"/>
            <a:ext cx="781849" cy="781849"/>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0" name="矩形: 圆角 29">
            <a:extLst>
              <a:ext uri="{FF2B5EF4-FFF2-40B4-BE49-F238E27FC236}">
                <a16:creationId xmlns:a16="http://schemas.microsoft.com/office/drawing/2014/main" id="{FF1DF408-ECFA-493B-8084-F30220360A53}"/>
              </a:ext>
            </a:extLst>
          </p:cNvPr>
          <p:cNvSpPr/>
          <p:nvPr/>
        </p:nvSpPr>
        <p:spPr>
          <a:xfrm>
            <a:off x="1099691" y="2680988"/>
            <a:ext cx="781849" cy="781849"/>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1" name="矩形: 圆角 30">
            <a:extLst>
              <a:ext uri="{FF2B5EF4-FFF2-40B4-BE49-F238E27FC236}">
                <a16:creationId xmlns:a16="http://schemas.microsoft.com/office/drawing/2014/main" id="{D106766B-99E0-421C-BE8F-4FF0929AFD69}"/>
              </a:ext>
            </a:extLst>
          </p:cNvPr>
          <p:cNvSpPr/>
          <p:nvPr/>
        </p:nvSpPr>
        <p:spPr>
          <a:xfrm>
            <a:off x="1112470" y="3780588"/>
            <a:ext cx="781849" cy="781849"/>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3" name="Rectangle 22">
            <a:extLst>
              <a:ext uri="{FF2B5EF4-FFF2-40B4-BE49-F238E27FC236}">
                <a16:creationId xmlns:a16="http://schemas.microsoft.com/office/drawing/2014/main" id="{B64A4654-3884-435A-9E45-2CEEB9F610CC}"/>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图片 18">
            <a:extLst>
              <a:ext uri="{FF2B5EF4-FFF2-40B4-BE49-F238E27FC236}">
                <a16:creationId xmlns:a16="http://schemas.microsoft.com/office/drawing/2014/main" id="{09DF190A-2140-4802-9FB6-29CE8C63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256" y="4609299"/>
            <a:ext cx="1844284" cy="2213141"/>
          </a:xfrm>
          <a:prstGeom prst="rect">
            <a:avLst/>
          </a:prstGeom>
        </p:spPr>
      </p:pic>
      <p:sp>
        <p:nvSpPr>
          <p:cNvPr id="26" name="Rectangle: Rounded Corners 25">
            <a:extLst>
              <a:ext uri="{FF2B5EF4-FFF2-40B4-BE49-F238E27FC236}">
                <a16:creationId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0E0DDBE1-77C1-4259-9875-4F5854C2BC7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241" t="87578" r="45038" b="4273"/>
          <a:stretch/>
        </p:blipFill>
        <p:spPr>
          <a:xfrm>
            <a:off x="3516655" y="446931"/>
            <a:ext cx="765731" cy="752057"/>
          </a:xfrm>
          <a:prstGeom prst="rect">
            <a:avLst/>
          </a:prstGeom>
        </p:spPr>
      </p:pic>
      <p:sp>
        <p:nvSpPr>
          <p:cNvPr id="22" name="TextBox 79">
            <a:extLst>
              <a:ext uri="{FF2B5EF4-FFF2-40B4-BE49-F238E27FC236}">
                <a16:creationId xmlns:a16="http://schemas.microsoft.com/office/drawing/2014/main" id="{75D9A3B6-D2F2-43D1-A61B-A666C3966974}"/>
              </a:ext>
            </a:extLst>
          </p:cNvPr>
          <p:cNvSpPr txBox="1">
            <a:spLocks noChangeArrowheads="1"/>
          </p:cNvSpPr>
          <p:nvPr/>
        </p:nvSpPr>
        <p:spPr bwMode="auto">
          <a:xfrm>
            <a:off x="3920993" y="173201"/>
            <a:ext cx="50980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Nội dung</a:t>
            </a:r>
            <a:endParaRPr lang="en-GB"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30308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048840" y="20794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KHÁM PHÁ</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2616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765</Words>
  <Application>Microsoft Office PowerPoint</Application>
  <PresentationFormat>Widescreen</PresentationFormat>
  <Paragraphs>108</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UTM Cookies</vt:lpstr>
      <vt:lpstr>字魂80号-萌趣小鱼体</vt:lpstr>
      <vt:lpstr>UTM Flamenco</vt:lpstr>
      <vt:lpstr>字魂35号-经典雅黑</vt:lpstr>
      <vt:lpstr>.VnTime</vt:lpstr>
      <vt:lpstr>DengXian</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dc:creator>
  <cp:lastModifiedBy>Administrator</cp:lastModifiedBy>
  <cp:revision>65</cp:revision>
  <dcterms:created xsi:type="dcterms:W3CDTF">2019-07-05T05:18:02Z</dcterms:created>
  <dcterms:modified xsi:type="dcterms:W3CDTF">2023-11-18T10:35:07Z</dcterms:modified>
</cp:coreProperties>
</file>