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75" r:id="rId2"/>
    <p:sldId id="276" r:id="rId3"/>
    <p:sldId id="283" r:id="rId4"/>
    <p:sldId id="351" r:id="rId5"/>
    <p:sldId id="352" r:id="rId6"/>
    <p:sldId id="353" r:id="rId7"/>
    <p:sldId id="358" r:id="rId8"/>
    <p:sldId id="359" r:id="rId9"/>
    <p:sldId id="360" r:id="rId10"/>
    <p:sldId id="361" r:id="rId11"/>
    <p:sldId id="362" r:id="rId12"/>
    <p:sldId id="363" r:id="rId13"/>
    <p:sldId id="355" r:id="rId14"/>
    <p:sldId id="356" r:id="rId15"/>
    <p:sldId id="357" r:id="rId16"/>
    <p:sldId id="365" r:id="rId17"/>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0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0EC5C"/>
    <a:srgbClr val="B1F6ED"/>
    <a:srgbClr val="FFFF00"/>
    <a:srgbClr val="FF0000"/>
    <a:srgbClr val="CC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6"/>
    <p:restoredTop sz="94660"/>
  </p:normalViewPr>
  <p:slideViewPr>
    <p:cSldViewPr showGuides="1">
      <p:cViewPr varScale="1">
        <p:scale>
          <a:sx n="62" d="100"/>
          <a:sy n="62" d="100"/>
        </p:scale>
        <p:origin x="764" y="28"/>
      </p:cViewPr>
      <p:guideLst>
        <p:guide orient="horz" pos="2103"/>
        <p:guide pos="3840"/>
      </p:guideLst>
    </p:cSldViewPr>
  </p:slideViewPr>
  <p:notesTextViewPr>
    <p:cViewPr>
      <p:scale>
        <a:sx n="100" d="100"/>
        <a:sy n="100" d="100"/>
      </p:scale>
      <p:origin x="0" y="0"/>
    </p:cViewPr>
  </p:notesTextViewPr>
  <p:sorterViewPr showFormatting="0">
    <p:cViewPr>
      <p:scale>
        <a:sx n="100" d="100"/>
        <a:sy n="100" d="100"/>
      </p:scale>
      <p:origin x="0" y="0"/>
    </p:cViewPr>
  </p:sorter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en-US" strike="noStrike" noProof="1"/>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3EFD42F7-718C-4B98-AAEC-167E6DDD60A7}" type="datetimeFigureOut">
              <a:rPr lang="en-US" strike="noStrike" noProof="1" smtClean="0">
                <a:latin typeface="Arial" panose="020B0604020202020204" pitchFamily="34" charset="0"/>
                <a:ea typeface="+mn-ea"/>
                <a:cs typeface="+mn-cs"/>
              </a:rPr>
              <a:t>8/14/2022</a:t>
            </a:fld>
            <a:endParaRPr lang="en-US" strike="noStrike" noProof="1"/>
          </a:p>
        </p:txBody>
      </p:sp>
      <p:sp>
        <p:nvSpPr>
          <p:cNvPr id="5124" name="Slide Image Placeholder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5125" name="Notes Placeholder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en-US" strike="noStrike" noProof="1"/>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21B2AA4F-B828-4D7C-AFD3-893933DAFCB4}" type="slidenum">
              <a:rPr lang="en-US" strike="noStrike" noProof="1" smtClean="0">
                <a:latin typeface="Arial" panose="020B0604020202020204" pitchFamily="34" charset="0"/>
                <a:ea typeface="+mn-ea"/>
                <a:cs typeface="+mn-cs"/>
              </a:rPr>
              <a:t>‹#›</a:t>
            </a:fld>
            <a:endParaRPr 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4A2E44-615F-4CBD-B612-D887467EBED5}" type="slidenum">
              <a:rPr lang="zh-CN" altLang="en-US" smtClean="0"/>
              <a:t>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4A2E44-615F-4CBD-B612-D887467EBED5}" type="slidenum">
              <a:rPr lang="zh-CN" altLang="en-US" smtClean="0"/>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a:solidFill>
                  <a:srgbClr val="313131"/>
                </a:solidFill>
                <a:effectLst/>
                <a:latin typeface="Arial" panose="020B0604020202020204" pitchFamily="34" charset="0"/>
              </a:rPr>
              <a:t>Thủy điện Hoà Bình là nhà máy thủy điện lớn nhất Việt Nam và Đông Nam Á từ năm 1994 đến 2012. Thủy điện Hòa Bình được mệnh danh là “công trình thế kỷ”, một biểu tượng của tình hữu nghị Việt Nam - Liên Xô và sau này là Việt Nam - Liên bang Nga.</a:t>
            </a:r>
            <a:endParaRPr lang="en-US"/>
          </a:p>
        </p:txBody>
      </p:sp>
      <p:sp>
        <p:nvSpPr>
          <p:cNvPr id="4" name="Slide Number Placeholder 3"/>
          <p:cNvSpPr>
            <a:spLocks noGrp="1"/>
          </p:cNvSpPr>
          <p:nvPr>
            <p:ph type="sldNum" sz="quarter" idx="5"/>
          </p:nvPr>
        </p:nvSpPr>
        <p:spPr/>
        <p:txBody>
          <a:bodyPr/>
          <a:lstStyle/>
          <a:p>
            <a:fld id="{B136D5F8-8B5C-4EB0-B67A-24D32D487C3A}" type="slidenum">
              <a:rPr lang="en-US" smtClean="0"/>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vi-VN" b="0" i="0" dirty="0">
                <a:solidFill>
                  <a:srgbClr val="BDC1C6"/>
                </a:solidFill>
                <a:effectLst/>
                <a:latin typeface="Arial" panose="020B0604020202020204" pitchFamily="34" charset="0"/>
              </a:rPr>
              <a:t>Thủy điện Sơn La nằm trên sông Đà tại thị trấn Ít Ong, huyện Mường La, tỉnh Sơn La, Việt Nam. Nhà máy có công suất lắp máy 2.400 MW, với 6 tổ máy, khởi công xây dựng ngày 2 tháng 12 năm 2005. </a:t>
            </a:r>
            <a:endParaRPr lang="en-US" dirty="0"/>
          </a:p>
        </p:txBody>
      </p:sp>
      <p:sp>
        <p:nvSpPr>
          <p:cNvPr id="4" name="Slide Number Placeholder 3"/>
          <p:cNvSpPr>
            <a:spLocks noGrp="1"/>
          </p:cNvSpPr>
          <p:nvPr>
            <p:ph type="sldNum" sz="quarter" idx="5"/>
          </p:nvPr>
        </p:nvSpPr>
        <p:spPr/>
        <p:txBody>
          <a:bodyPr/>
          <a:lstStyle/>
          <a:p>
            <a:fld id="{B136D5F8-8B5C-4EB0-B67A-24D32D487C3A}" type="slidenum">
              <a:rPr lang="en-US" smtClean="0"/>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a:solidFill>
                  <a:srgbClr val="BDC1C6"/>
                </a:solidFill>
                <a:effectLst/>
                <a:latin typeface="Arial" panose="020B0604020202020204" pitchFamily="34" charset="0"/>
              </a:rPr>
              <a:t>Nhà máy thủy điện Trị An được xây dựng trên sông Đồng Nai, đoạn chảy qua huyện Vĩnh Cửu, tỉnh Đồng Nai, cách Thành phố Hồ Chí Minh 65 km về phía Đông Bắc. Nhà máy được xây dựng với sự hỗ trợ về tài chính và công nghệ của Liên Xô từ năm 1984, phát điện tổ máy số 1 ngày 30/4/1988 và khánh thành 1991. </a:t>
            </a:r>
            <a:endParaRPr lang="en-US"/>
          </a:p>
        </p:txBody>
      </p:sp>
      <p:sp>
        <p:nvSpPr>
          <p:cNvPr id="4" name="Slide Number Placeholder 3"/>
          <p:cNvSpPr>
            <a:spLocks noGrp="1"/>
          </p:cNvSpPr>
          <p:nvPr>
            <p:ph type="sldNum" sz="quarter" idx="5"/>
          </p:nvPr>
        </p:nvSpPr>
        <p:spPr/>
        <p:txBody>
          <a:bodyPr/>
          <a:lstStyle/>
          <a:p>
            <a:fld id="{B136D5F8-8B5C-4EB0-B67A-24D32D487C3A}" type="slidenum">
              <a:rPr lang="en-US" smtClean="0"/>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a:solidFill>
                  <a:srgbClr val="BDC1C6"/>
                </a:solidFill>
                <a:effectLst/>
                <a:latin typeface="Arial" panose="020B0604020202020204" pitchFamily="34" charset="0"/>
              </a:rPr>
              <a:t>Nhà máy thủy điện Đa Nhim là công trình thủy điện xây dựng trên sông Đa Nhim tại vùng đất thị trấn D'Ran huyện Đơn Dương tỉnh Lâm Đồng và xã Lâm Sơn huyện Ninh Sơn tỉnh Ninh Thuận, Việt Nam. Thủy điện Đa Nhim có công suất lắp máy 160 MW với 4 tổ máy, khởi công tháng 4/1961, hoàn thành tháng 12/1964. </a:t>
            </a:r>
            <a:endParaRPr lang="en-US"/>
          </a:p>
        </p:txBody>
      </p:sp>
      <p:sp>
        <p:nvSpPr>
          <p:cNvPr id="4" name="Slide Number Placeholder 3"/>
          <p:cNvSpPr>
            <a:spLocks noGrp="1"/>
          </p:cNvSpPr>
          <p:nvPr>
            <p:ph type="sldNum" sz="quarter" idx="5"/>
          </p:nvPr>
        </p:nvSpPr>
        <p:spPr/>
        <p:txBody>
          <a:bodyPr/>
          <a:lstStyle/>
          <a:p>
            <a:fld id="{B136D5F8-8B5C-4EB0-B67A-24D32D487C3A}"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2E3A12-DF7F-48D2-975D-FC63D922963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2E3A12-DF7F-48D2-975D-FC63D922963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2E3A12-DF7F-48D2-975D-FC63D922963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38462" t="38355" b="23157"/>
          <a:stretch>
            <a:fillRect/>
          </a:stretch>
        </p:blipFill>
        <p:spPr>
          <a:xfrm>
            <a:off x="-2" y="0"/>
            <a:ext cx="12192002"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2E3A12-DF7F-48D2-975D-FC63D922963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2E3A12-DF7F-48D2-975D-FC63D922963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2E3A12-DF7F-48D2-975D-FC63D922963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2E3A12-DF7F-48D2-975D-FC63D922963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2E3A12-DF7F-48D2-975D-FC63D922963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2E3A12-DF7F-48D2-975D-FC63D922963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2E3A12-DF7F-48D2-975D-FC63D922963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2E3A12-DF7F-48D2-975D-FC63D922963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zh-CN" dirty="0"/>
              <a:t>Click to edit Master title style</a:t>
            </a:r>
          </a:p>
        </p:txBody>
      </p:sp>
      <p:sp>
        <p:nvSpPr>
          <p:cNvPr id="2051" name="Rectangle 3"/>
          <p:cNvSpPr>
            <a:spLocks noGrp="1"/>
          </p:cNvSpPr>
          <p:nvPr>
            <p:ph type="body"/>
          </p:nvPr>
        </p:nvSpPr>
        <p:spPr>
          <a:xfrm>
            <a:off x="609600" y="1600200"/>
            <a:ext cx="10972800" cy="4525963"/>
          </a:xfrm>
          <a:prstGeom prst="rect">
            <a:avLst/>
          </a:prstGeom>
          <a:noFill/>
          <a:ln w="9525">
            <a:noFill/>
          </a:ln>
        </p:spPr>
        <p:txBody>
          <a:bodyPr anchor="t" anchorCtr="0"/>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solidFill>
                  <a:srgbClr val="000000"/>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solidFill>
                  <a:srgbClr val="000000"/>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smtClean="0">
                <a:solidFill>
                  <a:srgbClr val="000000"/>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E2E3A12-DF7F-48D2-975D-FC63D922963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56" y="381080"/>
            <a:ext cx="4011930" cy="92202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5400" b="1" i="0" u="none" strike="noStrike" kern="1200" cap="all" spc="0" normalizeH="0" baseline="0" noProof="0" dirty="0" err="1">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Khoa</a:t>
            </a:r>
            <a:r>
              <a:rPr kumimoji="0" lang="en-US" sz="5400" b="1" i="0" u="none" strike="noStrike" kern="1200" cap="all" spc="0" normalizeH="0" baseline="0" noProof="0" dirty="0">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 </a:t>
            </a:r>
            <a:r>
              <a:rPr kumimoji="0" lang="en-US" sz="5400" b="1" i="0" u="none" strike="noStrike" kern="1200" cap="all" spc="0" normalizeH="0" baseline="0" noProof="0" dirty="0" err="1">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học</a:t>
            </a:r>
            <a:endParaRPr kumimoji="0" lang="en-US" sz="5400" b="1" i="0" u="none" strike="noStrike" kern="1200" cap="all" spc="0" normalizeH="0" baseline="0" noProof="0" dirty="0">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endParaRPr>
          </a:p>
        </p:txBody>
      </p:sp>
      <p:sp>
        <p:nvSpPr>
          <p:cNvPr id="3" name="Rectangle 2"/>
          <p:cNvSpPr/>
          <p:nvPr/>
        </p:nvSpPr>
        <p:spPr>
          <a:xfrm>
            <a:off x="52070" y="1905040"/>
            <a:ext cx="12139930" cy="1828386"/>
          </a:xfrm>
          <a:prstGeom prst="rect">
            <a:avLst/>
          </a:prstGeom>
          <a:noFill/>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en-US" sz="4000" b="1" i="0" u="none" strike="noStrike" kern="1200" cap="none" spc="0" normalizeH="0" baseline="0" noProof="0" dirty="0" err="1">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Năng</a:t>
            </a:r>
            <a:r>
              <a:rPr kumimoji="0" lang="en-US" sz="4000" b="1" i="0" u="none" strike="noStrike" kern="1200" cap="none" spc="0" normalizeH="0" baseline="0" noProof="0" dirty="0">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lượng</a:t>
            </a:r>
            <a:r>
              <a:rPr kumimoji="0" lang="en-US" sz="4000" b="1" i="0" u="none" strike="noStrike" kern="1200" cap="none" spc="0" normalizeH="0" baseline="0" noProof="0" dirty="0">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mặt</a:t>
            </a:r>
            <a:r>
              <a:rPr kumimoji="0" lang="en-US" sz="4000" b="1" i="0" u="none" strike="noStrike" kern="1200" cap="none" spc="0" normalizeH="0" baseline="0" noProof="0" dirty="0">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trời</a:t>
            </a:r>
            <a:r>
              <a:rPr kumimoji="0" lang="en-US" sz="4000" b="1" i="0" u="none" strike="noStrike" kern="1200" cap="none" spc="0" normalizeH="0" baseline="0" noProof="0" dirty="0">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năng</a:t>
            </a:r>
            <a:r>
              <a:rPr kumimoji="0" lang="en-US" sz="4000" b="1" i="0" u="none" strike="noStrike" kern="1200" cap="none" spc="0" normalizeH="0" baseline="0" noProof="0" dirty="0">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lượng</a:t>
            </a:r>
            <a:r>
              <a:rPr kumimoji="0" lang="en-US" sz="4000" b="1" i="0" u="none" strike="noStrike" kern="1200" cap="none" spc="0" normalizeH="0" baseline="0" noProof="0" dirty="0">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gió</a:t>
            </a:r>
            <a:r>
              <a:rPr kumimoji="0" lang="en-US" sz="4000" b="1" i="0" u="none" strike="noStrike" kern="1200" cap="none" spc="0" normalizeH="0" baseline="0" noProof="0" dirty="0">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và</a:t>
            </a:r>
            <a:r>
              <a:rPr kumimoji="0" lang="en-US" sz="4000" b="1" i="0" u="none" strike="noStrike" kern="1200" cap="none" spc="0" normalizeH="0" baseline="0" noProof="0" dirty="0">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năng</a:t>
            </a:r>
            <a:r>
              <a:rPr kumimoji="0" lang="en-US" sz="4000" b="1" i="0" u="none" strike="noStrike" kern="1200" cap="none" spc="0" normalizeH="0" baseline="0" noProof="0" dirty="0">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lượng</a:t>
            </a:r>
            <a:r>
              <a:rPr kumimoji="0" lang="en-US" sz="4000" b="1" i="0" u="none" strike="noStrike" kern="1200" cap="none" spc="0" normalizeH="0" baseline="0" noProof="0" dirty="0">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nước</a:t>
            </a:r>
            <a:r>
              <a:rPr kumimoji="0" lang="en-US" sz="4000" b="1" i="0" u="none" strike="noStrike" kern="1200" cap="none" spc="0" normalizeH="0" baseline="0" noProof="0" dirty="0">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chảy</a:t>
            </a:r>
            <a:r>
              <a:rPr kumimoji="0" lang="en-US" sz="4000" b="1" i="0" u="none" strike="noStrike" kern="1200" cap="none" spc="0" normalizeH="0" baseline="0" noProof="0" dirty="0">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Tiết</a:t>
            </a:r>
            <a:r>
              <a:rPr kumimoji="0" lang="en-US" sz="4000" b="1" i="0" u="none" strike="noStrike" kern="1200" cap="none" spc="0" normalizeH="0" baseline="0" noProof="0" dirty="0">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3)</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79011" y="381000"/>
            <a:ext cx="8433977" cy="5372849"/>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4" name="TextBox 3"/>
          <p:cNvSpPr txBox="1"/>
          <p:nvPr/>
        </p:nvSpPr>
        <p:spPr>
          <a:xfrm>
            <a:off x="1828800" y="5809124"/>
            <a:ext cx="8235507" cy="829945"/>
          </a:xfrm>
          <a:prstGeom prst="rect">
            <a:avLst/>
          </a:prstGeom>
          <a:noFill/>
        </p:spPr>
        <p:txBody>
          <a:bodyPr wrap="square" rtlCol="0">
            <a:spAutoFit/>
          </a:bodyPr>
          <a:lstStyle/>
          <a:p>
            <a:pPr algn="ctr"/>
            <a:r>
              <a:rPr lang="en-US" sz="4800">
                <a:solidFill>
                  <a:srgbClr val="C00000"/>
                </a:solidFill>
                <a:latin typeface="iCiel Cadena" panose="02000503000000020004" pitchFamily="50" charset="0"/>
              </a:rPr>
              <a:t>Nhà máy thuỷ điện Trị An</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3101"/>
          <a:stretch>
            <a:fillRect/>
          </a:stretch>
        </p:blipFill>
        <p:spPr>
          <a:xfrm>
            <a:off x="1422400" y="482600"/>
            <a:ext cx="9119873" cy="5181599"/>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4" name="TextBox 3"/>
          <p:cNvSpPr txBox="1"/>
          <p:nvPr/>
        </p:nvSpPr>
        <p:spPr>
          <a:xfrm>
            <a:off x="1727200" y="5765800"/>
            <a:ext cx="8235507" cy="829945"/>
          </a:xfrm>
          <a:prstGeom prst="rect">
            <a:avLst/>
          </a:prstGeom>
          <a:noFill/>
        </p:spPr>
        <p:txBody>
          <a:bodyPr wrap="square" rtlCol="0">
            <a:spAutoFit/>
          </a:bodyPr>
          <a:lstStyle/>
          <a:p>
            <a:pPr algn="ctr"/>
            <a:r>
              <a:rPr lang="en-US" sz="4800">
                <a:solidFill>
                  <a:srgbClr val="C00000"/>
                </a:solidFill>
                <a:latin typeface="iCiel Cadena" panose="02000503000000020004" pitchFamily="50" charset="0"/>
              </a:rPr>
              <a:t>Nhà máy thuỷ điện Đa Nhim</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37985" y="1295400"/>
            <a:ext cx="12077812" cy="5822949"/>
            <a:chOff x="61504" y="-699880"/>
            <a:chExt cx="9058359" cy="4367212"/>
          </a:xfrm>
        </p:grpSpPr>
        <p:sp>
          <p:nvSpPr>
            <p:cNvPr id="6" name="Rectangle: Rounded Corners 5"/>
            <p:cNvSpPr/>
            <p:nvPr/>
          </p:nvSpPr>
          <p:spPr>
            <a:xfrm>
              <a:off x="884993" y="-699880"/>
              <a:ext cx="8234870" cy="2669108"/>
            </a:xfrm>
            <a:prstGeom prst="roundRect">
              <a:avLst/>
            </a:prstGeom>
            <a:solidFill>
              <a:schemeClr val="bg1">
                <a:alpha val="7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r>
                <a:rPr lang="en-US" sz="6400" b="1" kern="0">
                  <a:solidFill>
                    <a:srgbClr val="C00000"/>
                  </a:solidFill>
                  <a:latin typeface="#Li-N UTM Aristote" panose="02040603050506020204" pitchFamily="18" charset="0"/>
                  <a:sym typeface="Arial" panose="020B0604020202020204"/>
                </a:rPr>
                <a:t>Nhà máy điện gió ở nước ta</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04" y="1113415"/>
              <a:ext cx="3193824" cy="2553917"/>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Voi Viền Phim Hoạt Hình Minh Họa Viền Dễ Thương Khung, Biên Giới  Voi, Phim Hoạt Hình Minh Họa, Biên Giới Dễ Thương miễn phí tải tập tin PNG  PSDCom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008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ự án nhà máy điện gió AMACCAO Quảng Trị 1 - Tập đoàn AMACC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705617"/>
            <a:ext cx="5200702" cy="55951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66837" y="2687637"/>
            <a:ext cx="4191001" cy="1625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tx1"/>
                </a:solidFill>
                <a:latin typeface="Arial" panose="020B0604020202020204" pitchFamily="34" charset="0"/>
                <a:cs typeface="Arial" panose="020B0604020202020204" pitchFamily="34" charset="0"/>
              </a:rPr>
              <a:t>Nhà</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máy</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điện</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gió</a:t>
            </a:r>
            <a:r>
              <a:rPr lang="en-US" sz="3000" dirty="0">
                <a:solidFill>
                  <a:schemeClr val="tx1"/>
                </a:solidFill>
                <a:latin typeface="Arial" panose="020B0604020202020204" pitchFamily="34" charset="0"/>
                <a:cs typeface="Arial" panose="020B0604020202020204" pitchFamily="34" charset="0"/>
              </a:rPr>
              <a:t> </a:t>
            </a:r>
            <a:r>
              <a:rPr lang="vi-VN" sz="3000" dirty="0">
                <a:solidFill>
                  <a:schemeClr val="tx1"/>
                </a:solidFill>
                <a:latin typeface="Arial" panose="020B0604020202020204" pitchFamily="34" charset="0"/>
                <a:cs typeface="Arial" panose="020B0604020202020204" pitchFamily="34" charset="0"/>
              </a:rPr>
              <a:t>Amaccao</a:t>
            </a:r>
            <a:r>
              <a:rPr lang="en-US" sz="3000" dirty="0">
                <a:solidFill>
                  <a:schemeClr val="tx1"/>
                </a:solidFill>
                <a:latin typeface="Arial" panose="020B0604020202020204" pitchFamily="34" charset="0"/>
                <a:cs typeface="Arial" panose="020B0604020202020204" pitchFamily="34" charset="0"/>
              </a:rPr>
              <a:t> – </a:t>
            </a:r>
            <a:r>
              <a:rPr lang="vi-VN" sz="3000" dirty="0">
                <a:solidFill>
                  <a:schemeClr val="tx1"/>
                </a:solidFill>
                <a:latin typeface="Arial" panose="020B0604020202020204" pitchFamily="34" charset="0"/>
                <a:cs typeface="Arial" panose="020B0604020202020204" pitchFamily="34" charset="0"/>
              </a:rPr>
              <a:t>Quảng Trị</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ình ảnh Voi Viền Phim Hoạt Hình Minh Họa Viền Dễ Thương Khung, Biên Giới  Voi, Phim Hoạt Hình Minh Họa, Biên Giới Dễ Thương miễn phí tải tập tin PNG  PSDCom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008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é lộ sai phạm tại Nhà máy điện gió Bình Đại số 2 và 3 củ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419" y="757237"/>
            <a:ext cx="7015162" cy="394335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824160" y="5522913"/>
            <a:ext cx="6779421" cy="655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tx1"/>
                </a:solidFill>
                <a:latin typeface="Arial" panose="020B0604020202020204" pitchFamily="34" charset="0"/>
                <a:cs typeface="Arial" panose="020B0604020202020204" pitchFamily="34" charset="0"/>
              </a:rPr>
              <a:t>Nhà</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máy</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điện</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gió</a:t>
            </a:r>
            <a:r>
              <a:rPr lang="vi-VN" sz="3000" dirty="0">
                <a:solidFill>
                  <a:schemeClr val="tx1"/>
                </a:solidFill>
                <a:latin typeface="Arial" panose="020B0604020202020204" pitchFamily="34" charset="0"/>
                <a:cs typeface="Arial" panose="020B0604020202020204" pitchFamily="34" charset="0"/>
              </a:rPr>
              <a:t> Bình Đại – Bến Tre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Voi Viền Phim Hoạt Hình Minh Họa Viền Dễ Thương Khung, Biên Giới  Voi, Phim Hoạt Hình Minh Họa, Biên Giới Dễ Thương miễn phí tải tập tin PNG  PSDCom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008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Lâm Đồng gia hạn tiến độ đầu tư dự án điện gió Cầu đất đến tháng 7/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687" y="692150"/>
            <a:ext cx="6524625" cy="40767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09860" y="5557044"/>
            <a:ext cx="7005640" cy="655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tx1"/>
                </a:solidFill>
                <a:latin typeface="Arial" panose="020B0604020202020204" pitchFamily="34" charset="0"/>
                <a:cs typeface="Arial" panose="020B0604020202020204" pitchFamily="34" charset="0"/>
              </a:rPr>
              <a:t>Nhà</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máy</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điện</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gió</a:t>
            </a:r>
            <a:r>
              <a:rPr lang="vi-VN" sz="3000" dirty="0">
                <a:solidFill>
                  <a:schemeClr val="tx1"/>
                </a:solidFill>
                <a:latin typeface="Arial" panose="020B0604020202020204" pitchFamily="34" charset="0"/>
                <a:cs typeface="Arial" panose="020B0604020202020204" pitchFamily="34" charset="0"/>
              </a:rPr>
              <a:t> Cầu Đất – Lâm Đồng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8194" name="Text Box 3"/>
          <p:cNvSpPr txBox="1"/>
          <p:nvPr/>
        </p:nvSpPr>
        <p:spPr>
          <a:xfrm>
            <a:off x="2971800" y="2895283"/>
            <a:ext cx="6375400" cy="1198880"/>
          </a:xfrm>
          <a:prstGeom prst="rect">
            <a:avLst/>
          </a:prstGeom>
          <a:noFill/>
          <a:ln w="9525">
            <a:noFill/>
          </a:ln>
        </p:spPr>
        <p:txBody>
          <a:bodyPr wrap="square" anchor="t" anchorCtr="0">
            <a:spAutoFit/>
          </a:bodyPr>
          <a:lstStyle/>
          <a:p>
            <a:pPr algn="ctr" eaLnBrk="0" hangingPunct="0"/>
            <a:r>
              <a:rPr lang="en-US" altLang="zh-CN" sz="7200" b="1" i="1">
                <a:latin typeface="Arial" panose="020B0604020202020204" pitchFamily="34" charset="0"/>
              </a:rPr>
              <a:t>VẬN DỤNG</a:t>
            </a:r>
          </a:p>
        </p:txBody>
      </p:sp>
      <p:sp>
        <p:nvSpPr>
          <p:cNvPr id="2" name="Text Box 1"/>
          <p:cNvSpPr txBox="1"/>
          <p:nvPr/>
        </p:nvSpPr>
        <p:spPr>
          <a:xfrm>
            <a:off x="1524000" y="4267200"/>
            <a:ext cx="8969375" cy="1076325"/>
          </a:xfrm>
          <a:prstGeom prst="rect">
            <a:avLst/>
          </a:prstGeom>
          <a:noFill/>
        </p:spPr>
        <p:txBody>
          <a:bodyPr wrap="square" rtlCol="0" anchor="t">
            <a:spAutoFit/>
          </a:bodyPr>
          <a:lstStyle/>
          <a:p>
            <a:pPr algn="ctr"/>
            <a:r>
              <a:rPr lang="en-US" sz="3200">
                <a:solidFill>
                  <a:schemeClr val="tx1"/>
                </a:solidFill>
                <a:cs typeface="Arial" panose="020B0604020202020204" pitchFamily="34" charset="0"/>
                <a:sym typeface="+mn-ea"/>
              </a:rPr>
              <a:t>Xem lại bài học và học ghi nhớ.</a:t>
            </a:r>
            <a:endParaRPr lang="en-US" sz="3200">
              <a:solidFill>
                <a:schemeClr val="tx1"/>
              </a:solidFill>
              <a:cs typeface="Arial" panose="020B0604020202020204" pitchFamily="34" charset="0"/>
            </a:endParaRPr>
          </a:p>
          <a:p>
            <a:pPr algn="ctr"/>
            <a:r>
              <a:rPr lang="en-US" sz="3200">
                <a:solidFill>
                  <a:schemeClr val="tx1"/>
                </a:solidFill>
                <a:cs typeface="Arial" panose="020B0604020202020204" pitchFamily="34" charset="0"/>
                <a:sym typeface="+mn-ea"/>
              </a:rPr>
              <a:t>Chuẩn bị bài Sử dụng năng lượng điện/ trang 92.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61765" y="955675"/>
            <a:ext cx="4455795" cy="7270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FFFFFF"/>
                </a:solidFill>
                <a:effectLst/>
                <a:uLnTx/>
                <a:uFillTx/>
                <a:latin typeface="+mn-lt"/>
                <a:ea typeface="+mn-ea"/>
                <a:cs typeface="+mn-cs"/>
              </a:rPr>
              <a:t>Yêu cầu cần đạt</a:t>
            </a:r>
          </a:p>
        </p:txBody>
      </p:sp>
      <p:sp>
        <p:nvSpPr>
          <p:cNvPr id="5" name="Rounded Rectangle 4"/>
          <p:cNvSpPr/>
          <p:nvPr/>
        </p:nvSpPr>
        <p:spPr bwMode="auto">
          <a:xfrm>
            <a:off x="2247900" y="1995488"/>
            <a:ext cx="7696200" cy="3295650"/>
          </a:xfrm>
          <a:prstGeom prst="roundRect">
            <a:avLst/>
          </a:prstGeom>
          <a:solidFill>
            <a:srgbClr val="FFCC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800" b="0" i="0" u="none" strike="noStrike" kern="1200" cap="none" spc="0" normalizeH="0" baseline="0" noProof="1">
                <a:solidFill>
                  <a:srgbClr val="000000"/>
                </a:solidFill>
                <a:latin typeface="Times New Roman" panose="02020603050405020304" pitchFamily="18" charset="0"/>
                <a:ea typeface="Times New Roman" panose="02020603050405020304" pitchFamily="18" charset="0"/>
                <a:cs typeface="+mn-cs"/>
              </a:rPr>
              <a:t>Ứng dụng các năng lượng mặt trời, gió và nước chảy trong đời sống.</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8194" name="Text Box 3"/>
          <p:cNvSpPr txBox="1"/>
          <p:nvPr/>
        </p:nvSpPr>
        <p:spPr>
          <a:xfrm>
            <a:off x="2908300" y="3809683"/>
            <a:ext cx="6375400" cy="1198880"/>
          </a:xfrm>
          <a:prstGeom prst="rect">
            <a:avLst/>
          </a:prstGeom>
          <a:noFill/>
          <a:ln w="9525">
            <a:noFill/>
          </a:ln>
        </p:spPr>
        <p:txBody>
          <a:bodyPr wrap="square" anchor="t" anchorCtr="0">
            <a:spAutoFit/>
          </a:bodyPr>
          <a:lstStyle/>
          <a:p>
            <a:pPr algn="ctr" eaLnBrk="0" hangingPunct="0"/>
            <a:r>
              <a:rPr lang="en-US" altLang="zh-CN" sz="7200" b="1" i="1">
                <a:latin typeface="Arial" panose="020B0604020202020204" pitchFamily="34" charset="0"/>
              </a:rPr>
              <a:t>THỰC HÀNH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5"/>
          <p:cNvPicPr>
            <a:picLocks noChangeAspect="1"/>
          </p:cNvPicPr>
          <p:nvPr/>
        </p:nvPicPr>
        <p:blipFill rotWithShape="1">
          <a:blip r:embed="rId2" cstate="print">
            <a:extLst>
              <a:ext uri="{28A0092B-C50C-407E-A947-70E740481C1C}">
                <a14:useLocalDpi xmlns:a14="http://schemas.microsoft.com/office/drawing/2010/main" val="0"/>
              </a:ext>
            </a:extLst>
          </a:blip>
          <a:srcRect l="-197" t="17268" r="197" b="3322"/>
          <a:stretch>
            <a:fillRect/>
          </a:stretch>
        </p:blipFill>
        <p:spPr>
          <a:xfrm>
            <a:off x="-24127" y="-27765"/>
            <a:ext cx="12216127" cy="6885765"/>
          </a:xfrm>
          <a:prstGeom prst="rect">
            <a:avLst/>
          </a:prstGeom>
        </p:spPr>
      </p:pic>
      <p:sp>
        <p:nvSpPr>
          <p:cNvPr id="5" name="Title 1"/>
          <p:cNvSpPr>
            <a:spLocks noGrp="1"/>
          </p:cNvSpPr>
          <p:nvPr>
            <p:ph type="title"/>
          </p:nvPr>
        </p:nvSpPr>
        <p:spPr>
          <a:xfrm>
            <a:off x="601502" y="200026"/>
            <a:ext cx="10342721" cy="3334069"/>
          </a:xfrm>
        </p:spPr>
        <p:txBody>
          <a:bodyPr>
            <a:normAutofit fontScale="90000"/>
          </a:bodyPr>
          <a:lstStyle/>
          <a:p>
            <a:br>
              <a:rPr lang="en-US" sz="6000" dirty="0">
                <a:latin typeface="Times New Roman" panose="02020603050405020304" pitchFamily="18" charset="0"/>
                <a:cs typeface="Times New Roman" panose="02020603050405020304" pitchFamily="18" charset="0"/>
              </a:rPr>
            </a:br>
            <a:br>
              <a:rPr lang="en-US" sz="6000" dirty="0">
                <a:latin typeface="Times New Roman" panose="02020603050405020304" pitchFamily="18" charset="0"/>
                <a:cs typeface="Times New Roman" panose="02020603050405020304" pitchFamily="18" charset="0"/>
              </a:rPr>
            </a:br>
            <a:r>
              <a:rPr lang="en-US" sz="6000" dirty="0">
                <a:latin typeface="Times New Roman" panose="02020603050405020304" pitchFamily="18" charset="0"/>
                <a:cs typeface="Times New Roman" panose="02020603050405020304" pitchFamily="18" charset="0"/>
                <a:sym typeface="+mn-ea"/>
              </a:rPr>
              <a:t> </a:t>
            </a:r>
            <a:br>
              <a:rPr lang="en-US" sz="6000" dirty="0">
                <a:latin typeface="Times New Roman" panose="02020603050405020304" pitchFamily="18" charset="0"/>
                <a:cs typeface="Times New Roman" panose="02020603050405020304" pitchFamily="18" charset="0"/>
              </a:rPr>
            </a:br>
            <a:r>
              <a:rPr lang="vi-VN" sz="6000" dirty="0">
                <a:latin typeface="Times New Roman" panose="02020603050405020304" pitchFamily="18" charset="0"/>
                <a:cs typeface="Times New Roman" panose="02020603050405020304" pitchFamily="18" charset="0"/>
              </a:rPr>
              <a:t>   </a:t>
            </a:r>
            <a:r>
              <a:rPr lang="vi-VN" sz="5400" dirty="0">
                <a:solidFill>
                  <a:srgbClr val="002060"/>
                </a:solidFill>
                <a:latin typeface="Arial" panose="020B0604020202020204" pitchFamily="34" charset="0"/>
                <a:cs typeface="Arial" panose="020B0604020202020204" pitchFamily="34" charset="0"/>
              </a:rPr>
              <a:t>Tại sao phải sử dụng nguồn năng lượng tự nhiên trong sinh hoạt</a:t>
            </a:r>
            <a:r>
              <a:rPr lang="en-US" sz="5400" dirty="0">
                <a:solidFill>
                  <a:srgbClr val="002060"/>
                </a:solidFill>
                <a:latin typeface="Arial" panose="020B0604020202020204" pitchFamily="34" charset="0"/>
                <a:cs typeface="Arial" panose="020B0604020202020204" pitchFamily="34" charset="0"/>
              </a:rPr>
              <a:t>?</a:t>
            </a:r>
            <a:br>
              <a:rPr lang="en-US" sz="5400" dirty="0">
                <a:solidFill>
                  <a:srgbClr val="002060"/>
                </a:solidFill>
                <a:latin typeface="Arial" panose="020B0604020202020204" pitchFamily="34" charset="0"/>
                <a:cs typeface="Arial" panose="020B0604020202020204" pitchFamily="34" charset="0"/>
              </a:rPr>
            </a:br>
            <a:r>
              <a:rPr lang="en-US" sz="6000" dirty="0">
                <a:solidFill>
                  <a:srgbClr val="002060"/>
                </a:solidFill>
                <a:latin typeface="Times New Roman" panose="02020603050405020304" pitchFamily="18" charset="0"/>
                <a:cs typeface="Times New Roman" panose="02020603050405020304" pitchFamily="18" charset="0"/>
              </a:rPr>
              <a:t>       </a:t>
            </a:r>
            <a:br>
              <a:rPr lang="en-US" sz="6000" dirty="0">
                <a:solidFill>
                  <a:srgbClr val="002060"/>
                </a:solidFill>
                <a:latin typeface="Times New Roman" panose="02020603050405020304" pitchFamily="18" charset="0"/>
                <a:cs typeface="Times New Roman" panose="02020603050405020304" pitchFamily="18" charset="0"/>
              </a:rPr>
            </a:br>
            <a:br>
              <a:rPr lang="en-US" sz="6000" dirty="0">
                <a:solidFill>
                  <a:srgbClr val="C00000"/>
                </a:solidFill>
                <a:latin typeface="Times New Roman" panose="02020603050405020304" pitchFamily="18" charset="0"/>
                <a:cs typeface="Times New Roman" panose="02020603050405020304" pitchFamily="18" charset="0"/>
              </a:rPr>
            </a:br>
            <a:r>
              <a:rPr lang="en-US" sz="6000" dirty="0">
                <a:solidFill>
                  <a:srgbClr val="C0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2000" fill="hold">
                                          <p:stCondLst>
                                            <p:cond delay="0"/>
                                          </p:stCondLst>
                                        </p:cTn>
                                        <p:tgtEl>
                                          <p:spTgt spid="5"/>
                                        </p:tgtEl>
                                        <p:attrNameLst>
                                          <p:attrName>style.visibility</p:attrName>
                                        </p:attrNameLst>
                                      </p:cBhvr>
                                      <p:to>
                                        <p:strVal val="visible"/>
                                      </p:to>
                                    </p:set>
                                    <p:anim calcmode="lin" valueType="num">
                                      <p:cBhvr additive="base">
                                        <p:cTn id="7" dur="2000"/>
                                        <p:tgtEl>
                                          <p:spTgt spid="5"/>
                                        </p:tgtEl>
                                        <p:attrNameLst>
                                          <p:attrName>ppt_x</p:attrName>
                                        </p:attrNameLst>
                                      </p:cBhvr>
                                      <p:tavLst>
                                        <p:tav tm="0">
                                          <p:val>
                                            <p:strVal val="#ppt_x-#ppt_w*1.125000"/>
                                          </p:val>
                                        </p:tav>
                                        <p:tav tm="100000">
                                          <p:val>
                                            <p:strVal val="#ppt_x"/>
                                          </p:val>
                                        </p:tav>
                                      </p:tavLst>
                                    </p:anim>
                                    <p:animEffect transition="in" filter="wipe(right)">
                                      <p:cBhvr>
                                        <p:cTn id="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descr="图片包含 烟火, 户外艺术系列&#10;&#10;已生成高可信度的说明"/>
          <p:cNvPicPr>
            <a:picLocks noChangeAspect="1"/>
          </p:cNvPicPr>
          <p:nvPr/>
        </p:nvPicPr>
        <p:blipFill rotWithShape="1">
          <a:blip r:embed="rId3" cstate="print">
            <a:extLst>
              <a:ext uri="{28A0092B-C50C-407E-A947-70E740481C1C}">
                <a14:useLocalDpi xmlns:a14="http://schemas.microsoft.com/office/drawing/2010/main" val="0"/>
              </a:ext>
            </a:extLst>
          </a:blip>
          <a:srcRect b="63414"/>
          <a:stretch>
            <a:fillRect/>
          </a:stretch>
        </p:blipFill>
        <p:spPr>
          <a:xfrm flipV="1">
            <a:off x="-23205" y="3532438"/>
            <a:ext cx="12756444" cy="3299455"/>
          </a:xfrm>
          <a:prstGeom prst="rect">
            <a:avLst/>
          </a:prstGeom>
        </p:spPr>
      </p:pic>
      <p:pic>
        <p:nvPicPr>
          <p:cNvPr id="46" name="图片 45" descr="图片包含 物体, 事情&#10;&#10;已生成高可信度的说明"/>
          <p:cNvPicPr>
            <a:picLocks noChangeAspect="1"/>
          </p:cNvPicPr>
          <p:nvPr/>
        </p:nvPicPr>
        <p:blipFill rotWithShape="1">
          <a:blip r:embed="rId4" cstate="print">
            <a:extLst>
              <a:ext uri="{28A0092B-C50C-407E-A947-70E740481C1C}">
                <a14:useLocalDpi xmlns:a14="http://schemas.microsoft.com/office/drawing/2010/main" val="0"/>
              </a:ext>
            </a:extLst>
          </a:blip>
          <a:srcRect t="5269" r="83472" b="58748"/>
          <a:stretch>
            <a:fillRect/>
          </a:stretch>
        </p:blipFill>
        <p:spPr>
          <a:xfrm>
            <a:off x="4919680" y="2652396"/>
            <a:ext cx="2206640" cy="3396144"/>
          </a:xfrm>
          <a:prstGeom prst="rect">
            <a:avLst/>
          </a:prstGeom>
        </p:spPr>
      </p:pic>
      <p:pic>
        <p:nvPicPr>
          <p:cNvPr id="47" name="图片 46" descr="图片包含 物体, 事情&#10;&#10;已生成高可信度的说明"/>
          <p:cNvPicPr>
            <a:picLocks noChangeAspect="1"/>
          </p:cNvPicPr>
          <p:nvPr/>
        </p:nvPicPr>
        <p:blipFill rotWithShape="1">
          <a:blip r:embed="rId5" cstate="print">
            <a:extLst>
              <a:ext uri="{28A0092B-C50C-407E-A947-70E740481C1C}">
                <a14:useLocalDpi xmlns:a14="http://schemas.microsoft.com/office/drawing/2010/main" val="0"/>
              </a:ext>
            </a:extLst>
          </a:blip>
          <a:srcRect l="75703" t="5269" b="58748"/>
          <a:stretch>
            <a:fillRect/>
          </a:stretch>
        </p:blipFill>
        <p:spPr>
          <a:xfrm>
            <a:off x="9623102" y="-224148"/>
            <a:ext cx="2568897" cy="268960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2993" y="1376397"/>
            <a:ext cx="6516314" cy="4714213"/>
          </a:xfrm>
          <a:prstGeom prst="rect">
            <a:avLst/>
          </a:prstGeom>
        </p:spPr>
      </p:pic>
      <p:sp>
        <p:nvSpPr>
          <p:cNvPr id="19" name="矩形 18"/>
          <p:cNvSpPr/>
          <p:nvPr/>
        </p:nvSpPr>
        <p:spPr>
          <a:xfrm>
            <a:off x="935460" y="2997087"/>
            <a:ext cx="3727612" cy="683150"/>
          </a:xfrm>
          <a:prstGeom prst="rect">
            <a:avLst/>
          </a:prstGeom>
        </p:spPr>
        <p:txBody>
          <a:bodyPr wrap="none" lIns="72000" tIns="0" rIns="72000" bIns="0">
            <a:noAutofit/>
          </a:bodyPr>
          <a:lstStyle/>
          <a:p>
            <a:pPr lvl="0" algn="r" defTabSz="914400">
              <a:defRPr/>
            </a:pPr>
            <a:r>
              <a:rPr lang="vi-VN" altLang="zh-CN" sz="2800" b="1" dirty="0">
                <a:solidFill>
                  <a:srgbClr val="002060"/>
                </a:solidFill>
                <a:cs typeface="+mn-ea"/>
                <a:sym typeface="+mn-lt"/>
              </a:rPr>
              <a:t>Bảo vệ môi trường</a:t>
            </a:r>
            <a:endParaRPr lang="zh-CN" altLang="en-US" sz="2800" b="1" dirty="0">
              <a:solidFill>
                <a:srgbClr val="002060"/>
              </a:solidFill>
              <a:cs typeface="+mn-ea"/>
              <a:sym typeface="+mn-lt"/>
            </a:endParaRP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427" y="1088300"/>
            <a:ext cx="5200650" cy="4352925"/>
          </a:xfrm>
          <a:prstGeom prst="rect">
            <a:avLst/>
          </a:prstGeom>
        </p:spPr>
      </p:pic>
      <p:sp>
        <p:nvSpPr>
          <p:cNvPr id="17" name="矩形 16"/>
          <p:cNvSpPr/>
          <p:nvPr/>
        </p:nvSpPr>
        <p:spPr>
          <a:xfrm>
            <a:off x="7126321" y="3338662"/>
            <a:ext cx="3610234" cy="884256"/>
          </a:xfrm>
          <a:prstGeom prst="rect">
            <a:avLst/>
          </a:prstGeom>
        </p:spPr>
        <p:txBody>
          <a:bodyPr wrap="none" lIns="72000" tIns="0" rIns="72000" bIns="0">
            <a:noAutofit/>
          </a:bodyPr>
          <a:lstStyle/>
          <a:p>
            <a:pPr lvl="0" defTabSz="914400">
              <a:defRPr/>
            </a:pPr>
            <a:r>
              <a:rPr lang="vi-VN" altLang="zh-CN" sz="2400" b="1" dirty="0">
                <a:solidFill>
                  <a:srgbClr val="002060"/>
                </a:solidFill>
                <a:cs typeface="+mn-ea"/>
                <a:sym typeface="+mn-lt"/>
              </a:rPr>
              <a:t>Nguồn năng lượng tự nhiên</a:t>
            </a:r>
          </a:p>
          <a:p>
            <a:pPr lvl="0" defTabSz="914400">
              <a:defRPr/>
            </a:pPr>
            <a:r>
              <a:rPr lang="vi-VN" altLang="zh-CN" sz="2400" b="1" dirty="0">
                <a:solidFill>
                  <a:srgbClr val="002060"/>
                </a:solidFill>
                <a:cs typeface="+mn-ea"/>
                <a:sym typeface="+mn-lt"/>
              </a:rPr>
              <a:t> sẽ không bao giờ cạn kiệt</a:t>
            </a:r>
            <a:endParaRPr lang="zh-CN" altLang="en-US" sz="2400" b="1" dirty="0">
              <a:solidFill>
                <a:srgbClr val="002060"/>
              </a:solidFill>
              <a:cs typeface="+mn-ea"/>
              <a:sym typeface="+mn-lt"/>
            </a:endParaRPr>
          </a:p>
        </p:txBody>
      </p:sp>
      <p:sp>
        <p:nvSpPr>
          <p:cNvPr id="22" name="箭头: 五边形 3"/>
          <p:cNvSpPr/>
          <p:nvPr/>
        </p:nvSpPr>
        <p:spPr bwMode="auto">
          <a:xfrm>
            <a:off x="935459" y="434944"/>
            <a:ext cx="8265691" cy="653356"/>
          </a:xfrm>
          <a:prstGeom prst="homePlate">
            <a:avLst/>
          </a:prstGeom>
          <a:solidFill>
            <a:schemeClr val="accent2">
              <a:lumMod val="60000"/>
              <a:lumOff val="40000"/>
            </a:schemeClr>
          </a:solidFill>
          <a:ln w="19050">
            <a:noFill/>
            <a:round/>
          </a:ln>
        </p:spPr>
        <p:txBody>
          <a:bodyPr anchor="ctr"/>
          <a:lstStyle/>
          <a:p>
            <a:pPr algn="ctr"/>
            <a:r>
              <a:rPr lang="vi-VN" sz="3200" dirty="0">
                <a:solidFill>
                  <a:srgbClr val="002060"/>
                </a:solidFill>
                <a:cs typeface="Arial" panose="020B0604020202020204" pitchFamily="34" charset="0"/>
                <a:sym typeface="+mn-lt"/>
              </a:rPr>
              <a:t>Lợi ích của nguồn năng lượng tự nhiên</a:t>
            </a:r>
            <a:endParaRPr sz="3200" dirty="0">
              <a:solidFill>
                <a:srgbClr val="002060"/>
              </a:solidFill>
              <a:cs typeface="Arial" panose="020B0604020202020204" pitchFamily="34" charset="0"/>
              <a:sym typeface="+mn-lt"/>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617" y="-94287"/>
            <a:ext cx="1932151" cy="17170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000" fill="hold"/>
                                        <p:tgtEl>
                                          <p:spTgt spid="46"/>
                                        </p:tgtEl>
                                        <p:attrNameLst>
                                          <p:attrName>ppt_x</p:attrName>
                                        </p:attrNameLst>
                                      </p:cBhvr>
                                      <p:tavLst>
                                        <p:tav tm="0">
                                          <p:val>
                                            <p:strVal val="#ppt_x"/>
                                          </p:val>
                                        </p:tav>
                                        <p:tav tm="100000">
                                          <p:val>
                                            <p:strVal val="#ppt_x"/>
                                          </p:val>
                                        </p:tav>
                                      </p:tavLst>
                                    </p:anim>
                                    <p:anim calcmode="lin" valueType="num">
                                      <p:cBhvr additive="base">
                                        <p:cTn id="8" dur="10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1+#ppt_w/2"/>
                                          </p:val>
                                        </p:tav>
                                        <p:tav tm="100000">
                                          <p:val>
                                            <p:strVal val="#ppt_x"/>
                                          </p:val>
                                        </p:tav>
                                      </p:tavLst>
                                    </p:anim>
                                    <p:anim calcmode="lin" valueType="num">
                                      <p:cBhvr additive="base">
                                        <p:cTn id="12" dur="1000" fill="hold"/>
                                        <p:tgtEl>
                                          <p:spTgt spid="47"/>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1000"/>
                                        <p:tgtEl>
                                          <p:spTgt spid="39"/>
                                        </p:tgtEl>
                                      </p:cBhvr>
                                    </p:animEffect>
                                    <p:anim calcmode="lin" valueType="num">
                                      <p:cBhvr>
                                        <p:cTn id="16" dur="1000" fill="hold"/>
                                        <p:tgtEl>
                                          <p:spTgt spid="39"/>
                                        </p:tgtEl>
                                        <p:attrNameLst>
                                          <p:attrName>ppt_x</p:attrName>
                                        </p:attrNameLst>
                                      </p:cBhvr>
                                      <p:tavLst>
                                        <p:tav tm="0">
                                          <p:val>
                                            <p:strVal val="#ppt_x"/>
                                          </p:val>
                                        </p:tav>
                                        <p:tav tm="100000">
                                          <p:val>
                                            <p:strVal val="#ppt_x"/>
                                          </p:val>
                                        </p:tav>
                                      </p:tavLst>
                                    </p:anim>
                                    <p:anim calcmode="lin" valueType="num">
                                      <p:cBhvr>
                                        <p:cTn id="17" dur="1000" fill="hold"/>
                                        <p:tgtEl>
                                          <p:spTgt spid="39"/>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7" grpId="0"/>
      <p:bldP spid="2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箭头: 五边形 3"/>
          <p:cNvSpPr/>
          <p:nvPr/>
        </p:nvSpPr>
        <p:spPr bwMode="auto">
          <a:xfrm>
            <a:off x="463455" y="2179158"/>
            <a:ext cx="11582256" cy="922020"/>
          </a:xfrm>
          <a:prstGeom prst="homePlate">
            <a:avLst/>
          </a:prstGeom>
          <a:solidFill>
            <a:schemeClr val="bg1"/>
          </a:solidFill>
          <a:ln w="19050">
            <a:noFill/>
            <a:round/>
          </a:ln>
        </p:spPr>
        <p:txBody>
          <a:bodyPr anchor="ctr"/>
          <a:lstStyle/>
          <a:p>
            <a:r>
              <a:rPr lang="vi-VN" sz="2800" dirty="0">
                <a:solidFill>
                  <a:srgbClr val="002060"/>
                </a:solidFill>
                <a:cs typeface="Arial" panose="020B0604020202020204" pitchFamily="34" charset="0"/>
                <a:sym typeface="+mn-lt"/>
              </a:rPr>
              <a:t>Năng lượng</a:t>
            </a:r>
            <a:r>
              <a:rPr lang="en-US" altLang="vi-VN" sz="2800" dirty="0">
                <a:solidFill>
                  <a:srgbClr val="002060"/>
                </a:solidFill>
                <a:cs typeface="Arial" panose="020B0604020202020204" pitchFamily="34" charset="0"/>
                <a:sym typeface="+mn-lt"/>
              </a:rPr>
              <a:t> mặt trời,</a:t>
            </a:r>
            <a:r>
              <a:rPr lang="vi-VN" sz="2800" dirty="0">
                <a:solidFill>
                  <a:srgbClr val="002060"/>
                </a:solidFill>
                <a:cs typeface="Arial" panose="020B0604020202020204" pitchFamily="34" charset="0"/>
                <a:sym typeface="+mn-lt"/>
              </a:rPr>
              <a:t> gió</a:t>
            </a:r>
            <a:r>
              <a:rPr lang="en-US" altLang="vi-VN" sz="2800" dirty="0">
                <a:solidFill>
                  <a:srgbClr val="002060"/>
                </a:solidFill>
                <a:cs typeface="Arial" panose="020B0604020202020204" pitchFamily="34" charset="0"/>
                <a:sym typeface="+mn-lt"/>
              </a:rPr>
              <a:t> và nước chảy</a:t>
            </a:r>
            <a:r>
              <a:rPr lang="vi-VN" sz="2800" dirty="0">
                <a:solidFill>
                  <a:srgbClr val="002060"/>
                </a:solidFill>
                <a:cs typeface="Arial" panose="020B0604020202020204" pitchFamily="34" charset="0"/>
                <a:sym typeface="+mn-lt"/>
              </a:rPr>
              <a:t> ở địa phương em dùng trong việc gì?</a:t>
            </a:r>
            <a:endParaRPr sz="2800" dirty="0">
              <a:solidFill>
                <a:srgbClr val="002060"/>
              </a:solidFill>
              <a:cs typeface="Arial" panose="020B0604020202020204" pitchFamily="34" charset="0"/>
              <a:sym typeface="+mn-lt"/>
            </a:endParaRPr>
          </a:p>
        </p:txBody>
      </p:sp>
      <p:sp>
        <p:nvSpPr>
          <p:cNvPr id="11" name="箭头: 五边形 3"/>
          <p:cNvSpPr/>
          <p:nvPr/>
        </p:nvSpPr>
        <p:spPr bwMode="auto">
          <a:xfrm>
            <a:off x="387257" y="3416157"/>
            <a:ext cx="11734652" cy="903605"/>
          </a:xfrm>
          <a:prstGeom prst="homePlate">
            <a:avLst/>
          </a:prstGeom>
          <a:solidFill>
            <a:schemeClr val="bg1"/>
          </a:solidFill>
          <a:ln w="19050">
            <a:noFill/>
            <a:round/>
          </a:ln>
        </p:spPr>
        <p:txBody>
          <a:bodyPr anchor="ctr"/>
          <a:lstStyle/>
          <a:p>
            <a:pPr algn="ctr"/>
            <a:r>
              <a:rPr lang="vi-VN" sz="2800" dirty="0">
                <a:solidFill>
                  <a:srgbClr val="002060"/>
                </a:solidFill>
                <a:cs typeface="Arial" panose="020B0604020202020204" pitchFamily="34" charset="0"/>
                <a:sym typeface="+mn-lt"/>
              </a:rPr>
              <a:t>Giới thiệu thêm một số nhà máy</a:t>
            </a:r>
            <a:r>
              <a:rPr lang="en-US" altLang="vi-VN" sz="2800" dirty="0">
                <a:solidFill>
                  <a:srgbClr val="002060"/>
                </a:solidFill>
                <a:cs typeface="Arial" panose="020B0604020202020204" pitchFamily="34" charset="0"/>
                <a:sym typeface="+mn-lt"/>
              </a:rPr>
              <a:t> thủy điện,</a:t>
            </a:r>
            <a:r>
              <a:rPr lang="vi-VN" sz="2800" dirty="0">
                <a:solidFill>
                  <a:srgbClr val="002060"/>
                </a:solidFill>
                <a:cs typeface="Arial" panose="020B0604020202020204" pitchFamily="34" charset="0"/>
                <a:sym typeface="+mn-lt"/>
              </a:rPr>
              <a:t> sản xuất điện gió ở nước ta.</a:t>
            </a:r>
            <a:endParaRPr sz="2800" dirty="0">
              <a:solidFill>
                <a:srgbClr val="002060"/>
              </a:solidFill>
              <a:cs typeface="Arial" panose="020B0604020202020204" pitchFamily="34" charset="0"/>
              <a:sym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458" y="-14031"/>
            <a:ext cx="3293961" cy="1769720"/>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9975" y="932839"/>
            <a:ext cx="2028967" cy="1090087"/>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5073" y="183935"/>
            <a:ext cx="3143922" cy="16891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6711" y="0"/>
            <a:ext cx="12688711" cy="7137400"/>
          </a:xfrm>
          <a:prstGeom prst="rect">
            <a:avLst/>
          </a:prstGeom>
        </p:spPr>
      </p:pic>
      <p:grpSp>
        <p:nvGrpSpPr>
          <p:cNvPr id="5" name="Group 4"/>
          <p:cNvGrpSpPr/>
          <p:nvPr/>
        </p:nvGrpSpPr>
        <p:grpSpPr>
          <a:xfrm>
            <a:off x="-537985" y="1295400"/>
            <a:ext cx="12077812" cy="5822949"/>
            <a:chOff x="61504" y="-699880"/>
            <a:chExt cx="9058359" cy="4367212"/>
          </a:xfrm>
        </p:grpSpPr>
        <p:sp>
          <p:nvSpPr>
            <p:cNvPr id="6" name="Rectangle: Rounded Corners 5"/>
            <p:cNvSpPr/>
            <p:nvPr/>
          </p:nvSpPr>
          <p:spPr>
            <a:xfrm>
              <a:off x="884993" y="-699880"/>
              <a:ext cx="8234870" cy="2669108"/>
            </a:xfrm>
            <a:prstGeom prst="roundRect">
              <a:avLst/>
            </a:prstGeom>
            <a:solidFill>
              <a:schemeClr val="bg1">
                <a:alpha val="7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r>
                <a:rPr lang="en-US" sz="6400" b="1" kern="0">
                  <a:solidFill>
                    <a:srgbClr val="C00000"/>
                  </a:solidFill>
                  <a:latin typeface="#Li-N UTM Aristote" panose="02040603050506020204" pitchFamily="18" charset="0"/>
                  <a:sym typeface="Arial" panose="020B0604020202020204"/>
                </a:rPr>
                <a:t>Em biết gì về nhà máy </a:t>
              </a:r>
            </a:p>
            <a:p>
              <a:pPr algn="ctr" defTabSz="1219200">
                <a:buClr>
                  <a:srgbClr val="000000"/>
                </a:buClr>
              </a:pPr>
              <a:r>
                <a:rPr lang="en-US" sz="6400" b="1" kern="0">
                  <a:solidFill>
                    <a:srgbClr val="C00000"/>
                  </a:solidFill>
                  <a:latin typeface="#Li-N UTM Aristote" panose="02040603050506020204" pitchFamily="18" charset="0"/>
                  <a:sym typeface="Arial" panose="020B0604020202020204"/>
                </a:rPr>
                <a:t>thuỷ điện ở nước ta?</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04" y="1113415"/>
              <a:ext cx="3193824" cy="2553917"/>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30153" y="570353"/>
            <a:ext cx="8432800" cy="52387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1828800" y="5809124"/>
            <a:ext cx="8235507" cy="829945"/>
          </a:xfrm>
          <a:prstGeom prst="rect">
            <a:avLst/>
          </a:prstGeom>
          <a:noFill/>
        </p:spPr>
        <p:txBody>
          <a:bodyPr wrap="square" rtlCol="0">
            <a:spAutoFit/>
          </a:bodyPr>
          <a:lstStyle/>
          <a:p>
            <a:pPr algn="ctr"/>
            <a:r>
              <a:rPr lang="en-US" sz="4800">
                <a:solidFill>
                  <a:srgbClr val="C00000"/>
                </a:solidFill>
                <a:latin typeface="iCiel Cadena" panose="02000503000000020004" pitchFamily="50" charset="0"/>
              </a:rPr>
              <a:t>Nhà máy thuỷ điện Hoà Bình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32000" y="381000"/>
            <a:ext cx="8128000" cy="5318657"/>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4" name="TextBox 3"/>
          <p:cNvSpPr txBox="1"/>
          <p:nvPr/>
        </p:nvSpPr>
        <p:spPr>
          <a:xfrm>
            <a:off x="1828800" y="5809124"/>
            <a:ext cx="8235507" cy="829945"/>
          </a:xfrm>
          <a:prstGeom prst="rect">
            <a:avLst/>
          </a:prstGeom>
          <a:noFill/>
        </p:spPr>
        <p:txBody>
          <a:bodyPr wrap="square" rtlCol="0">
            <a:spAutoFit/>
          </a:bodyPr>
          <a:lstStyle/>
          <a:p>
            <a:pPr algn="ctr"/>
            <a:r>
              <a:rPr lang="en-US" sz="4800">
                <a:solidFill>
                  <a:srgbClr val="C00000"/>
                </a:solidFill>
                <a:latin typeface="iCiel Cadena" panose="02000503000000020004" pitchFamily="50" charset="0"/>
              </a:rPr>
              <a:t>Nhà máy thuỷ điện Sơn La</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476</Words>
  <Application>Microsoft Office PowerPoint</Application>
  <PresentationFormat>Widescreen</PresentationFormat>
  <Paragraphs>35</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#Li-N UTM Aristote</vt:lpstr>
      <vt:lpstr>Arial</vt:lpstr>
      <vt:lpstr>Calibri</vt:lpstr>
      <vt:lpstr>iCiel Cadena</vt:lpstr>
      <vt:lpstr>Times New Roman</vt:lpstr>
      <vt:lpstr>1_Default Design</vt:lpstr>
      <vt:lpstr>PowerPoint Presentation</vt:lpstr>
      <vt:lpstr>PowerPoint Presentation</vt:lpstr>
      <vt:lpstr>PowerPoint Presentation</vt:lpstr>
      <vt:lpstr>       Tại sao phải sử dụng nguồn năng lượng tự nhiên trong sinh hoạt?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54</cp:revision>
  <dcterms:created xsi:type="dcterms:W3CDTF">2016-01-17T00:09:00Z</dcterms:created>
  <dcterms:modified xsi:type="dcterms:W3CDTF">2022-08-14T08:28:49Z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1033-11.2.0.11254</vt:lpwstr>
  </property>
  <property fmtid="{D5CDD505-2E9C-101B-9397-08002B2CF9AE}" pid="3" name="ICV">
    <vt:lpwstr>FA989C9A9AE94032BF44F22BB571D251</vt:lpwstr>
  </property>
</Properties>
</file>