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445" r:id="rId4"/>
    <p:sldId id="563" r:id="rId5"/>
    <p:sldId id="386" r:id="rId6"/>
    <p:sldId id="565" r:id="rId8"/>
    <p:sldId id="278" r:id="rId9"/>
    <p:sldId id="564" r:id="rId10"/>
    <p:sldId id="447" r:id="rId11"/>
    <p:sldId id="546" r:id="rId12"/>
    <p:sldId id="534" r:id="rId13"/>
    <p:sldId id="547" r:id="rId14"/>
    <p:sldId id="460" r:id="rId15"/>
    <p:sldId id="566" r:id="rId16"/>
    <p:sldId id="495" r:id="rId17"/>
    <p:sldId id="548" r:id="rId18"/>
    <p:sldId id="551" r:id="rId19"/>
    <p:sldId id="550" r:id="rId20"/>
    <p:sldId id="552" r:id="rId21"/>
    <p:sldId id="540" r:id="rId22"/>
    <p:sldId id="553" r:id="rId23"/>
    <p:sldId id="292" r:id="rId24"/>
    <p:sldId id="293"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755"/>
    <a:srgbClr val="00FFCC"/>
    <a:srgbClr val="DDBA59"/>
    <a:srgbClr val="006600"/>
    <a:srgbClr val="004DE6"/>
    <a:srgbClr val="003FBC"/>
    <a:srgbClr val="9900FF"/>
    <a:srgbClr val="FF0066"/>
    <a:srgbClr val="FF66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74" d="100"/>
          <a:sy n="74" d="100"/>
        </p:scale>
        <p:origin x="984" y="43"/>
      </p:cViewPr>
      <p:guideLst>
        <p:guide orient="horz" pos="2171"/>
        <p:guide pos="38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971665"/>
        </p:xfrm>
        <a:graphic>
          <a:graphicData uri="http://schemas.openxmlformats.org/drawingml/2006/table">
            <a:tbl>
              <a:tblPr firstRow="1" bandRow="1">
                <a:tableStyleId>{5C22544A-7EE6-4342-B048-85BDC9FD1C3A}</a:tableStyleId>
              </a:tblPr>
              <a:tblGrid>
                <a:gridCol w="5181600"/>
                <a:gridCol w="3295015"/>
                <a:gridCol w="3715385"/>
              </a:tblGrid>
              <a:tr h="1381760">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en-US" altLang="en-US" sz="2800" b="1">
                          <a:solidFill>
                            <a:schemeClr val="tx1"/>
                          </a:solidFill>
                          <a:latin typeface="Times New Roman" panose="02020603050405020304" pitchFamily="18" charset="0"/>
                          <a:cs typeface="Times New Roman" panose="02020603050405020304" pitchFamily="18" charset="0"/>
                        </a:rPr>
                        <a:t>Câu</a:t>
                      </a:r>
                      <a:endParaRPr lang="en-US" altLang="en-US" sz="28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vi-VN" sz="2800">
                          <a:solidFill>
                            <a:schemeClr val="tx1"/>
                          </a:solidFill>
                          <a:latin typeface="+mn-lt"/>
                          <a:cs typeface="Times New Roman" panose="02020603050405020304" pitchFamily="18" charset="0"/>
                        </a:rPr>
                        <a:t>Câu hỏi cho từ ngữ chỉ hoạt động</a:t>
                      </a:r>
                      <a:endParaRPr lang="vi-VN" sz="280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vi-VN" sz="2800">
                          <a:solidFill>
                            <a:schemeClr val="tx1"/>
                          </a:solidFill>
                          <a:latin typeface="+mn-lt"/>
                          <a:cs typeface="Times New Roman" panose="02020603050405020304" pitchFamily="18" charset="0"/>
                        </a:rPr>
                        <a:t>Câu hỏi cho từ ngữ chỉ người hoặc vật hoạt động</a:t>
                      </a:r>
                      <a:endParaRPr lang="vi-VN" sz="280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932180">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1545">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2180">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0275">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2180">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1545">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3" name="TextBox 3"/>
          <p:cNvSpPr txBox="1">
            <a:spLocks noChangeArrowheads="1"/>
          </p:cNvSpPr>
          <p:nvPr/>
        </p:nvSpPr>
        <p:spPr bwMode="auto">
          <a:xfrm>
            <a:off x="21770" y="1516437"/>
            <a:ext cx="4514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Người lớn đánh trâu ra cày.</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4" name="TextBox 4"/>
          <p:cNvSpPr txBox="1">
            <a:spLocks noChangeArrowheads="1"/>
          </p:cNvSpPr>
          <p:nvPr/>
        </p:nvSpPr>
        <p:spPr bwMode="auto">
          <a:xfrm>
            <a:off x="0" y="2458403"/>
            <a:ext cx="4460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Các cụ già nhặt cỏ, đốt lá.</a:t>
            </a:r>
            <a:endParaRPr lang="en-US" altLang="en-US" sz="2800" b="1">
              <a:latin typeface="Times New Roman" panose="02020603050405020304" pitchFamily="18" charset="0"/>
              <a:cs typeface="Times New Roman" panose="02020603050405020304" pitchFamily="18" charset="0"/>
            </a:endParaRPr>
          </a:p>
        </p:txBody>
      </p:sp>
      <p:sp>
        <p:nvSpPr>
          <p:cNvPr id="35" name="TextBox 5"/>
          <p:cNvSpPr txBox="1">
            <a:spLocks noChangeArrowheads="1"/>
          </p:cNvSpPr>
          <p:nvPr/>
        </p:nvSpPr>
        <p:spPr bwMode="auto">
          <a:xfrm>
            <a:off x="-2" y="3408139"/>
            <a:ext cx="5321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Mấy chú bé bắc bếp thổi cơm.</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6" name="TextBox 6"/>
          <p:cNvSpPr txBox="1">
            <a:spLocks noChangeArrowheads="1"/>
          </p:cNvSpPr>
          <p:nvPr/>
        </p:nvSpPr>
        <p:spPr bwMode="auto">
          <a:xfrm>
            <a:off x="21770" y="4363635"/>
            <a:ext cx="4061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Các bà mẹ tra ngô.</a:t>
            </a:r>
            <a:endParaRPr lang="en-US" altLang="en-US" sz="2800" b="1">
              <a:latin typeface="Times New Roman" panose="02020603050405020304" pitchFamily="18" charset="0"/>
              <a:cs typeface="Times New Roman" panose="02020603050405020304" pitchFamily="18" charset="0"/>
            </a:endParaRPr>
          </a:p>
        </p:txBody>
      </p:sp>
      <p:sp>
        <p:nvSpPr>
          <p:cNvPr id="37" name="TextBox 7"/>
          <p:cNvSpPr txBox="1">
            <a:spLocks noChangeArrowheads="1"/>
          </p:cNvSpPr>
          <p:nvPr/>
        </p:nvSpPr>
        <p:spPr bwMode="auto">
          <a:xfrm>
            <a:off x="9522" y="5318517"/>
            <a:ext cx="5254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Các em bé ngủ khì trên lưng mẹ.</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8" name="TextBox 8"/>
          <p:cNvSpPr txBox="1">
            <a:spLocks noChangeArrowheads="1"/>
          </p:cNvSpPr>
          <p:nvPr/>
        </p:nvSpPr>
        <p:spPr bwMode="auto">
          <a:xfrm>
            <a:off x="52185" y="6268253"/>
            <a:ext cx="4384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Lũ chó sủa om cả rừng.</a:t>
            </a:r>
            <a:endParaRPr lang="en-US" altLang="en-US" sz="2800" b="1">
              <a:latin typeface="Times New Roman" panose="02020603050405020304" pitchFamily="18" charset="0"/>
              <a:cs typeface="Times New Roman" panose="02020603050405020304" pitchFamily="18" charset="0"/>
            </a:endParaRPr>
          </a:p>
        </p:txBody>
      </p:sp>
      <p:sp>
        <p:nvSpPr>
          <p:cNvPr id="39" name="TextBox 17"/>
          <p:cNvSpPr txBox="1">
            <a:spLocks noChangeArrowheads="1"/>
          </p:cNvSpPr>
          <p:nvPr/>
        </p:nvSpPr>
        <p:spPr bwMode="auto">
          <a:xfrm>
            <a:off x="5285463" y="1562632"/>
            <a:ext cx="327659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Người lớn làm gì?</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281834" y="2460497"/>
            <a:ext cx="3839029" cy="954107"/>
          </a:xfrm>
          <a:prstGeom prst="rect">
            <a:avLst/>
          </a:prstGeom>
          <a:noFill/>
        </p:spPr>
        <p:txBody>
          <a:bodyPr wrap="square">
            <a:spAutoFit/>
          </a:bodyPr>
          <a:lstStyle/>
          <a:p>
            <a:pPr eaLnBrk="1" hangingPunct="1">
              <a:defRPr/>
            </a:pP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eaLnBrk="1" hangingPunct="1">
              <a:defRPr/>
            </a:pP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5281834" y="3470701"/>
            <a:ext cx="40122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Mấy chú bé làm gì?</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281833" y="4375435"/>
            <a:ext cx="3770997" cy="954107"/>
          </a:xfrm>
          <a:prstGeom prst="rect">
            <a:avLst/>
          </a:prstGeom>
          <a:noFill/>
        </p:spPr>
        <p:txBody>
          <a:bodyPr wrap="square">
            <a:spAutoFit/>
          </a:bodyPr>
          <a:lstStyle/>
          <a:p>
            <a:pPr eaLnBrk="1" hangingPunct="1">
              <a:defRPr/>
            </a:pP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eaLnBrk="1" hangingPunct="1">
              <a:defRPr/>
            </a:pP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43" name="TextBox 42"/>
          <p:cNvSpPr txBox="1">
            <a:spLocks noChangeArrowheads="1"/>
          </p:cNvSpPr>
          <p:nvPr/>
        </p:nvSpPr>
        <p:spPr bwMode="auto">
          <a:xfrm>
            <a:off x="8659609" y="5300091"/>
            <a:ext cx="35323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Các em bé làm gì?</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4" name="TextBox 43"/>
          <p:cNvSpPr txBox="1">
            <a:spLocks noChangeArrowheads="1"/>
          </p:cNvSpPr>
          <p:nvPr/>
        </p:nvSpPr>
        <p:spPr bwMode="auto">
          <a:xfrm>
            <a:off x="5335599" y="6268253"/>
            <a:ext cx="3552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Lũ chó làm gì?</a:t>
            </a:r>
            <a:endParaRPr lang="en-US" altLang="en-US" sz="2800" b="1">
              <a:latin typeface="Times New Roman" panose="02020603050405020304" pitchFamily="18" charset="0"/>
              <a:cs typeface="Times New Roman" panose="02020603050405020304" pitchFamily="18" charset="0"/>
            </a:endParaRPr>
          </a:p>
          <a:p>
            <a:pPr eaLnBrk="1" hangingPunct="1"/>
            <a:endParaRPr lang="en-US" altLang="en-US" sz="2800" b="1">
              <a:latin typeface="Times New Roman" panose="02020603050405020304" pitchFamily="18" charset="0"/>
              <a:cs typeface="Times New Roman" panose="02020603050405020304" pitchFamily="18" charset="0"/>
            </a:endParaRPr>
          </a:p>
        </p:txBody>
      </p:sp>
      <p:sp>
        <p:nvSpPr>
          <p:cNvPr id="45" name="TextBox 23"/>
          <p:cNvSpPr txBox="1">
            <a:spLocks noChangeArrowheads="1"/>
          </p:cNvSpPr>
          <p:nvPr/>
        </p:nvSpPr>
        <p:spPr bwMode="auto">
          <a:xfrm>
            <a:off x="8677725" y="1636154"/>
            <a:ext cx="457562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Ai đánh</a:t>
            </a:r>
            <a:r>
              <a:rPr lang="vi-VN"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trâu ra cày?</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6" name="TextBox 45"/>
          <p:cNvSpPr txBox="1">
            <a:spLocks noChangeArrowheads="1"/>
          </p:cNvSpPr>
          <p:nvPr/>
        </p:nvSpPr>
        <p:spPr bwMode="auto">
          <a:xfrm>
            <a:off x="8677725" y="2523681"/>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Ai nhặt cỏ, đốt lá?</a:t>
            </a:r>
            <a:endParaRPr lang="en-US" altLang="en-US" sz="2800" b="1">
              <a:latin typeface="Times New Roman" panose="02020603050405020304" pitchFamily="18" charset="0"/>
              <a:cs typeface="Times New Roman" panose="02020603050405020304" pitchFamily="18" charset="0"/>
            </a:endParaRPr>
          </a:p>
        </p:txBody>
      </p:sp>
      <p:sp>
        <p:nvSpPr>
          <p:cNvPr id="47" name="TextBox 46"/>
          <p:cNvSpPr txBox="1">
            <a:spLocks noChangeArrowheads="1"/>
          </p:cNvSpPr>
          <p:nvPr/>
        </p:nvSpPr>
        <p:spPr bwMode="auto">
          <a:xfrm>
            <a:off x="8663661" y="3467503"/>
            <a:ext cx="371565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Ai bắc bếp thổi cơm?</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8590646" y="4414422"/>
            <a:ext cx="2286000" cy="523220"/>
          </a:xfrm>
          <a:prstGeom prst="rect">
            <a:avLst/>
          </a:prstGeom>
          <a:noFill/>
        </p:spPr>
        <p:txBody>
          <a:bodyPr>
            <a:spAutoFit/>
          </a:bodyPr>
          <a:lstStyle/>
          <a:p>
            <a:pPr eaLnBrk="1" hangingPunct="1">
              <a:defRPr/>
            </a:pP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9" name="TextBox 48"/>
          <p:cNvSpPr txBox="1">
            <a:spLocks noChangeArrowheads="1"/>
          </p:cNvSpPr>
          <p:nvPr/>
        </p:nvSpPr>
        <p:spPr bwMode="auto">
          <a:xfrm>
            <a:off x="4436402" y="5064446"/>
            <a:ext cx="45887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Ai ngủ khì trên </a:t>
            </a:r>
            <a:endParaRPr lang="en-US" altLang="en-US" sz="2800" b="1">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lưng mẹ?</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50" name="TextBox 49"/>
          <p:cNvSpPr txBox="1">
            <a:spLocks noChangeArrowheads="1"/>
          </p:cNvSpPr>
          <p:nvPr/>
        </p:nvSpPr>
        <p:spPr bwMode="auto">
          <a:xfrm>
            <a:off x="8426342" y="6240143"/>
            <a:ext cx="4227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Con gì sủa om cả rừng?</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linds(horizontal)">
                                      <p:cBhvr>
                                        <p:cTn id="23" dur="500"/>
                                        <p:tgtEl>
                                          <p:spTgt spid="4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linds(horizontal)">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linds(horizontal)">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linds(horizontal)">
                                      <p:cBhvr>
                                        <p:cTn id="39" dur="500"/>
                                        <p:tgtEl>
                                          <p:spTgt spid="4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6"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496695" y="2169795"/>
            <a:ext cx="9045575" cy="267652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lnSpc>
                <a:spcPct val="150000"/>
              </a:lnSpc>
              <a:defRPr/>
            </a:pPr>
            <a:r>
              <a:rPr lang="en-US" sz="2800" b="1">
                <a:latin typeface="Times New Roman" panose="02020603050405020304" pitchFamily="18" charset="0"/>
                <a:cs typeface="Times New Roman" panose="02020603050405020304" pitchFamily="18" charset="0"/>
              </a:rPr>
              <a:t>Câu kể </a:t>
            </a:r>
            <a:r>
              <a:rPr lang="en-US" sz="2800" b="1">
                <a:solidFill>
                  <a:srgbClr val="FF0000"/>
                </a:solidFill>
                <a:latin typeface="Times New Roman" panose="02020603050405020304" pitchFamily="18" charset="0"/>
                <a:cs typeface="Times New Roman" panose="02020603050405020304" pitchFamily="18" charset="0"/>
              </a:rPr>
              <a:t>Ai làm gì ?</a:t>
            </a:r>
            <a:r>
              <a:rPr lang="en-US" sz="2800" b="1">
                <a:solidFill>
                  <a:schemeClr val="accent6"/>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thường gồm hai bộ phận:</a:t>
            </a:r>
            <a:endParaRPr lang="en-US" sz="2800" b="1">
              <a:latin typeface="Times New Roman" panose="02020603050405020304" pitchFamily="18" charset="0"/>
              <a:cs typeface="Times New Roman" panose="02020603050405020304" pitchFamily="18" charset="0"/>
            </a:endParaRPr>
          </a:p>
          <a:p>
            <a:pPr algn="just">
              <a:lnSpc>
                <a:spcPct val="150000"/>
              </a:lnSpc>
              <a:defRPr/>
            </a:pPr>
            <a:r>
              <a:rPr lang="en-US" sz="2800" b="1">
                <a:solidFill>
                  <a:schemeClr val="accent6"/>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Bộ phận thứ nhất là </a:t>
            </a:r>
            <a:r>
              <a:rPr lang="en-US" sz="2800" b="1" u="sng">
                <a:solidFill>
                  <a:srgbClr val="FF0000"/>
                </a:solidFill>
                <a:latin typeface="Times New Roman" panose="02020603050405020304" pitchFamily="18" charset="0"/>
                <a:cs typeface="Times New Roman" panose="02020603050405020304" pitchFamily="18" charset="0"/>
              </a:rPr>
              <a:t>chủ ngữ </a:t>
            </a:r>
            <a:r>
              <a:rPr lang="en-US" sz="2800" b="1">
                <a:latin typeface="Times New Roman" panose="02020603050405020304" pitchFamily="18" charset="0"/>
                <a:cs typeface="Times New Roman" panose="02020603050405020304" pitchFamily="18" charset="0"/>
              </a:rPr>
              <a:t>trả lời cho câu hỏi: Ai (con gì, cái gì) ?</a:t>
            </a:r>
            <a:endParaRPr lang="en-US" sz="2800" b="1">
              <a:latin typeface="Times New Roman" panose="02020603050405020304" pitchFamily="18" charset="0"/>
              <a:cs typeface="Times New Roman" panose="02020603050405020304" pitchFamily="18" charset="0"/>
            </a:endParaRPr>
          </a:p>
          <a:p>
            <a:pPr algn="just">
              <a:lnSpc>
                <a:spcPct val="150000"/>
              </a:lnSpc>
              <a:defRPr/>
            </a:pPr>
            <a:r>
              <a:rPr lang="en-US" sz="2800" b="1">
                <a:latin typeface="Times New Roman" panose="02020603050405020304" pitchFamily="18" charset="0"/>
                <a:cs typeface="Times New Roman" panose="02020603050405020304" pitchFamily="18" charset="0"/>
              </a:rPr>
              <a:t>   - Bộ phận thứ hai là </a:t>
            </a:r>
            <a:r>
              <a:rPr lang="en-US" sz="2800" b="1" u="sng">
                <a:solidFill>
                  <a:srgbClr val="FF0000"/>
                </a:solidFill>
                <a:latin typeface="Times New Roman" panose="02020603050405020304" pitchFamily="18" charset="0"/>
                <a:cs typeface="Times New Roman" panose="02020603050405020304" pitchFamily="18" charset="0"/>
              </a:rPr>
              <a:t>vị ngữ </a:t>
            </a:r>
            <a:r>
              <a:rPr lang="en-US" sz="2800" b="1">
                <a:latin typeface="Times New Roman" panose="02020603050405020304" pitchFamily="18" charset="0"/>
                <a:cs typeface="Times New Roman" panose="02020603050405020304" pitchFamily="18" charset="0"/>
              </a:rPr>
              <a:t>trả lời cho câu hỏi : Làm gì ?</a:t>
            </a:r>
            <a:endParaRPr lang="en-US" sz="2800" b="1" dirty="0">
              <a:latin typeface="Times New Roman" panose="02020603050405020304" pitchFamily="18" charset="0"/>
              <a:cs typeface="Times New Roman" panose="02020603050405020304" pitchFamily="18" charset="0"/>
            </a:endParaRP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83790" y="1343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5" name="Picture 4" descr="957f51e0e82cebbe4ab8c07068d989d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99460" y="3712845"/>
            <a:ext cx="5281930" cy="2631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Tìm những câu kể Ai làm gì ? trong đoạn văn sau:</a:t>
            </a:r>
            <a:r>
              <a:rPr lang="en-US" altLang="en-US" sz="2800"/>
              <a:t>      </a:t>
            </a:r>
            <a:endParaRPr lang="en-US" altLang="en-US" sz="2800"/>
          </a:p>
          <a:p>
            <a:pPr algn="just">
              <a:lnSpc>
                <a:spcPct val="114000"/>
              </a:lnSpc>
              <a:spcBef>
                <a:spcPct val="50000"/>
              </a:spcBef>
            </a:pPr>
            <a:r>
              <a:rPr lang="en-US" altLang="en-US" sz="2800"/>
              <a:t>	</a:t>
            </a:r>
            <a:r>
              <a:rPr lang="vi-VN" altLang="en-US" sz="2800"/>
              <a:t>Cuộc sống quê tôi gắn bó với cây cọ. Cha tôi làm cho tôi chiếc chổi cọ để quét nhà, quét sân. Mẹ đựng hạt giống đầy móm lá cọ, treo lên gác bếp để gieo cấy mùa sau. Chị tôi đan nón lá cọ, lại biết đan cả mành cọ và làn cọ xuất khẩu.</a:t>
            </a:r>
            <a:endParaRPr lang="en-US" altLang="en-US" sz="2800"/>
          </a:p>
          <a:p>
            <a:pPr algn="just">
              <a:spcBef>
                <a:spcPct val="50000"/>
              </a:spcBef>
            </a:pPr>
            <a:r>
              <a:rPr lang="en-US" sz="2000" b="1" i="1">
                <a:cs typeface="Times New Roman" panose="02020603050405020304" pitchFamily="18" charset="0"/>
              </a:rPr>
              <a:t>							Theo Nguyễn Thái Vận</a:t>
            </a:r>
            <a:endParaRPr lang="en-US" sz="2000">
              <a:latin typeface="Arial" panose="020B0604020202020204" pitchFamily="34" charset="0"/>
            </a:endParaRPr>
          </a:p>
          <a:p>
            <a:pPr algn="just">
              <a:spcBef>
                <a:spcPct val="50000"/>
              </a:spcBef>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Tìm những câu kể Ai làm gì ? trong đoạn văn sau:</a:t>
            </a:r>
            <a:r>
              <a:rPr lang="en-US" altLang="en-US" sz="2800"/>
              <a:t>      </a:t>
            </a:r>
            <a:endParaRPr lang="en-US" altLang="en-US" sz="2800"/>
          </a:p>
          <a:p>
            <a:pPr algn="just">
              <a:lnSpc>
                <a:spcPct val="114000"/>
              </a:lnSpc>
              <a:spcBef>
                <a:spcPct val="50000"/>
              </a:spcBef>
            </a:pPr>
            <a:r>
              <a:rPr lang="en-US" altLang="en-US" sz="2800"/>
              <a:t>	</a:t>
            </a:r>
            <a:r>
              <a:rPr lang="vi-VN" altLang="en-US" sz="2800"/>
              <a:t>Cuộc sống quê tôi gắn bó với cây cọ. </a:t>
            </a:r>
            <a:r>
              <a:rPr lang="vi-VN" altLang="en-US" sz="2800">
                <a:solidFill>
                  <a:srgbClr val="FF0000"/>
                </a:solidFill>
              </a:rPr>
              <a:t>Cha tôi làm cho tôi chiếc chổi cọ để quét nhà, quét sân. Mẹ đựng hạt giống đầy móm lá cọ, treo lên gác bếp để gieo cấy mùa sau. Chị tôi đan nón lá cọ, lại biết đan cả mành cọ và làn cọ xuất khẩu.</a:t>
            </a:r>
            <a:endParaRPr lang="en-US" altLang="en-US" sz="2800">
              <a:solidFill>
                <a:srgbClr val="FF0000"/>
              </a:solidFill>
            </a:endParaRPr>
          </a:p>
          <a:p>
            <a:pPr algn="just">
              <a:spcBef>
                <a:spcPct val="50000"/>
              </a:spcBef>
            </a:pPr>
            <a:r>
              <a:rPr lang="en-US" sz="2000" b="1" i="1">
                <a:cs typeface="Times New Roman" panose="02020603050405020304" pitchFamily="18" charset="0"/>
              </a:rPr>
              <a:t>							Theo Nguyễn Thái Vận</a:t>
            </a:r>
            <a:endParaRPr lang="en-US" sz="2000">
              <a:latin typeface="Arial" panose="020B0604020202020204" pitchFamily="34" charset="0"/>
            </a:endParaRPr>
          </a:p>
          <a:p>
            <a:pPr algn="just">
              <a:spcBef>
                <a:spcPct val="50000"/>
              </a:spcBef>
            </a:pPr>
            <a:endParaRPr lang="en-US" altLang="en-US" sz="2000">
              <a:latin typeface="Arial" panose="020B0604020202020204" pitchFamily="34" charset="0"/>
            </a:endParaRPr>
          </a:p>
        </p:txBody>
      </p:sp>
      <p:sp>
        <p:nvSpPr>
          <p:cNvPr id="2" name="Chevron 1"/>
          <p:cNvSpPr/>
          <p:nvPr/>
        </p:nvSpPr>
        <p:spPr>
          <a:xfrm>
            <a:off x="471805" y="5732780"/>
            <a:ext cx="11228705" cy="648970"/>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a:solidFill>
                  <a:srgbClr val="FF0000"/>
                </a:solidFill>
              </a:rPr>
              <a:t>Nêu dấu hiệu nhận biết câu kể Ai làm gì?</a:t>
            </a:r>
            <a:endParaRPr lang="vi-V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1286374" y="1148765"/>
            <a:ext cx="95991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Cha tôi làm cho tôi chiếc chổi cọ để quét nhà, quét sân. </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12" name="Text Box 6"/>
          <p:cNvSpPr txBox="1">
            <a:spLocks noChangeArrowheads="1"/>
          </p:cNvSpPr>
          <p:nvPr/>
        </p:nvSpPr>
        <p:spPr bwMode="auto">
          <a:xfrm>
            <a:off x="1286373" y="4000080"/>
            <a:ext cx="94975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Chị tôi đan nón lá cọ, lại biết đan cả mành cọ và làn cọ xuất khẩu.</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1286373" y="2245815"/>
            <a:ext cx="94975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Mẹ đựng hạt giống đầy móm cọ, treo lên gác bếp để gieo cấy mùa sau. </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52" name="Text Box 6"/>
          <p:cNvSpPr txBox="1">
            <a:spLocks noChangeArrowheads="1"/>
          </p:cNvSpPr>
          <p:nvPr/>
        </p:nvSpPr>
        <p:spPr bwMode="auto">
          <a:xfrm>
            <a:off x="1286373" y="486640"/>
            <a:ext cx="98313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b="1">
                <a:latin typeface="Times New Roman" panose="02020603050405020304" pitchFamily="18" charset="0"/>
                <a:cs typeface="Times New Roman" panose="02020603050405020304" pitchFamily="18" charset="0"/>
              </a:rPr>
              <a:t>Bài 2. Tìm chủ ngữ, vị ngữ trong mỗi câu vừa tìm được</a:t>
            </a:r>
            <a:endParaRPr lang="en-US" altLang="en-US" sz="3000" b="1">
              <a:latin typeface="Times New Roman" panose="02020603050405020304" pitchFamily="18" charset="0"/>
              <a:cs typeface="Times New Roman" panose="02020603050405020304" pitchFamily="18" charset="0"/>
            </a:endParaRPr>
          </a:p>
        </p:txBody>
      </p:sp>
      <p:sp>
        <p:nvSpPr>
          <p:cNvPr id="32" name="Text Box 5"/>
          <p:cNvSpPr txBox="1">
            <a:spLocks noChangeArrowheads="1"/>
          </p:cNvSpPr>
          <p:nvPr/>
        </p:nvSpPr>
        <p:spPr bwMode="auto">
          <a:xfrm>
            <a:off x="1097689" y="1163247"/>
            <a:ext cx="10150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algn="just" eaLnBrk="1" hangingPunct="1">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Cha tôi   làm cho tôi chiếc chổi cọ để quét nhà, quét sân. </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33" name="Line 12"/>
          <p:cNvSpPr>
            <a:spLocks noChangeShapeType="1"/>
          </p:cNvSpPr>
          <p:nvPr/>
        </p:nvSpPr>
        <p:spPr bwMode="auto">
          <a:xfrm flipH="1">
            <a:off x="2953019" y="1148765"/>
            <a:ext cx="181429" cy="612719"/>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4" name="Text Box 19"/>
          <p:cNvSpPr txBox="1">
            <a:spLocks noChangeArrowheads="1"/>
          </p:cNvSpPr>
          <p:nvPr/>
        </p:nvSpPr>
        <p:spPr bwMode="auto">
          <a:xfrm>
            <a:off x="6185155" y="1613958"/>
            <a:ext cx="927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35" name="Text Box 20"/>
          <p:cNvSpPr txBox="1">
            <a:spLocks noChangeArrowheads="1"/>
          </p:cNvSpPr>
          <p:nvPr/>
        </p:nvSpPr>
        <p:spPr bwMode="auto">
          <a:xfrm>
            <a:off x="1861275" y="1631990"/>
            <a:ext cx="9776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36" name="Line 12"/>
          <p:cNvSpPr>
            <a:spLocks noChangeShapeType="1"/>
          </p:cNvSpPr>
          <p:nvPr/>
        </p:nvSpPr>
        <p:spPr bwMode="auto">
          <a:xfrm flipH="1">
            <a:off x="3137738" y="1631990"/>
            <a:ext cx="7573623"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7" name="Line 12"/>
          <p:cNvSpPr>
            <a:spLocks noChangeShapeType="1"/>
          </p:cNvSpPr>
          <p:nvPr/>
        </p:nvSpPr>
        <p:spPr bwMode="auto">
          <a:xfrm flipH="1">
            <a:off x="1679846" y="1631990"/>
            <a:ext cx="1169988"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38" name="Text Box 7"/>
          <p:cNvSpPr txBox="1">
            <a:spLocks noChangeArrowheads="1"/>
          </p:cNvSpPr>
          <p:nvPr/>
        </p:nvSpPr>
        <p:spPr bwMode="auto">
          <a:xfrm>
            <a:off x="1097689" y="2278260"/>
            <a:ext cx="98459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Mẹ   đựng hạt giống đầy móm cọ, treo lên gác bếp để gieo cấy mùa sau. </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39" name="Line 12"/>
          <p:cNvSpPr>
            <a:spLocks noChangeShapeType="1"/>
          </p:cNvSpPr>
          <p:nvPr/>
        </p:nvSpPr>
        <p:spPr bwMode="auto">
          <a:xfrm flipH="1">
            <a:off x="1638120" y="2959951"/>
            <a:ext cx="506413"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0" name="Line 12"/>
          <p:cNvSpPr>
            <a:spLocks noChangeShapeType="1"/>
          </p:cNvSpPr>
          <p:nvPr/>
        </p:nvSpPr>
        <p:spPr bwMode="auto">
          <a:xfrm flipH="1">
            <a:off x="2262232" y="2537335"/>
            <a:ext cx="218941" cy="495067"/>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1" name="Line 12"/>
          <p:cNvSpPr>
            <a:spLocks noChangeShapeType="1"/>
          </p:cNvSpPr>
          <p:nvPr/>
        </p:nvSpPr>
        <p:spPr bwMode="auto">
          <a:xfrm flipH="1">
            <a:off x="2481172" y="2959951"/>
            <a:ext cx="8462417"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2" name="Text Box 20"/>
          <p:cNvSpPr txBox="1">
            <a:spLocks noChangeArrowheads="1"/>
          </p:cNvSpPr>
          <p:nvPr/>
        </p:nvSpPr>
        <p:spPr bwMode="auto">
          <a:xfrm>
            <a:off x="1576661" y="2926300"/>
            <a:ext cx="776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3" name="Text Box 19"/>
          <p:cNvSpPr txBox="1">
            <a:spLocks noChangeArrowheads="1"/>
          </p:cNvSpPr>
          <p:nvPr/>
        </p:nvSpPr>
        <p:spPr bwMode="auto">
          <a:xfrm>
            <a:off x="6365469" y="2902434"/>
            <a:ext cx="1480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4" name="Line 12"/>
          <p:cNvSpPr>
            <a:spLocks noChangeShapeType="1"/>
          </p:cNvSpPr>
          <p:nvPr/>
        </p:nvSpPr>
        <p:spPr bwMode="auto">
          <a:xfrm flipH="1">
            <a:off x="1652634" y="3656446"/>
            <a:ext cx="2800465"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45" name="Text Box 6"/>
          <p:cNvSpPr txBox="1">
            <a:spLocks noChangeArrowheads="1"/>
          </p:cNvSpPr>
          <p:nvPr/>
        </p:nvSpPr>
        <p:spPr bwMode="auto">
          <a:xfrm>
            <a:off x="1097689" y="4000080"/>
            <a:ext cx="9933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50000"/>
              </a:lnSpc>
              <a:spcBef>
                <a:spcPct val="50000"/>
              </a:spcBef>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Chị tôi   đan nón lá cọ, lại biết đan cả mành cọ và làn cọ xuất khẩu.</a:t>
            </a:r>
            <a:endParaRPr lang="en-US" altLang="en-US" sz="3200">
              <a:solidFill>
                <a:srgbClr val="7030A0"/>
              </a:solidFill>
              <a:latin typeface="Times New Roman" panose="02020603050405020304" pitchFamily="18" charset="0"/>
              <a:cs typeface="Times New Roman" panose="02020603050405020304" pitchFamily="18" charset="0"/>
            </a:endParaRPr>
          </a:p>
        </p:txBody>
      </p:sp>
      <p:sp>
        <p:nvSpPr>
          <p:cNvPr id="46" name="Line 12"/>
          <p:cNvSpPr>
            <a:spLocks noChangeShapeType="1"/>
          </p:cNvSpPr>
          <p:nvPr/>
        </p:nvSpPr>
        <p:spPr bwMode="auto">
          <a:xfrm flipH="1">
            <a:off x="2863542" y="4154862"/>
            <a:ext cx="235748" cy="526234"/>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solidFill>
                <a:srgbClr val="7030A0"/>
              </a:solidFill>
              <a:latin typeface="Times New Roman" panose="02020603050405020304" pitchFamily="18" charset="0"/>
              <a:cs typeface="Times New Roman" panose="02020603050405020304" pitchFamily="18" charset="0"/>
            </a:endParaRPr>
          </a:p>
        </p:txBody>
      </p:sp>
      <p:sp>
        <p:nvSpPr>
          <p:cNvPr id="47" name="Text Box 20"/>
          <p:cNvSpPr txBox="1">
            <a:spLocks noChangeArrowheads="1"/>
          </p:cNvSpPr>
          <p:nvPr/>
        </p:nvSpPr>
        <p:spPr bwMode="auto">
          <a:xfrm>
            <a:off x="1788246" y="4616622"/>
            <a:ext cx="120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CN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8" name="Text Box 19"/>
          <p:cNvSpPr txBox="1">
            <a:spLocks noChangeArrowheads="1"/>
          </p:cNvSpPr>
          <p:nvPr/>
        </p:nvSpPr>
        <p:spPr bwMode="auto">
          <a:xfrm>
            <a:off x="6335418" y="4604499"/>
            <a:ext cx="853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VN</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9" name="Line 12"/>
          <p:cNvSpPr>
            <a:spLocks noChangeShapeType="1"/>
          </p:cNvSpPr>
          <p:nvPr/>
        </p:nvSpPr>
        <p:spPr bwMode="auto">
          <a:xfrm flipH="1">
            <a:off x="1576661" y="5362111"/>
            <a:ext cx="1557786"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50" name="Line 12"/>
          <p:cNvSpPr>
            <a:spLocks noChangeShapeType="1"/>
          </p:cNvSpPr>
          <p:nvPr/>
        </p:nvSpPr>
        <p:spPr bwMode="auto">
          <a:xfrm flipH="1">
            <a:off x="3134447" y="4654992"/>
            <a:ext cx="7809141"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51" name="Line 12"/>
          <p:cNvSpPr>
            <a:spLocks noChangeShapeType="1"/>
          </p:cNvSpPr>
          <p:nvPr/>
        </p:nvSpPr>
        <p:spPr bwMode="auto">
          <a:xfrm flipH="1">
            <a:off x="1679847" y="4654992"/>
            <a:ext cx="1034144"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algn="just"/>
            <a:endParaRPr lang="en-US" sz="3200">
              <a:latin typeface="Times New Roman" panose="02020603050405020304" pitchFamily="18" charset="0"/>
              <a:cs typeface="Times New Roman" panose="02020603050405020304" pitchFamily="18" charset="0"/>
            </a:endParaRPr>
          </a:p>
        </p:txBody>
      </p:sp>
      <p:sp>
        <p:nvSpPr>
          <p:cNvPr id="2" name="Chevron 1"/>
          <p:cNvSpPr/>
          <p:nvPr/>
        </p:nvSpPr>
        <p:spPr>
          <a:xfrm>
            <a:off x="645795" y="5897245"/>
            <a:ext cx="10991215" cy="594360"/>
          </a:xfrm>
          <a:prstGeom prst="chevr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a:solidFill>
                  <a:srgbClr val="FF0000"/>
                </a:solidFill>
              </a:rPr>
              <a:t>Nêu cách xác định chủ ngữ, vị ngữ trong câu kể.</a:t>
            </a:r>
            <a:endParaRPr lang="vi-V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strips(downLeft)">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2" grpId="0"/>
      <p:bldP spid="33" grpId="0" bldLvl="0" animBg="1"/>
      <p:bldP spid="34" grpId="0"/>
      <p:bldP spid="35" grpId="0"/>
      <p:bldP spid="36" grpId="0" bldLvl="0" animBg="1"/>
      <p:bldP spid="37" grpId="0" bldLvl="0" animBg="1"/>
      <p:bldP spid="38" grpId="0"/>
      <p:bldP spid="39" grpId="0" bldLvl="0" animBg="1"/>
      <p:bldP spid="40" grpId="0" bldLvl="0" animBg="1"/>
      <p:bldP spid="41" grpId="0" bldLvl="0" animBg="1"/>
      <p:bldP spid="42" grpId="0"/>
      <p:bldP spid="43" grpId="0"/>
      <p:bldP spid="44" grpId="0" bldLvl="0" animBg="1"/>
      <p:bldP spid="45" grpId="0"/>
      <p:bldP spid="46" grpId="0" bldLvl="0" animBg="1"/>
      <p:bldP spid="47" grpId="0"/>
      <p:bldP spid="48" grpId="0"/>
      <p:bldP spid="49" grpId="0" bldLvl="0" animBg="1"/>
      <p:bldP spid="50" grpId="0" bldLvl="0" animBg="1"/>
      <p:bldP spid="51" grpId="0" bldLvl="0" animBg="1"/>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2411866"/>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899886" y="722086"/>
            <a:ext cx="1009033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Viết một đoạn văn kể về các công việc trong một buổi sáng của em. Cho biết những câu nào trong đoạn văn là câu kể Ai làm gì?</a:t>
            </a:r>
            <a:endParaRPr lang="en-US" altLang="en-US" sz="2800" b="1"/>
          </a:p>
        </p:txBody>
      </p:sp>
      <p:sp>
        <p:nvSpPr>
          <p:cNvPr id="5" name="TextBox 4"/>
          <p:cNvSpPr txBox="1"/>
          <p:nvPr/>
        </p:nvSpPr>
        <p:spPr>
          <a:xfrm>
            <a:off x="1236618" y="2563224"/>
            <a:ext cx="9753599" cy="3046988"/>
          </a:xfrm>
          <a:prstGeom prst="rect">
            <a:avLst/>
          </a:prstGeom>
          <a:noFill/>
        </p:spPr>
        <p:txBody>
          <a:bodyPr wrap="square" rtlCol="0">
            <a:spAutoFit/>
          </a:bodyPr>
          <a:lstStyle/>
          <a:p>
            <a:pPr algn="just"/>
            <a:r>
              <a:rPr lang="en-US" sz="3200" b="1" u="sng">
                <a:solidFill>
                  <a:srgbClr val="7030A0"/>
                </a:solidFill>
                <a:latin typeface="Times New Roman" panose="02020603050405020304" pitchFamily="18" charset="0"/>
                <a:cs typeface="Times New Roman" panose="02020603050405020304" pitchFamily="18" charset="0"/>
              </a:rPr>
              <a:t>Ví dụ: </a:t>
            </a:r>
            <a:endParaRPr lang="en-US" sz="3200" b="1" u="sng">
              <a:solidFill>
                <a:srgbClr val="7030A0"/>
              </a:solidFill>
              <a:latin typeface="Times New Roman" panose="02020603050405020304" pitchFamily="18" charset="0"/>
              <a:cs typeface="Times New Roman" panose="02020603050405020304" pitchFamily="18" charset="0"/>
            </a:endParaRPr>
          </a:p>
          <a:p>
            <a:pPr algn="just"/>
            <a:r>
              <a:rPr lang="en-US" sz="3200">
                <a:solidFill>
                  <a:srgbClr val="7030A0"/>
                </a:solidFill>
                <a:latin typeface="Times New Roman" panose="02020603050405020304" pitchFamily="18" charset="0"/>
                <a:cs typeface="Times New Roman" panose="02020603050405020304" pitchFamily="18" charset="0"/>
              </a:rPr>
              <a:t>	Hằng ngày, em thường dậy sớm. </a:t>
            </a:r>
            <a:r>
              <a:rPr lang="en-US" sz="3200">
                <a:solidFill>
                  <a:srgbClr val="FF0000"/>
                </a:solidFill>
                <a:latin typeface="Times New Roman" panose="02020603050405020304" pitchFamily="18" charset="0"/>
                <a:cs typeface="Times New Roman" panose="02020603050405020304" pitchFamily="18" charset="0"/>
              </a:rPr>
              <a:t>Em ra sân, vươn vai tập thể dục.</a:t>
            </a:r>
            <a:r>
              <a:rPr lang="en-US" sz="3200">
                <a:solidFill>
                  <a:srgbClr val="7030A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Sau đó, em đánh răng, rửa mặt. Mẹ đã chuẩn bị cho em một bữa sáng thật ngon lành. Em cùng cả nhà ngồi vào bàn ăn sáng. Bố chải đầu, mặc quần áo rồi đưa em đến trường.</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3846285"/>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s 2"/>
          <p:cNvSpPr/>
          <p:nvPr/>
        </p:nvSpPr>
        <p:spPr>
          <a:xfrm rot="300000">
            <a:off x="-178435" y="5708015"/>
            <a:ext cx="12371070" cy="1969770"/>
          </a:xfrm>
          <a:prstGeom prst="rect">
            <a:avLst/>
          </a:prstGeom>
          <a:solidFill>
            <a:srgbClr val="F4A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875280" y="1929130"/>
            <a:ext cx="6583680" cy="1014730"/>
          </a:xfrm>
          <a:prstGeom prst="rect">
            <a:avLst/>
          </a:prstGeom>
          <a:noFill/>
        </p:spPr>
        <p:txBody>
          <a:bodyPr wrap="square" rtlCol="0">
            <a:spAutoFit/>
          </a:bodyPr>
          <a:lstStyle/>
          <a:p>
            <a:pPr algn="ctr"/>
            <a:r>
              <a:rPr lang="vi-VN" altLang="en-US" sz="6000" b="1">
                <a:solidFill>
                  <a:srgbClr val="FF0000"/>
                </a:solidFill>
              </a:rPr>
              <a:t>VẬN DỤNG</a:t>
            </a:r>
            <a:endParaRPr lang="vi-VN" altLang="en-US" sz="6000" b="1">
              <a:solidFill>
                <a:srgbClr val="FF0000"/>
              </a:solidFill>
            </a:endParaRPr>
          </a:p>
        </p:txBody>
      </p:sp>
      <p:pic>
        <p:nvPicPr>
          <p:cNvPr id="10" name="Picture 9" descr="453ac18e1a055036e8e3ef0e631aa73c"/>
          <p:cNvPicPr>
            <a:picLocks noChangeAspect="1"/>
          </p:cNvPicPr>
          <p:nvPr/>
        </p:nvPicPr>
        <p:blipFill>
          <a:blip r:embed="rId2">
            <a:clrChange>
              <a:clrFrom>
                <a:srgbClr val="F4EFDC">
                  <a:alpha val="100000"/>
                </a:srgbClr>
              </a:clrFrom>
              <a:clrTo>
                <a:srgbClr val="F4EFDC">
                  <a:alpha val="100000"/>
                  <a:alpha val="0"/>
                </a:srgbClr>
              </a:clrTo>
            </a:clrChange>
            <a:extLst>
              <a:ext uri="{BEBA8EAE-BF5A-486C-A8C5-ECC9F3942E4B}">
                <a14:imgProps xmlns:a14="http://schemas.microsoft.com/office/drawing/2010/main">
                  <a14:imgLayer r:embed="rId3">
                    <a14:imgEffect>
                      <a14:backgroundRemoval t="9591" b="93961" l="5142" r="98227">
                        <a14:foregroundMark x1="35461" y1="24512" x2="59752" y2="38366"/>
                        <a14:foregroundMark x1="59752" y1="38366" x2="40071" y2="41563"/>
                        <a14:foregroundMark x1="40071" y1="41563" x2="48227" y2="28242"/>
                        <a14:foregroundMark x1="48227" y1="28242" x2="28723" y2="38544"/>
                        <a14:foregroundMark x1="28723" y1="38544" x2="64184" y2="30018"/>
                        <a14:foregroundMark x1="64184" y1="30018" x2="66312" y2="62700"/>
                        <a14:foregroundMark x1="66312" y1="62700" x2="75532" y2="44583"/>
                        <a14:foregroundMark x1="75532" y1="44583" x2="56206" y2="68384"/>
                        <a14:foregroundMark x1="56206" y1="68384" x2="28369" y2="68206"/>
                        <a14:foregroundMark x1="36348" y1="31261" x2="70035" y2="42274"/>
                        <a14:foregroundMark x1="37943" y1="28597" x2="51773" y2="33393"/>
                        <a14:foregroundMark x1="51773" y1="33393" x2="57979" y2="38899"/>
                        <a14:foregroundMark x1="42730" y1="40675" x2="68440" y2="42984"/>
                        <a14:foregroundMark x1="68440" y1="42984" x2="43262" y2="63410"/>
                        <a14:foregroundMark x1="43262" y1="63410" x2="54078" y2="76554"/>
                        <a14:foregroundMark x1="54078" y1="76554" x2="23582" y2="77087"/>
                        <a14:foregroundMark x1="23582" y1="77087" x2="12589" y2="69627"/>
                        <a14:foregroundMark x1="12589" y1="69627" x2="12411" y2="69449"/>
                        <a14:foregroundMark x1="20390" y1="77798" x2="18972" y2="84902"/>
                        <a14:foregroundMark x1="20922" y1="83837" x2="20922" y2="83837"/>
                        <a14:foregroundMark x1="20922" y1="79929" x2="21631" y2="83304"/>
                        <a14:foregroundMark x1="19149" y1="80817" x2="17199" y2="84547"/>
                        <a14:foregroundMark x1="43794" y1="93606" x2="89007" y2="85613"/>
                        <a14:foregroundMark x1="88121" y1="43694" x2="82447" y2="53108"/>
                        <a14:foregroundMark x1="88121" y1="44050" x2="97695" y2="43339"/>
                        <a14:foregroundMark x1="86879" y1="53996" x2="98404" y2="44583"/>
                        <a14:foregroundMark x1="81206" y1="50089" x2="76241" y2="60746"/>
                        <a14:foregroundMark x1="81738" y1="36945" x2="74291" y2="65187"/>
                        <a14:foregroundMark x1="82270" y1="30906" x2="74291" y2="63055"/>
                        <a14:foregroundMark x1="80319" y1="28597" x2="65426" y2="76909"/>
                        <a14:foregroundMark x1="72872" y1="41918" x2="59929" y2="77265"/>
                        <a14:foregroundMark x1="72872" y1="25577" x2="53901" y2="61101"/>
                        <a14:foregroundMark x1="64362" y1="36945" x2="47872" y2="55062"/>
                        <a14:foregroundMark x1="60638" y1="33570" x2="59574" y2="58437"/>
                        <a14:foregroundMark x1="60106" y1="36590" x2="60106" y2="63055"/>
                        <a14:foregroundMark x1="10993" y1="13499" x2="51596" y2="15098"/>
                        <a14:foregroundMark x1="22695" y1="26821" x2="11348" y2="45471"/>
                        <a14:foregroundMark x1="11348" y1="45471" x2="19858" y2="51687"/>
                        <a14:foregroundMark x1="26773" y1="38544" x2="21454" y2="55773"/>
                        <a14:foregroundMark x1="17908" y1="52398" x2="19681" y2="55062"/>
                        <a14:foregroundMark x1="7624" y1="31616" x2="8511" y2="46714"/>
                        <a14:foregroundMark x1="5496" y1="30906" x2="5496" y2="42629"/>
                        <a14:foregroundMark x1="11879" y1="15453" x2="32801" y2="15453"/>
                        <a14:foregroundMark x1="31738" y1="9769" x2="22695" y2="31972"/>
                        <a14:foregroundMark x1="18972" y1="16519" x2="25355" y2="31972"/>
                        <a14:foregroundMark x1="14362" y1="14742" x2="32801" y2="11190"/>
                        <a14:foregroundMark x1="9397" y1="12433" x2="15957" y2="12433"/>
                        <a14:foregroundMark x1="32624" y1="12078" x2="44504" y2="11190"/>
                        <a14:foregroundMark x1="47695" y1="12078" x2="51950" y2="12078"/>
                        <a14:foregroundMark x1="54965" y1="13144" x2="56915" y2="16519"/>
                        <a14:foregroundMark x1="58333" y1="13144" x2="59397" y2="15808"/>
                        <a14:foregroundMark x1="54078" y1="17229" x2="48936" y2="31261"/>
                        <a14:foregroundMark x1="16844" y1="72114" x2="18085" y2="68739"/>
                        <a14:foregroundMark x1="11348" y1="67140" x2="14362" y2="67851"/>
                        <a14:foregroundMark x1="27305" y1="63766" x2="45213" y2="76377"/>
                        <a14:foregroundMark x1="45213" y1="76377" x2="58156" y2="76377"/>
                        <a14:foregroundMark x1="58156" y1="76377" x2="64184" y2="46181"/>
                        <a14:foregroundMark x1="64184" y1="46181" x2="73050" y2="59503"/>
                        <a14:foregroundMark x1="73050" y1="59503" x2="78546" y2="42451"/>
                        <a14:foregroundMark x1="78546" y1="42451" x2="90071" y2="43517"/>
                        <a14:foregroundMark x1="90071" y1="43517" x2="94681" y2="42629"/>
                        <a14:foregroundMark x1="47163" y1="93606" x2="62943" y2="89876"/>
                        <a14:foregroundMark x1="44681" y1="93961" x2="85461" y2="86856"/>
                        <a14:foregroundMark x1="23582" y1="33215" x2="28014" y2="61456"/>
                        <a14:foregroundMark x1="46277" y1="33925" x2="49645" y2="60391"/>
                        <a14:foregroundMark x1="66312" y1="46359" x2="62057" y2="55417"/>
                      </a14:backgroundRemoval>
                    </a14:imgEffect>
                  </a14:imgLayer>
                </a14:imgProps>
              </a:ext>
            </a:extLst>
          </a:blip>
          <a:stretch>
            <a:fillRect/>
          </a:stretch>
        </p:blipFill>
        <p:spPr>
          <a:xfrm>
            <a:off x="0" y="4105910"/>
            <a:ext cx="4182110" cy="27520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Vị ngữ trong câu kể Ai làm gì?</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1697807" y="1526449"/>
            <a:ext cx="8795658" cy="246742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Câu kể được dùng để làm gì?</a:t>
            </a:r>
            <a:endParaRPr lang="en-US" altLang="en-US" sz="3200" b="1">
              <a:solidFill>
                <a:schemeClr val="tx1"/>
              </a:solidFill>
              <a:latin typeface="Times New Roman" panose="02020603050405020304" pitchFamily="18" charset="0"/>
            </a:endParaRPr>
          </a:p>
          <a:p>
            <a:pPr algn="just">
              <a:spcBef>
                <a:spcPct val="50000"/>
              </a:spcBef>
            </a:pPr>
            <a:r>
              <a:rPr lang="en-US" altLang="en-US" sz="3200" b="1">
                <a:solidFill>
                  <a:schemeClr val="tx1"/>
                </a:solidFill>
                <a:latin typeface="Times New Roman" panose="02020603050405020304" pitchFamily="18" charset="0"/>
              </a:rPr>
              <a:t>2. Nêu ví dụ về câu kể.</a:t>
            </a:r>
            <a:endParaRPr lang="en-US" altLang="en-US" sz="3200" b="1">
              <a:solidFill>
                <a:schemeClr val="tx1"/>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38200" y="877570"/>
            <a:ext cx="10771505" cy="1753235"/>
          </a:xfrm>
          <a:prstGeom prst="rect">
            <a:avLst/>
          </a:prstGeom>
          <a:noFill/>
        </p:spPr>
        <p:txBody>
          <a:bodyPr wrap="square" rtlCol="0">
            <a:spAutoFit/>
          </a:bodyPr>
          <a:lstStyle/>
          <a:p>
            <a:pPr algn="ctr"/>
            <a:r>
              <a:rPr lang="vi-VN" altLang="en-US" sz="3600">
                <a:effectLst>
                  <a:outerShdw blurRad="38100" dist="38100" dir="2700000" algn="tl">
                    <a:srgbClr val="000000">
                      <a:alpha val="43137"/>
                    </a:srgbClr>
                  </a:outerShdw>
                </a:effectLst>
              </a:rPr>
              <a:t>Thứ tư ngày 5 tháng 1 năm 2022</a:t>
            </a:r>
            <a:endParaRPr lang="vi-VN" altLang="en-US" sz="3600">
              <a:effectLst>
                <a:outerShdw blurRad="38100" dist="38100" dir="2700000" algn="tl">
                  <a:srgbClr val="000000">
                    <a:alpha val="43137"/>
                  </a:srgbClr>
                </a:outerShdw>
              </a:effectLst>
            </a:endParaRPr>
          </a:p>
          <a:p>
            <a:pPr algn="ctr"/>
            <a:r>
              <a:rPr lang="vi-VN" altLang="en-US" sz="3600">
                <a:effectLst>
                  <a:outerShdw blurRad="38100" dist="38100" dir="2700000" algn="tl">
                    <a:srgbClr val="000000">
                      <a:alpha val="43137"/>
                    </a:srgbClr>
                  </a:outerShdw>
                </a:effectLst>
              </a:rPr>
              <a:t>Luyện từ và câu</a:t>
            </a:r>
            <a:endParaRPr lang="vi-VN" altLang="en-US" sz="3600">
              <a:effectLst>
                <a:outerShdw blurRad="38100" dist="38100" dir="2700000" algn="tl">
                  <a:srgbClr val="000000">
                    <a:alpha val="43137"/>
                  </a:srgbClr>
                </a:outerShdw>
              </a:effectLst>
            </a:endParaRPr>
          </a:p>
          <a:p>
            <a:pPr algn="ctr"/>
            <a:r>
              <a:rPr lang="vi-VN" altLang="en-US" sz="3600">
                <a:solidFill>
                  <a:srgbClr val="FF0000"/>
                </a:solidFill>
                <a:effectLst>
                  <a:outerShdw blurRad="38100" dist="38100" dir="2700000" algn="tl">
                    <a:srgbClr val="000000">
                      <a:alpha val="43137"/>
                    </a:srgbClr>
                  </a:outerShdw>
                </a:effectLst>
              </a:rPr>
              <a:t>Câu kể Ai làm gì? (166)</a:t>
            </a:r>
            <a:endParaRPr lang="vi-VN" altLang="en-US" sz="360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cấu tạo cơ bản của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được bộ phận chủ ngữ và vị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linh hoạt, sáng tạo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khi nói hoặc viết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HÌNH THÀNH </a:t>
            </a:r>
            <a:endParaRPr lang="vi-VN" altLang="en-US" sz="3600" b="1">
              <a:solidFill>
                <a:srgbClr val="FF0000"/>
              </a:solidFill>
            </a:endParaRPr>
          </a:p>
          <a:p>
            <a:pPr algn="ctr"/>
            <a:r>
              <a:rPr lang="vi-VN" altLang="en-US" sz="3600" b="1">
                <a:solidFill>
                  <a:srgbClr val="FF0000"/>
                </a:solidFill>
              </a:rPr>
              <a:t>KIẾN THỨC MỚI</a:t>
            </a:r>
            <a:endParaRPr lang="vi-VN" altLang="en-US" sz="3600" b="1">
              <a:solidFill>
                <a:srgbClr val="FF0000"/>
              </a:solidFill>
            </a:endParaRPr>
          </a:p>
        </p:txBody>
      </p:sp>
      <p:pic>
        <p:nvPicPr>
          <p:cNvPr id="3" name="Picture 2" descr="pp2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Rectangle 28"/>
          <p:cNvSpPr>
            <a:spLocks noChangeArrowheads="1"/>
          </p:cNvSpPr>
          <p:nvPr/>
        </p:nvSpPr>
        <p:spPr bwMode="auto">
          <a:xfrm>
            <a:off x="812800" y="1226457"/>
            <a:ext cx="9144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7" name="Rectangle 29"/>
          <p:cNvSpPr>
            <a:spLocks noChangeArrowheads="1"/>
          </p:cNvSpPr>
          <p:nvPr/>
        </p:nvSpPr>
        <p:spPr bwMode="auto">
          <a:xfrm>
            <a:off x="731837" y="1836057"/>
            <a:ext cx="9144001"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8" name="Rectangle 31"/>
          <p:cNvSpPr>
            <a:spLocks noChangeArrowheads="1"/>
          </p:cNvSpPr>
          <p:nvPr/>
        </p:nvSpPr>
        <p:spPr bwMode="auto">
          <a:xfrm>
            <a:off x="1008380" y="1291590"/>
            <a:ext cx="10175875" cy="218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None/>
            </a:pPr>
            <a:r>
              <a:rPr lang="en-US" altLang="en-US" sz="2800" b="1"/>
              <a:t>1. Đọc đoạn văn sau:</a:t>
            </a:r>
            <a:endParaRPr lang="en-US" altLang="en-US" sz="2800" b="1"/>
          </a:p>
          <a:p>
            <a:pPr algn="just">
              <a:spcBef>
                <a:spcPct val="0"/>
              </a:spcBef>
              <a:buNone/>
            </a:pPr>
            <a:r>
              <a:rPr lang="en-US" altLang="en-US" sz="2800"/>
              <a:t>        </a:t>
            </a:r>
            <a:r>
              <a:rPr lang="vi-VN" altLang="en-US" sz="2800"/>
              <a:t>Trên nương, mỗi người một việc. Người lớn đánh trâu ra cày. Các cụ già nhặt cỏ, đốt lá. Mấy chú bé bắc bếp thổi cơm. Các bà mẹ tra ngô. Các em bé ngủ khì trên lưng mẹ. Lũ chó sủa om cả rừng.</a:t>
            </a:r>
            <a:endParaRPr lang="vi-VN" altLang="en-US" sz="2800"/>
          </a:p>
          <a:p>
            <a:pPr algn="just">
              <a:spcBef>
                <a:spcPct val="0"/>
              </a:spcBef>
              <a:buNone/>
            </a:pPr>
            <a:r>
              <a:rPr lang="vi-VN" altLang="en-US" sz="2400"/>
              <a:t>                                   </a:t>
            </a:r>
            <a:r>
              <a:rPr lang="en-US" altLang="en-US" sz="2400"/>
              <a:t>					</a:t>
            </a:r>
            <a:r>
              <a:rPr lang="vi-VN" altLang="en-US" sz="2000" i="1"/>
              <a:t>Theo</a:t>
            </a:r>
            <a:r>
              <a:rPr lang="vi-VN" altLang="en-US" sz="2400"/>
              <a:t> </a:t>
            </a:r>
            <a:r>
              <a:rPr lang="vi-VN" altLang="en-US" sz="2000" b="1"/>
              <a:t>Tô Hoài</a:t>
            </a:r>
            <a:endParaRPr lang="vi-VN" altLang="en-US" sz="2000" b="1"/>
          </a:p>
        </p:txBody>
      </p:sp>
      <p:sp>
        <p:nvSpPr>
          <p:cNvPr id="14" name="Text Box 16"/>
          <p:cNvSpPr txBox="1">
            <a:spLocks noChangeArrowheads="1"/>
          </p:cNvSpPr>
          <p:nvPr/>
        </p:nvSpPr>
        <p:spPr bwMode="auto">
          <a:xfrm>
            <a:off x="1008107" y="3759863"/>
            <a:ext cx="10319657" cy="1814830"/>
          </a:xfrm>
          <a:prstGeom prst="rect">
            <a:avLst/>
          </a:prstGeom>
          <a:noFill/>
          <a:ln w="9525">
            <a:noFill/>
            <a:miter lim="800000"/>
          </a:ln>
          <a:effectLst/>
        </p:spPr>
        <p:txBody>
          <a:bodyPr wrap="square">
            <a:spAutoFit/>
          </a:bodyPr>
          <a:lstStyle/>
          <a:p>
            <a:pPr marL="342900" indent="-342900" eaLnBrk="1" hangingPunct="1">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mỗi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marL="342900" indent="-342900" eaLnBrk="1" hangingPunct="1">
              <a:spcBef>
                <a:spcPct val="50000"/>
              </a:spcBef>
              <a:buFontTx/>
              <a:buAutoNum type="alphaLcParenR"/>
              <a:defRPr/>
            </a:pPr>
            <a:r>
              <a:rPr lang="en-US" sz="2800" b="1">
                <a:latin typeface="Times New Roman" panose="02020603050405020304" pitchFamily="18" charset="0"/>
                <a:cs typeface="Times New Roman" panose="02020603050405020304" pitchFamily="18" charset="0"/>
              </a:rPr>
              <a:t> Chỉ </a:t>
            </a:r>
            <a:r>
              <a:rPr lang="en-US" sz="2800" b="1" dirty="0">
                <a:latin typeface="Times New Roman" panose="02020603050405020304" pitchFamily="18" charset="0"/>
                <a:cs typeface="Times New Roman" panose="02020603050405020304" pitchFamily="18" charset="0"/>
              </a:rPr>
              <a:t>hoạt động</a:t>
            </a:r>
            <a:r>
              <a:rPr lang="en-US" sz="2800" b="1">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M</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đánh trâu ra cày</a:t>
            </a:r>
            <a:endParaRPr lang="en-US" sz="2800" dirty="0">
              <a:latin typeface="Times New Roman" panose="02020603050405020304" pitchFamily="18" charset="0"/>
              <a:cs typeface="Times New Roman" panose="02020603050405020304" pitchFamily="18" charset="0"/>
            </a:endParaRPr>
          </a:p>
          <a:p>
            <a:pPr marL="342900" indent="-342900" eaLnBrk="1" hangingPunct="1">
              <a:spcBef>
                <a:spcPct val="50000"/>
              </a:spcBef>
              <a:buFontTx/>
              <a:buAutoNum type="alphaLcParenR"/>
              <a:defRPr/>
            </a:pPr>
            <a:r>
              <a:rPr lang="en-US" sz="2800" b="1">
                <a:latin typeface="Times New Roman" panose="02020603050405020304" pitchFamily="18" charset="0"/>
                <a:cs typeface="Times New Roman" panose="02020603050405020304" pitchFamily="18" charset="0"/>
              </a:rPr>
              <a:t> Chỉ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M</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người</a:t>
            </a:r>
            <a:r>
              <a:rPr lang="en-US" sz="2800">
                <a:latin typeface="Times New Roman" panose="02020603050405020304" pitchFamily="18" charset="0"/>
                <a:cs typeface="Times New Roman" panose="02020603050405020304" pitchFamily="18" charset="0"/>
              </a:rPr>
              <a:t> lớn  </a:t>
            </a:r>
            <a:endParaRPr lang="en-US" sz="28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837565" y="685165"/>
            <a:ext cx="2853055" cy="521970"/>
          </a:xfrm>
          <a:prstGeom prst="rect">
            <a:avLst/>
          </a:prstGeom>
          <a:noFill/>
        </p:spPr>
        <p:txBody>
          <a:bodyPr wrap="square" rtlCol="0">
            <a:spAutoFit/>
          </a:bodyPr>
          <a:lstStyle/>
          <a:p>
            <a:r>
              <a:rPr lang="vi-VN" altLang="en-US" sz="2800" b="1">
                <a:solidFill>
                  <a:srgbClr val="FF0000"/>
                </a:solidFill>
              </a:rPr>
              <a:t>I - Nhận xét:</a:t>
            </a:r>
            <a:endParaRPr lang="vi-VN"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p:nvPr/>
        </p:nvGraphicFramePr>
        <p:xfrm>
          <a:off x="1603375" y="2580005"/>
          <a:ext cx="8963660" cy="3722370"/>
        </p:xfrm>
        <a:graphic>
          <a:graphicData uri="http://schemas.openxmlformats.org/drawingml/2006/table">
            <a:tbl>
              <a:tblPr firstRow="1" bandRow="1">
                <a:tableStyleId>{5C22544A-7EE6-4342-B048-85BDC9FD1C3A}</a:tableStyleId>
              </a:tblPr>
              <a:tblGrid>
                <a:gridCol w="4481830"/>
                <a:gridCol w="4481830"/>
              </a:tblGrid>
              <a:tr h="849630">
                <a:tc>
                  <a:txBody>
                    <a:bodyPr/>
                    <a:lstStyle/>
                    <a:p>
                      <a:pPr algn="ctr">
                        <a:buNone/>
                      </a:pPr>
                      <a:r>
                        <a:rPr lang="vi-VN" altLang="en-US" sz="2400">
                          <a:solidFill>
                            <a:srgbClr val="FF0000"/>
                          </a:solidFill>
                          <a:latin typeface="Times New Roman" panose="02020603050405020304" pitchFamily="18" charset="0"/>
                          <a:cs typeface="Times New Roman" panose="02020603050405020304" pitchFamily="18" charset="0"/>
                        </a:rPr>
                        <a:t>Từ ngữ chỉ hoạt động</a:t>
                      </a:r>
                      <a:endParaRPr lang="vi-VN" alt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buNone/>
                      </a:pPr>
                      <a:r>
                        <a:rPr lang="vi-VN" altLang="en-US" sz="2400">
                          <a:solidFill>
                            <a:srgbClr val="FF0000"/>
                          </a:solidFill>
                          <a:latin typeface="Times New Roman" panose="02020603050405020304" pitchFamily="18" charset="0"/>
                          <a:cs typeface="Times New Roman" panose="02020603050405020304" pitchFamily="18" charset="0"/>
                        </a:rPr>
                        <a:t>Từ ngữ chỉ người hoặc </a:t>
                      </a:r>
                      <a:endParaRPr lang="vi-VN" altLang="en-US" sz="2400">
                        <a:solidFill>
                          <a:srgbClr val="FF0000"/>
                        </a:solidFill>
                        <a:latin typeface="Times New Roman" panose="02020603050405020304" pitchFamily="18" charset="0"/>
                        <a:cs typeface="Times New Roman" panose="02020603050405020304" pitchFamily="18" charset="0"/>
                      </a:endParaRPr>
                    </a:p>
                    <a:p>
                      <a:pPr algn="ctr">
                        <a:buNone/>
                      </a:pPr>
                      <a:r>
                        <a:rPr lang="vi-VN" altLang="en-US" sz="2400">
                          <a:solidFill>
                            <a:srgbClr val="FF0000"/>
                          </a:solidFill>
                          <a:latin typeface="Times New Roman" panose="02020603050405020304" pitchFamily="18" charset="0"/>
                          <a:cs typeface="Times New Roman" panose="02020603050405020304" pitchFamily="18" charset="0"/>
                        </a:rPr>
                        <a:t>vật hoạt động</a:t>
                      </a:r>
                      <a:endParaRPr lang="vi-VN" alt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8790">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9425">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9425">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7520">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8790">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478790">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bl>
          </a:graphicData>
        </a:graphic>
      </p:graphicFrame>
      <p:sp>
        <p:nvSpPr>
          <p:cNvPr id="3" name="TextBox 2"/>
          <p:cNvSpPr txBox="1">
            <a:spLocks noChangeArrowheads="1"/>
          </p:cNvSpPr>
          <p:nvPr/>
        </p:nvSpPr>
        <p:spPr bwMode="auto">
          <a:xfrm>
            <a:off x="2366010" y="339725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đánh trâu ra cày</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7061200" y="339725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người lớn</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2366010" y="394843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nhặt cỏ, đốt lá</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7061200" y="394843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các cụ già</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432050" y="441071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bắc bếp thổi cơm</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7061200" y="4408805"/>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mấy chú bé</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432050" y="487299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tra ngô</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7143750" y="486918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các bà mẹ</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432050" y="5357495"/>
            <a:ext cx="48717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ngủ khì trên lưng mẹ</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7061200" y="538480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các em bé</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7244080" y="5842000"/>
            <a:ext cx="39770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lũ chó</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2432050" y="5830570"/>
            <a:ext cx="48717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sủa om cả rừng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6" name="Rectangle 28"/>
          <p:cNvSpPr>
            <a:spLocks noChangeArrowheads="1"/>
          </p:cNvSpPr>
          <p:nvPr/>
        </p:nvSpPr>
        <p:spPr bwMode="auto">
          <a:xfrm>
            <a:off x="662940" y="844822"/>
            <a:ext cx="9144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400" b="1">
              <a:solidFill>
                <a:schemeClr val="tx2"/>
              </a:solidFill>
            </a:endParaRPr>
          </a:p>
        </p:txBody>
      </p:sp>
      <p:sp>
        <p:nvSpPr>
          <p:cNvPr id="17" name="Rectangle 29"/>
          <p:cNvSpPr>
            <a:spLocks noChangeArrowheads="1"/>
          </p:cNvSpPr>
          <p:nvPr/>
        </p:nvSpPr>
        <p:spPr bwMode="auto">
          <a:xfrm>
            <a:off x="581977" y="1454422"/>
            <a:ext cx="9144001"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400" b="1">
              <a:solidFill>
                <a:schemeClr val="tx2"/>
              </a:solidFill>
            </a:endParaRPr>
          </a:p>
        </p:txBody>
      </p:sp>
      <p:sp>
        <p:nvSpPr>
          <p:cNvPr id="18" name="Rectangle 31"/>
          <p:cNvSpPr>
            <a:spLocks noChangeArrowheads="1"/>
          </p:cNvSpPr>
          <p:nvPr/>
        </p:nvSpPr>
        <p:spPr bwMode="auto">
          <a:xfrm>
            <a:off x="1007110" y="469900"/>
            <a:ext cx="10477500" cy="218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None/>
            </a:pPr>
            <a:r>
              <a:rPr lang="en-US" altLang="en-US" sz="2800" b="1"/>
              <a:t>1. Đọc đoạn văn sau:</a:t>
            </a:r>
            <a:endParaRPr lang="en-US" altLang="en-US" sz="2800" b="1"/>
          </a:p>
          <a:p>
            <a:pPr algn="just">
              <a:spcBef>
                <a:spcPct val="0"/>
              </a:spcBef>
              <a:buNone/>
            </a:pPr>
            <a:r>
              <a:rPr lang="en-US" altLang="en-US" sz="2800"/>
              <a:t>        </a:t>
            </a:r>
            <a:r>
              <a:rPr lang="vi-VN" altLang="en-US" sz="2800"/>
              <a:t>Trên nương, mỗi người một việc. Người lớn đánh trâu ra cày. Các cụ già nhặt cỏ, đốt lá. Mấy chú bé bắc bếp thổi cơm. Các bà mẹ tra ngô. Các em bé ngủ khì trên lưng mẹ. Lũ chó sủa om cả rừng.</a:t>
            </a:r>
            <a:endParaRPr lang="vi-VN" altLang="en-US" sz="2800"/>
          </a:p>
          <a:p>
            <a:pPr algn="just">
              <a:spcBef>
                <a:spcPct val="0"/>
              </a:spcBef>
              <a:buNone/>
            </a:pPr>
            <a:r>
              <a:rPr lang="vi-VN" altLang="en-US" sz="2400"/>
              <a:t>                                   </a:t>
            </a:r>
            <a:r>
              <a:rPr lang="en-US" altLang="en-US" sz="2400"/>
              <a:t>					</a:t>
            </a:r>
            <a:r>
              <a:rPr lang="vi-VN" altLang="en-US" sz="2400"/>
              <a:t>         </a:t>
            </a:r>
            <a:r>
              <a:rPr lang="vi-VN" altLang="en-US" sz="2000" i="1"/>
              <a:t>Theo</a:t>
            </a:r>
            <a:r>
              <a:rPr lang="vi-VN" altLang="en-US" sz="2400"/>
              <a:t> </a:t>
            </a:r>
            <a:r>
              <a:rPr lang="vi-VN" altLang="en-US" sz="2000" b="1"/>
              <a:t>Tô Hoài</a:t>
            </a:r>
            <a:endParaRPr lang="vi-VN" altLang="en-US" sz="2000" b="1"/>
          </a:p>
        </p:txBody>
      </p:sp>
      <p:cxnSp>
        <p:nvCxnSpPr>
          <p:cNvPr id="19" name="Straight Connector 18"/>
          <p:cNvCxnSpPr/>
          <p:nvPr/>
        </p:nvCxnSpPr>
        <p:spPr>
          <a:xfrm>
            <a:off x="6084570" y="2635885"/>
            <a:ext cx="23495" cy="3655060"/>
          </a:xfrm>
          <a:prstGeom prst="line">
            <a:avLst/>
          </a:prstGeom>
          <a:ln w="12700" cmpd="sng">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642110" y="3446780"/>
            <a:ext cx="892492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51635" y="3903980"/>
            <a:ext cx="8933815" cy="1841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3220" y="4415155"/>
            <a:ext cx="8933815" cy="1841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1635" y="4869180"/>
            <a:ext cx="8933815" cy="1841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29410" y="5347335"/>
            <a:ext cx="8933815" cy="1841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28775" y="5821045"/>
            <a:ext cx="8933815" cy="1841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24330" y="2596515"/>
            <a:ext cx="28575" cy="3712210"/>
          </a:xfrm>
          <a:prstGeom prst="line">
            <a:avLst/>
          </a:prstGeom>
          <a:ln w="12700" cmpd="sng">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0558780" y="2580640"/>
            <a:ext cx="8890" cy="3710305"/>
          </a:xfrm>
          <a:prstGeom prst="line">
            <a:avLst/>
          </a:prstGeom>
          <a:ln w="12700" cmpd="sng">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1628775" y="2589530"/>
            <a:ext cx="892492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60525" y="6303645"/>
            <a:ext cx="892492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60818" y="1838439"/>
            <a:ext cx="5334000" cy="523875"/>
          </a:xfrm>
          <a:prstGeom prst="rect">
            <a:avLst/>
          </a:prstGeom>
          <a:noFill/>
          <a:ln w="9525">
            <a:noFill/>
            <a:miter lim="800000"/>
          </a:ln>
          <a:effectLst/>
        </p:spPr>
        <p:txBody>
          <a:bodyPr>
            <a:spAutoFit/>
          </a:bodyPr>
          <a:lstStyle/>
          <a:p>
            <a:pPr eaLnBrk="1" hangingPunct="1">
              <a:spcBef>
                <a:spcPct val="50000"/>
              </a:spcBef>
              <a:defRPr/>
            </a:pPr>
            <a:r>
              <a:rPr lang="en-US" sz="24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Người lớn  đánh trâu ra cày. </a:t>
            </a:r>
            <a:endParaRPr lang="en-US" sz="2800" b="1" dirty="0">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742497" y="2798762"/>
            <a:ext cx="53340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cụ già  nhặt cỏ, đốt lá. </a:t>
            </a:r>
            <a:endParaRPr lang="en-US" sz="2800" b="1" dirty="0">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762683" y="3812949"/>
            <a:ext cx="63246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Mấy chú bé  bắc bếp thổi cơm. </a:t>
            </a:r>
            <a:endParaRPr lang="en-US" sz="2800" b="1" dirty="0">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6085343" y="1831068"/>
            <a:ext cx="53340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bà mẹ  tra ngô. </a:t>
            </a:r>
            <a:endParaRPr lang="en-US" sz="2800" b="1" dirty="0">
              <a:latin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auto">
          <a:xfrm>
            <a:off x="6056089" y="2750230"/>
            <a:ext cx="62484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 Các em bé  ngủ khì trên lưng mẹ. </a:t>
            </a:r>
            <a:endParaRPr lang="en-US" sz="2800" b="1" dirty="0">
              <a:latin typeface="Times New Roman" panose="02020603050405020304" pitchFamily="18" charset="0"/>
              <a:cs typeface="Times New Roman" panose="02020603050405020304" pitchFamily="18" charset="0"/>
            </a:endParaRPr>
          </a:p>
        </p:txBody>
      </p:sp>
      <p:sp>
        <p:nvSpPr>
          <p:cNvPr id="10" name="Text Box 12"/>
          <p:cNvSpPr txBox="1">
            <a:spLocks noChangeArrowheads="1"/>
          </p:cNvSpPr>
          <p:nvPr/>
        </p:nvSpPr>
        <p:spPr bwMode="auto">
          <a:xfrm>
            <a:off x="6237743" y="3832225"/>
            <a:ext cx="6019800" cy="523875"/>
          </a:xfrm>
          <a:prstGeom prst="rect">
            <a:avLst/>
          </a:prstGeom>
          <a:noFill/>
          <a:ln w="9525">
            <a:noFill/>
            <a:miter lim="800000"/>
          </a:ln>
          <a:effectLst/>
        </p:spPr>
        <p:txBody>
          <a:bodyPr>
            <a:spAutoFit/>
          </a:bodyPr>
          <a:lstStyle/>
          <a:p>
            <a:pPr eaLnBrk="1" hangingPunct="1">
              <a:spcBef>
                <a:spcPct val="50000"/>
              </a:spcBef>
              <a:defRPr/>
            </a:pPr>
            <a:r>
              <a:rPr lang="en-US" sz="2800" b="1" dirty="0">
                <a:latin typeface="Times New Roman" panose="02020603050405020304" pitchFamily="18" charset="0"/>
                <a:cs typeface="Times New Roman" panose="02020603050405020304" pitchFamily="18" charset="0"/>
              </a:rPr>
              <a:t>Lũ chó  sủa om cả rừng.</a:t>
            </a:r>
            <a:endParaRPr lang="en-US" sz="2800" b="1" dirty="0">
              <a:latin typeface="Times New Roman" panose="02020603050405020304" pitchFamily="18" charset="0"/>
              <a:cs typeface="Times New Roman" panose="02020603050405020304" pitchFamily="18" charset="0"/>
            </a:endParaRPr>
          </a:p>
        </p:txBody>
      </p:sp>
      <p:sp>
        <p:nvSpPr>
          <p:cNvPr id="14" name="Rectangle 25"/>
          <p:cNvSpPr>
            <a:spLocks noChangeArrowheads="1"/>
          </p:cNvSpPr>
          <p:nvPr/>
        </p:nvSpPr>
        <p:spPr bwMode="auto">
          <a:xfrm>
            <a:off x="3401108" y="2299381"/>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5" name="Rectangle 26"/>
          <p:cNvSpPr>
            <a:spLocks noChangeArrowheads="1"/>
          </p:cNvSpPr>
          <p:nvPr/>
        </p:nvSpPr>
        <p:spPr bwMode="auto">
          <a:xfrm>
            <a:off x="3542847" y="323600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6" name="Rectangle 27"/>
          <p:cNvSpPr>
            <a:spLocks noChangeArrowheads="1"/>
          </p:cNvSpPr>
          <p:nvPr/>
        </p:nvSpPr>
        <p:spPr bwMode="auto">
          <a:xfrm>
            <a:off x="8371343" y="2288268"/>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7" name="Rectangle 29"/>
          <p:cNvSpPr>
            <a:spLocks noChangeArrowheads="1"/>
          </p:cNvSpPr>
          <p:nvPr/>
        </p:nvSpPr>
        <p:spPr bwMode="auto">
          <a:xfrm>
            <a:off x="8618993" y="428375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8" name="Rectangle 30"/>
          <p:cNvSpPr>
            <a:spLocks noChangeArrowheads="1"/>
          </p:cNvSpPr>
          <p:nvPr/>
        </p:nvSpPr>
        <p:spPr bwMode="auto">
          <a:xfrm>
            <a:off x="8838068" y="3236006"/>
            <a:ext cx="1047750" cy="400050"/>
          </a:xfrm>
          <a:prstGeom prst="rect">
            <a:avLst/>
          </a:prstGeom>
          <a:noFill/>
          <a:ln w="9525">
            <a:noFill/>
            <a:miter lim="800000"/>
          </a:ln>
        </p:spPr>
        <p:txBody>
          <a:bodyPr>
            <a:spAutoFit/>
          </a:bodyPr>
          <a:lstStyle/>
          <a:p>
            <a:pPr eaLnBrk="1" hangingPunct="1">
              <a:defRPr/>
            </a:pPr>
            <a:r>
              <a:rPr lang="en-US" sz="2000" b="1" dirty="0" err="1">
                <a:solidFill>
                  <a:srgbClr val="00B050"/>
                </a:solidFill>
                <a:latin typeface="Times New Roman" panose="02020603050405020304" pitchFamily="18" charset="0"/>
                <a:cs typeface="Times New Roman" panose="02020603050405020304" pitchFamily="18" charset="0"/>
              </a:rPr>
              <a:t>làm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gì</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9" name="Text Box 31"/>
          <p:cNvSpPr txBox="1">
            <a:spLocks noChangeArrowheads="1"/>
          </p:cNvSpPr>
          <p:nvPr/>
        </p:nvSpPr>
        <p:spPr bwMode="auto">
          <a:xfrm>
            <a:off x="1466397" y="3236006"/>
            <a:ext cx="914400" cy="369887"/>
          </a:xfrm>
          <a:prstGeom prst="rect">
            <a:avLst/>
          </a:prstGeom>
          <a:noFill/>
          <a:ln w="9525">
            <a:noFill/>
            <a:miter lim="800000"/>
          </a:ln>
        </p:spPr>
        <p:txBody>
          <a:bodyPr>
            <a:spAutoFit/>
          </a:bodyPr>
          <a:lstStyle/>
          <a:p>
            <a:pPr eaLnBrk="1" hangingPunct="1">
              <a:spcBef>
                <a:spcPct val="50000"/>
              </a:spcBef>
              <a:defRPr/>
            </a:pPr>
            <a:r>
              <a:rPr lang="en-US" b="1" dirty="0">
                <a:solidFill>
                  <a:srgbClr val="00B050"/>
                </a:solidFill>
                <a:latin typeface="Times New Roman" panose="02020603050405020304" pitchFamily="18" charset="0"/>
                <a:cs typeface="Times New Roman" panose="02020603050405020304" pitchFamily="18" charset="0"/>
              </a:rPr>
              <a:t>Ai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20" name="Text Box 32"/>
          <p:cNvSpPr txBox="1">
            <a:spLocks noChangeArrowheads="1"/>
          </p:cNvSpPr>
          <p:nvPr/>
        </p:nvSpPr>
        <p:spPr bwMode="auto">
          <a:xfrm>
            <a:off x="1477058" y="2299381"/>
            <a:ext cx="914400" cy="369887"/>
          </a:xfrm>
          <a:prstGeom prst="rect">
            <a:avLst/>
          </a:prstGeom>
          <a:noFill/>
          <a:ln w="9525">
            <a:noFill/>
            <a:miter lim="800000"/>
          </a:ln>
        </p:spPr>
        <p:txBody>
          <a:bodyPr>
            <a:spAutoFit/>
          </a:bodyPr>
          <a:lstStyle/>
          <a:p>
            <a:pPr eaLnBrk="1" hangingPunct="1">
              <a:spcBef>
                <a:spcPct val="50000"/>
              </a:spcBef>
              <a:defRPr/>
            </a:pPr>
            <a:r>
              <a:rPr lang="en-US" b="1" dirty="0">
                <a:solidFill>
                  <a:srgbClr val="00B050"/>
                </a:solidFill>
                <a:latin typeface="Times New Roman" panose="02020603050405020304" pitchFamily="18" charset="0"/>
                <a:cs typeface="Times New Roman" panose="02020603050405020304" pitchFamily="18" charset="0"/>
              </a:rPr>
              <a:t>Ai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21" name="Text Box 33"/>
          <p:cNvSpPr txBox="1">
            <a:spLocks noChangeArrowheads="1"/>
          </p:cNvSpPr>
          <p:nvPr/>
        </p:nvSpPr>
        <p:spPr bwMode="auto">
          <a:xfrm>
            <a:off x="6771143" y="3213781"/>
            <a:ext cx="914400" cy="369887"/>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endParaRPr lang="en-US" b="1">
              <a:solidFill>
                <a:srgbClr val="00B050"/>
              </a:solidFill>
              <a:latin typeface="Times New Roman" panose="02020603050405020304" pitchFamily="18" charset="0"/>
              <a:cs typeface="Times New Roman" panose="02020603050405020304" pitchFamily="18" charset="0"/>
            </a:endParaRPr>
          </a:p>
        </p:txBody>
      </p:sp>
      <p:sp>
        <p:nvSpPr>
          <p:cNvPr id="22" name="Text Box 34"/>
          <p:cNvSpPr txBox="1">
            <a:spLocks noChangeArrowheads="1"/>
          </p:cNvSpPr>
          <p:nvPr/>
        </p:nvSpPr>
        <p:spPr bwMode="auto">
          <a:xfrm>
            <a:off x="6771143" y="2299381"/>
            <a:ext cx="914400" cy="369887"/>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endParaRPr lang="en-US" b="1">
              <a:solidFill>
                <a:srgbClr val="00B050"/>
              </a:solidFill>
              <a:latin typeface="Times New Roman" panose="02020603050405020304" pitchFamily="18" charset="0"/>
              <a:cs typeface="Times New Roman" panose="02020603050405020304" pitchFamily="18" charset="0"/>
            </a:endParaRPr>
          </a:p>
        </p:txBody>
      </p:sp>
      <p:sp>
        <p:nvSpPr>
          <p:cNvPr id="23" name="Text Box 35"/>
          <p:cNvSpPr txBox="1">
            <a:spLocks noChangeArrowheads="1"/>
          </p:cNvSpPr>
          <p:nvPr/>
        </p:nvSpPr>
        <p:spPr bwMode="auto">
          <a:xfrm>
            <a:off x="1436577" y="4255407"/>
            <a:ext cx="914400" cy="369888"/>
          </a:xfrm>
          <a:prstGeom prst="rect">
            <a:avLst/>
          </a:prstGeom>
          <a:noFill/>
          <a:ln w="9525">
            <a:noFill/>
            <a:miter lim="800000"/>
          </a:ln>
        </p:spPr>
        <p:txBody>
          <a:bodyPr>
            <a:spAutoFit/>
          </a:bodyPr>
          <a:lstStyle/>
          <a:p>
            <a:pPr eaLnBrk="1" hangingPunct="1">
              <a:spcBef>
                <a:spcPct val="50000"/>
              </a:spcBef>
              <a:defRPr/>
            </a:pPr>
            <a:r>
              <a:rPr lang="en-US" b="1">
                <a:solidFill>
                  <a:srgbClr val="00B050"/>
                </a:solidFill>
                <a:latin typeface="Times New Roman" panose="02020603050405020304" pitchFamily="18" charset="0"/>
                <a:cs typeface="Times New Roman" panose="02020603050405020304" pitchFamily="18" charset="0"/>
              </a:rPr>
              <a:t>Ai ?</a:t>
            </a:r>
            <a:endParaRPr lang="en-US" b="1">
              <a:solidFill>
                <a:srgbClr val="00B050"/>
              </a:solidFill>
              <a:latin typeface="Times New Roman" panose="02020603050405020304" pitchFamily="18" charset="0"/>
              <a:cs typeface="Times New Roman" panose="02020603050405020304" pitchFamily="18" charset="0"/>
            </a:endParaRPr>
          </a:p>
        </p:txBody>
      </p:sp>
      <p:sp>
        <p:nvSpPr>
          <p:cNvPr id="24" name="Text Box 36"/>
          <p:cNvSpPr txBox="1">
            <a:spLocks noChangeArrowheads="1"/>
          </p:cNvSpPr>
          <p:nvPr/>
        </p:nvSpPr>
        <p:spPr bwMode="auto">
          <a:xfrm>
            <a:off x="6618743" y="4312331"/>
            <a:ext cx="1066800" cy="338137"/>
          </a:xfrm>
          <a:prstGeom prst="rect">
            <a:avLst/>
          </a:prstGeom>
          <a:noFill/>
          <a:ln w="9525">
            <a:noFill/>
            <a:miter lim="800000"/>
          </a:ln>
        </p:spPr>
        <p:txBody>
          <a:bodyPr>
            <a:spAutoFit/>
          </a:bodyPr>
          <a:lstStyle/>
          <a:p>
            <a:pPr eaLnBrk="1" hangingPunct="1">
              <a:spcBef>
                <a:spcPct val="50000"/>
              </a:spcBef>
              <a:defRPr/>
            </a:pPr>
            <a:r>
              <a:rPr lang="en-US" sz="1600" b="1" dirty="0">
                <a:solidFill>
                  <a:srgbClr val="00B050"/>
                </a:solidFill>
                <a:latin typeface="Times New Roman" panose="02020603050405020304" pitchFamily="18" charset="0"/>
                <a:cs typeface="Times New Roman" panose="02020603050405020304" pitchFamily="18" charset="0"/>
              </a:rPr>
              <a:t>Con </a:t>
            </a:r>
            <a:r>
              <a:rPr lang="en-US" sz="1600" b="1" dirty="0" err="1">
                <a:solidFill>
                  <a:srgbClr val="00B050"/>
                </a:solidFill>
                <a:latin typeface="Times New Roman" panose="02020603050405020304" pitchFamily="18" charset="0"/>
                <a:cs typeface="Times New Roman" panose="02020603050405020304" pitchFamily="18" charset="0"/>
              </a:rPr>
              <a:t>gì</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25" name="Rectangle 44"/>
          <p:cNvSpPr>
            <a:spLocks noChangeArrowheads="1"/>
          </p:cNvSpPr>
          <p:nvPr/>
        </p:nvSpPr>
        <p:spPr bwMode="auto">
          <a:xfrm>
            <a:off x="3632090" y="4241120"/>
            <a:ext cx="104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B050"/>
                </a:solidFill>
                <a:latin typeface="Times New Roman" panose="02020603050405020304" pitchFamily="18" charset="0"/>
                <a:cs typeface="Times New Roman" panose="02020603050405020304" pitchFamily="18" charset="0"/>
              </a:rPr>
              <a:t>làm gì ?</a:t>
            </a:r>
            <a:endParaRPr lang="en-US" altLang="en-US" sz="2000" b="1">
              <a:solidFill>
                <a:srgbClr val="00B050"/>
              </a:solidFill>
              <a:latin typeface="Times New Roman" panose="02020603050405020304" pitchFamily="18" charset="0"/>
              <a:cs typeface="Times New Roman" panose="02020603050405020304" pitchFamily="18" charset="0"/>
            </a:endParaRPr>
          </a:p>
        </p:txBody>
      </p:sp>
      <p:sp>
        <p:nvSpPr>
          <p:cNvPr id="26" name="Text Box 46"/>
          <p:cNvSpPr txBox="1">
            <a:spLocks noChangeArrowheads="1"/>
          </p:cNvSpPr>
          <p:nvPr/>
        </p:nvSpPr>
        <p:spPr bwMode="auto">
          <a:xfrm>
            <a:off x="2924858"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27" name="Text Box 49"/>
          <p:cNvSpPr txBox="1">
            <a:spLocks noChangeArrowheads="1"/>
          </p:cNvSpPr>
          <p:nvPr/>
        </p:nvSpPr>
        <p:spPr bwMode="auto">
          <a:xfrm>
            <a:off x="6237743" y="427581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28" name="Text Box 50"/>
          <p:cNvSpPr txBox="1">
            <a:spLocks noChangeArrowheads="1"/>
          </p:cNvSpPr>
          <p:nvPr/>
        </p:nvSpPr>
        <p:spPr bwMode="auto">
          <a:xfrm>
            <a:off x="6237743" y="32137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29" name="Text Box 51"/>
          <p:cNvSpPr txBox="1">
            <a:spLocks noChangeArrowheads="1"/>
          </p:cNvSpPr>
          <p:nvPr/>
        </p:nvSpPr>
        <p:spPr bwMode="auto">
          <a:xfrm>
            <a:off x="6237743"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0" name="Text Box 52"/>
          <p:cNvSpPr txBox="1">
            <a:spLocks noChangeArrowheads="1"/>
          </p:cNvSpPr>
          <p:nvPr/>
        </p:nvSpPr>
        <p:spPr bwMode="auto">
          <a:xfrm>
            <a:off x="903177" y="4255407"/>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1" name="Text Box 53"/>
          <p:cNvSpPr txBox="1">
            <a:spLocks noChangeArrowheads="1"/>
          </p:cNvSpPr>
          <p:nvPr/>
        </p:nvSpPr>
        <p:spPr bwMode="auto">
          <a:xfrm>
            <a:off x="932997" y="3231243"/>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2" name="Text Box 54"/>
          <p:cNvSpPr txBox="1">
            <a:spLocks noChangeArrowheads="1"/>
          </p:cNvSpPr>
          <p:nvPr/>
        </p:nvSpPr>
        <p:spPr bwMode="auto">
          <a:xfrm>
            <a:off x="1019858" y="22993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3" name="Text Box 55"/>
          <p:cNvSpPr txBox="1">
            <a:spLocks noChangeArrowheads="1"/>
          </p:cNvSpPr>
          <p:nvPr/>
        </p:nvSpPr>
        <p:spPr bwMode="auto">
          <a:xfrm>
            <a:off x="7990343" y="434566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4" name="Text Box 56"/>
          <p:cNvSpPr txBox="1">
            <a:spLocks noChangeArrowheads="1"/>
          </p:cNvSpPr>
          <p:nvPr/>
        </p:nvSpPr>
        <p:spPr bwMode="auto">
          <a:xfrm>
            <a:off x="7914143" y="2288268"/>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5" name="Text Box 57"/>
          <p:cNvSpPr txBox="1">
            <a:spLocks noChangeArrowheads="1"/>
          </p:cNvSpPr>
          <p:nvPr/>
        </p:nvSpPr>
        <p:spPr bwMode="auto">
          <a:xfrm>
            <a:off x="3036777" y="4249057"/>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6" name="Text Box 58"/>
          <p:cNvSpPr txBox="1">
            <a:spLocks noChangeArrowheads="1"/>
          </p:cNvSpPr>
          <p:nvPr/>
        </p:nvSpPr>
        <p:spPr bwMode="auto">
          <a:xfrm>
            <a:off x="2990397" y="3224893"/>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7" name="Text Box 59"/>
          <p:cNvSpPr txBox="1">
            <a:spLocks noChangeArrowheads="1"/>
          </p:cNvSpPr>
          <p:nvPr/>
        </p:nvSpPr>
        <p:spPr bwMode="auto">
          <a:xfrm>
            <a:off x="8218943" y="3213781"/>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a:off x="943658" y="2288268"/>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19858" y="2288268"/>
            <a:ext cx="1447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9197" y="3224893"/>
            <a:ext cx="1447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9377" y="4249057"/>
            <a:ext cx="1676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90143" y="4269468"/>
            <a:ext cx="990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13943" y="2288268"/>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13943" y="3202668"/>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291446" y="20215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280785" y="2958193"/>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532068" y="404653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661731" y="20215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647443" y="29359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190243" y="4002768"/>
            <a:ext cx="533400" cy="15240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20058" y="2288268"/>
            <a:ext cx="24384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09397" y="3224893"/>
            <a:ext cx="2284185" cy="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10006" y="4255407"/>
            <a:ext cx="2725281" cy="0"/>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90343" y="2288268"/>
            <a:ext cx="9906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90343" y="3202668"/>
            <a:ext cx="30480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33143" y="4269468"/>
            <a:ext cx="2209800" cy="1588"/>
          </a:xfrm>
          <a:prstGeom prst="line">
            <a:avLst/>
          </a:prstGeom>
          <a:ln w="28575">
            <a:solidFill>
              <a:srgbClr val="33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par>
                                <p:cTn id="14" presetID="3" presetClass="entr" presetSubtype="1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par>
                                <p:cTn id="20" presetID="3" presetClass="entr" presetSubtype="1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par>
                                <p:cTn id="31" presetID="3"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linds(horizontal)">
                                      <p:cBhvr>
                                        <p:cTn id="33" dur="500"/>
                                        <p:tgtEl>
                                          <p:spTgt spid="47"/>
                                        </p:tgtEl>
                                      </p:cBhvr>
                                    </p:animEffect>
                                  </p:childTnLst>
                                </p:cTn>
                              </p:par>
                              <p:par>
                                <p:cTn id="34" presetID="3" presetClass="entr" presetSubtype="1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par>
                                <p:cTn id="37" presetID="3" presetClass="entr" presetSubtype="1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par>
                                <p:cTn id="40" presetID="3" presetClass="entr" presetSubtype="1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linds(horizontal)">
                                      <p:cBhvr>
                                        <p:cTn id="71" dur="500"/>
                                        <p:tgtEl>
                                          <p:spTgt spid="3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linds(horizontal)">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1"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1"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linds(horizontal)">
                                      <p:cBhvr>
                                        <p:cTn id="91" dur="500"/>
                                        <p:tgtEl>
                                          <p:spTgt spid="30"/>
                                        </p:tgtEl>
                                      </p:cBhvr>
                                    </p:animEffect>
                                  </p:childTnLst>
                                </p:cTn>
                              </p:par>
                              <p:par>
                                <p:cTn id="92" presetID="3" presetClass="entr" presetSubtype="10" fill="hold" grpId="1"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linds(horizontal)">
                                      <p:cBhvr>
                                        <p:cTn id="94" dur="500"/>
                                        <p:tgtEl>
                                          <p:spTgt spid="29"/>
                                        </p:tgtEl>
                                      </p:cBhvr>
                                    </p:animEffect>
                                  </p:childTnLst>
                                </p:cTn>
                              </p:par>
                              <p:par>
                                <p:cTn id="95" presetID="3" presetClass="entr" presetSubtype="10" fill="hold" grpId="1"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linds(horizontal)">
                                      <p:cBhvr>
                                        <p:cTn id="100" dur="500"/>
                                        <p:tgtEl>
                                          <p:spTgt spid="2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blinds(horizontal)">
                                      <p:cBhvr>
                                        <p:cTn id="103" dur="500"/>
                                        <p:tgtEl>
                                          <p:spTgt spid="1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blinds(horizontal)">
                                      <p:cBhvr>
                                        <p:cTn id="106" dur="500"/>
                                        <p:tgtEl>
                                          <p:spTgt spid="15"/>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blinds(horizontal)">
                                      <p:cBhvr>
                                        <p:cTn id="109" dur="500"/>
                                        <p:tgtEl>
                                          <p:spTgt spid="25"/>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linds(horizontal)">
                                      <p:cBhvr>
                                        <p:cTn id="112" dur="500"/>
                                        <p:tgtEl>
                                          <p:spTgt spid="16"/>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linds(horizontal)">
                                      <p:cBhvr>
                                        <p:cTn id="115" dur="500"/>
                                        <p:tgtEl>
                                          <p:spTgt spid="1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blinds(horizontal)">
                                      <p:cBhvr>
                                        <p:cTn id="118" dur="500"/>
                                        <p:tgtEl>
                                          <p:spTgt spid="17"/>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blinds(horizontal)">
                                      <p:cBhvr>
                                        <p:cTn id="123" dur="500"/>
                                        <p:tgtEl>
                                          <p:spTgt spid="26"/>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blinds(horizontal)">
                                      <p:cBhvr>
                                        <p:cTn id="126" dur="500"/>
                                        <p:tgtEl>
                                          <p:spTgt spid="3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blinds(horizontal)">
                                      <p:cBhvr>
                                        <p:cTn id="129" dur="500"/>
                                        <p:tgtEl>
                                          <p:spTgt spid="3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blinds(horizontal)">
                                      <p:cBhvr>
                                        <p:cTn id="132" dur="500"/>
                                        <p:tgtEl>
                                          <p:spTgt spid="34"/>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blinds(horizontal)">
                                      <p:cBhvr>
                                        <p:cTn id="135" dur="500"/>
                                        <p:tgtEl>
                                          <p:spTgt spid="3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blinds(horizontal)">
                                      <p:cBhvr>
                                        <p:cTn id="1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7" grpId="1"/>
      <p:bldP spid="28" grpId="0"/>
      <p:bldP spid="28" grpId="1"/>
      <p:bldP spid="29" grpId="0"/>
      <p:bldP spid="29" grpId="1"/>
      <p:bldP spid="30" grpId="0"/>
      <p:bldP spid="30" grpId="1"/>
      <p:bldP spid="31" grpId="0"/>
      <p:bldP spid="31" grpId="1"/>
      <p:bldP spid="32" grpId="0"/>
      <p:bldP spid="32" grpId="1"/>
      <p:bldP spid="33" grpId="0"/>
      <p:bldP spid="34" grpId="0"/>
      <p:bldP spid="35" grpId="0"/>
      <p:bldP spid="36" grpId="0"/>
      <p:bldP spid="3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4556</Words>
  <Application>WPS Presentation</Application>
  <PresentationFormat>Widescreen</PresentationFormat>
  <Paragraphs>291</Paragraphs>
  <Slides>22</Slides>
  <Notes>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Arial</vt:lpstr>
      <vt:lpstr>SimSun</vt:lpstr>
      <vt:lpstr>Wingdings</vt:lpstr>
      <vt:lpstr>Arial</vt:lpstr>
      <vt:lpstr>Times New Roman</vt:lpstr>
      <vt:lpstr>Tahoma</vt:lpstr>
      <vt:lpstr>Microsoft YaHei</vt:lpstr>
      <vt:lpstr>Arial Unicode MS</vt:lpstr>
      <vt:lpstr>Garamond</vt:lpstr>
      <vt:lpstr>Calibri</vt:lpstr>
      <vt:lpstr>Wingdings 2</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295</cp:revision>
  <dcterms:created xsi:type="dcterms:W3CDTF">2021-08-04T18:52:00Z</dcterms:created>
  <dcterms:modified xsi:type="dcterms:W3CDTF">2021-12-29T13:58:43Z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469ED5C897A442D5BC476E6A2E0821D5</vt:lpwstr>
  </property>
  <property fmtid="{D5CDD505-2E9C-101B-9397-08002B2CF9AE}" pid="3" name="KSOProductBuildVer">
    <vt:lpwstr>1033-11.2.0.10426</vt:lpwstr>
  </property>
</Properties>
</file>