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1" r:id="rId19"/>
    <p:sldId id="36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CC"/>
    <a:srgbClr val="FFFF00"/>
    <a:srgbClr val="0000CC"/>
    <a:srgbClr val="000066"/>
    <a:srgbClr val="FF99CC"/>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52" d="100"/>
          <a:sy n="52" d="100"/>
        </p:scale>
        <p:origin x="-1902" y="-56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8" y="3133422"/>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929432" y="4193533"/>
            <a:ext cx="5302498"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72: </a:t>
            </a:r>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ươm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ươp</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PHÒNG GD &amp; ĐT QUẬN LONG BIÊN</a:t>
            </a:r>
            <a:endPar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661" y="0"/>
            <a:ext cx="9114454" cy="6858000"/>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79" y="4158534"/>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xmlns=""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4451" b="46284"/>
          <a:stretch/>
        </p:blipFill>
        <p:spPr>
          <a:xfrm>
            <a:off x="2120932" y="553435"/>
            <a:ext cx="4754037" cy="1650921"/>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2832" r="48773"/>
          <a:stretch/>
        </p:blipFill>
        <p:spPr>
          <a:xfrm>
            <a:off x="2128708" y="2714522"/>
            <a:ext cx="4883646" cy="1604865"/>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9852" t="38622" b="-1"/>
          <a:stretch/>
        </p:blipFill>
        <p:spPr>
          <a:xfrm>
            <a:off x="2128708" y="4680941"/>
            <a:ext cx="4983334" cy="1796059"/>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LuyÖn viÕt vë</a:t>
            </a: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73" r="2252"/>
          <a:stretch/>
        </p:blipFill>
        <p:spPr>
          <a:xfrm rot="16200000">
            <a:off x="3153755" y="-732447"/>
            <a:ext cx="3725489" cy="688340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377"/>
          <a:stretch/>
        </p:blipFill>
        <p:spPr>
          <a:xfrm rot="16200000">
            <a:off x="4356100" y="1717818"/>
            <a:ext cx="1295399" cy="7003764"/>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00" y="3989407"/>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3434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a:t>
            </a:r>
            <a:r>
              <a:rPr lang="en-US" sz="2800" b="1" dirty="0" smtClean="0">
                <a:solidFill>
                  <a:srgbClr val="0000CC"/>
                </a:solidFill>
                <a:latin typeface="Times New Roman" pitchFamily="18" charset="0"/>
                <a:cs typeface="Times New Roman" pitchFamily="18"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2800" b="1" dirty="0">
              <a:solidFill>
                <a:srgbClr val="0000CC"/>
              </a:solidFill>
              <a:latin typeface="Times New Roman" pitchFamily="18" charset="0"/>
              <a:cs typeface="Times New Roman" pitchFamily="18"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6" y="231039"/>
            <a:ext cx="7772400" cy="3799840"/>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5" name="Oval 4"/>
          <p:cNvSpPr/>
          <p:nvPr/>
        </p:nvSpPr>
        <p:spPr>
          <a:xfrm>
            <a:off x="381000" y="987384"/>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1</a:t>
            </a:r>
            <a:endParaRPr lang="en-US" dirty="0">
              <a:solidFill>
                <a:srgbClr val="FF0000"/>
              </a:solidFill>
              <a:latin typeface="Arial-SGK-TV" pitchFamily="2" charset="0"/>
              <a:cs typeface="Arial-SGK-TV" pitchFamily="2" charset="0"/>
            </a:endParaRPr>
          </a:p>
        </p:txBody>
      </p:sp>
      <p:sp>
        <p:nvSpPr>
          <p:cNvPr id="6" name="Oval 5"/>
          <p:cNvSpPr/>
          <p:nvPr/>
        </p:nvSpPr>
        <p:spPr>
          <a:xfrm>
            <a:off x="78913" y="1885020"/>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7" name="Oval 6"/>
          <p:cNvSpPr/>
          <p:nvPr/>
        </p:nvSpPr>
        <p:spPr>
          <a:xfrm>
            <a:off x="2401108" y="2663092"/>
            <a:ext cx="267311"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3</a:t>
            </a:r>
          </a:p>
        </p:txBody>
      </p:sp>
      <p:sp>
        <p:nvSpPr>
          <p:cNvPr id="8" name="Oval 7"/>
          <p:cNvSpPr/>
          <p:nvPr/>
        </p:nvSpPr>
        <p:spPr>
          <a:xfrm>
            <a:off x="1115042" y="341220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9" name="Oval 8"/>
          <p:cNvSpPr/>
          <p:nvPr/>
        </p:nvSpPr>
        <p:spPr>
          <a:xfrm>
            <a:off x="7620000" y="3571951"/>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5</a:t>
            </a:r>
            <a:endParaRPr lang="en-US" dirty="0">
              <a:solidFill>
                <a:srgbClr val="FF0000"/>
              </a:solidFill>
              <a:latin typeface="Arial-SGK-TV" pitchFamily="2" charset="0"/>
              <a:cs typeface="Arial-SGK-TV" pitchFamily="2" charset="0"/>
            </a:endParaRPr>
          </a:p>
        </p:txBody>
      </p:sp>
      <p:sp>
        <p:nvSpPr>
          <p:cNvPr id="10" name="Oval 9"/>
          <p:cNvSpPr/>
          <p:nvPr/>
        </p:nvSpPr>
        <p:spPr>
          <a:xfrm>
            <a:off x="1115042" y="5105400"/>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6</a:t>
            </a:r>
            <a:endParaRPr lang="en-US" dirty="0">
              <a:solidFill>
                <a:srgbClr val="FF0000"/>
              </a:solidFill>
              <a:latin typeface="Arial-SGK-TV" pitchFamily="2" charset="0"/>
              <a:cs typeface="Arial-SGK-TV" pitchFamily="2" charset="0"/>
            </a:endParaRPr>
          </a:p>
        </p:txBody>
      </p:sp>
      <p:sp>
        <p:nvSpPr>
          <p:cNvPr id="11" name="Rectangle 10"/>
          <p:cNvSpPr/>
          <p:nvPr/>
        </p:nvSpPr>
        <p:spPr>
          <a:xfrm>
            <a:off x="225934" y="22860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700" b="1" dirty="0" smtClean="0">
                <a:solidFill>
                  <a:srgbClr val="0000CC"/>
                </a:solidFill>
                <a:latin typeface="Arial-SGK-TV" pitchFamily="2" charset="0"/>
                <a:cs typeface="Arial-SGK-TV" pitchFamily="2" charset="0"/>
              </a:rPr>
              <a:t>     </a:t>
            </a:r>
            <a:r>
              <a:rPr lang="en-US" sz="3800" b="1" dirty="0" smtClean="0">
                <a:solidFill>
                  <a:srgbClr val="0000CC"/>
                </a:solidFill>
                <a:latin typeface="Times New Roman" pitchFamily="18" charset="0"/>
                <a:cs typeface="Times New Roman" pitchFamily="18" charset="0"/>
              </a:rPr>
              <a:t>Nắng vàng </a:t>
            </a:r>
            <a:r>
              <a:rPr lang="en-US" sz="3800" b="1" dirty="0" smtClean="0">
                <a:solidFill>
                  <a:srgbClr val="FF0000"/>
                </a:solidFill>
                <a:latin typeface="Times New Roman" pitchFamily="18" charset="0"/>
                <a:cs typeface="Times New Roman" pitchFamily="18" charset="0"/>
              </a:rPr>
              <a:t>ươm</a:t>
            </a:r>
            <a:r>
              <a:rPr lang="en-US" sz="3800" b="1" dirty="0" smtClean="0">
                <a:solidFill>
                  <a:srgbClr val="0000CC"/>
                </a:solidFill>
                <a:latin typeface="Times New Roman" pitchFamily="18" charset="0"/>
                <a:cs typeface="Times New Roman" pitchFamily="18" charset="0"/>
              </a:rPr>
              <a:t> như mật trải khắp sân. Chú mèo </a:t>
            </a:r>
            <a:r>
              <a:rPr lang="en-US" sz="3800" b="1" dirty="0" smtClean="0">
                <a:solidFill>
                  <a:srgbClr val="FF0000"/>
                </a:solidFill>
                <a:latin typeface="Times New Roman" pitchFamily="18" charset="0"/>
                <a:cs typeface="Times New Roman" pitchFamily="18" charset="0"/>
              </a:rPr>
              <a:t>mướp</a:t>
            </a:r>
            <a:r>
              <a:rPr lang="en-US" sz="3800" b="1" dirty="0" smtClean="0">
                <a:solidFill>
                  <a:srgbClr val="0000CC"/>
                </a:solidFill>
                <a:latin typeface="Times New Roman" pitchFamily="18" charset="0"/>
                <a:cs typeface="Times New Roman" pitchFamily="18" charset="0"/>
              </a:rPr>
              <a:t> thảnh thơi nằm sưởi nắng bên thềm. Mắt chú lim dim ra điều thích thú. Mấy sợi ria mép rung rinh. Đừng thấy mèo ta hay nằm dài mà nghĩ chú lười. Sưởi nắng giúp </a:t>
            </a:r>
            <a:r>
              <a:rPr lang="en-US" sz="3800" b="1" dirty="0" err="1" smtClean="0">
                <a:solidFill>
                  <a:srgbClr val="0000CC"/>
                </a:solidFill>
                <a:latin typeface="Times New Roman" pitchFamily="18" charset="0"/>
                <a:cs typeface="Times New Roman" pitchFamily="18" charset="0"/>
              </a:rPr>
              <a:t>mèo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dẻo</a:t>
            </a:r>
            <a:r>
              <a:rPr lang="en-US" sz="3800" b="1" dirty="0" smtClean="0">
                <a:solidFill>
                  <a:srgbClr val="0000CC"/>
                </a:solidFill>
                <a:latin typeface="Times New Roman" pitchFamily="18" charset="0"/>
                <a:cs typeface="Times New Roman" pitchFamily="18" charset="0"/>
              </a:rPr>
              <a:t> dai hơn đấy.</a:t>
            </a:r>
            <a:endParaRPr lang="en-US"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431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56F8F7-95BA-432B-874F-D81842FC22AD}"/>
              </a:ext>
            </a:extLst>
          </p:cNvPr>
          <p:cNvPicPr>
            <a:picLocks noChangeAspect="1"/>
          </p:cNvPicPr>
          <p:nvPr/>
        </p:nvPicPr>
        <p:blipFill>
          <a:blip r:embed="rId2"/>
          <a:stretch>
            <a:fillRect/>
          </a:stretch>
        </p:blipFill>
        <p:spPr>
          <a:xfrm>
            <a:off x="0" y="3629"/>
            <a:ext cx="3309257" cy="1262754"/>
          </a:xfrm>
          <a:prstGeom prst="rect">
            <a:avLst/>
          </a:prstGeom>
        </p:spPr>
      </p:pic>
      <p:sp>
        <p:nvSpPr>
          <p:cNvPr id="8" name="Rectangle 7"/>
          <p:cNvSpPr/>
          <p:nvPr/>
        </p:nvSpPr>
        <p:spPr>
          <a:xfrm>
            <a:off x="2590800" y="1308112"/>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ea typeface="Arial" panose="020B0604020202020204" pitchFamily="34" charset="0"/>
                <a:cs typeface="Arial-SGK-TV" pitchFamily="2" charset="0"/>
              </a:rPr>
              <a:t>Vật nuôi yêu thích</a:t>
            </a:r>
            <a:endParaRPr lang="en-US" sz="3600" b="1" dirty="0">
              <a:solidFill>
                <a:srgbClr val="FF0000"/>
              </a:solidFill>
              <a:latin typeface="+mj-lt"/>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9" name="Picture 4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9200" y="2086435"/>
            <a:ext cx="6934200" cy="4238165"/>
          </a:xfrm>
          <a:prstGeom prst="rect">
            <a:avLst/>
          </a:prstGeom>
        </p:spPr>
      </p:pic>
    </p:spTree>
    <p:extLst>
      <p:ext uri="{BB962C8B-B14F-4D97-AF65-F5344CB8AC3E}">
        <p14:creationId xmlns:p14="http://schemas.microsoft.com/office/powerpoint/2010/main" val="7053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0"/>
            <a:ext cx="8524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a:t>
            </a:r>
            <a:r>
              <a:rPr lang="en-US" sz="2800" dirty="0">
                <a:solidFill>
                  <a:srgbClr val="0000CC"/>
                </a:solidFill>
                <a:latin typeface="Times New Roman" pitchFamily="18" charset="0"/>
                <a:cs typeface="Times New Roman" pitchFamily="18"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p>
        </p:txBody>
      </p:sp>
      <p:grpSp>
        <p:nvGrpSpPr>
          <p:cNvPr id="5" name="Group 4"/>
          <p:cNvGrpSpPr/>
          <p:nvPr/>
        </p:nvGrpSpPr>
        <p:grpSpPr>
          <a:xfrm>
            <a:off x="990600" y="0"/>
            <a:ext cx="6969918" cy="4419600"/>
            <a:chOff x="990600" y="0"/>
            <a:chExt cx="6969918" cy="441960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739" t="8955" r="5665" b="7464"/>
            <a:stretch/>
          </p:blipFill>
          <p:spPr>
            <a:xfrm>
              <a:off x="1326355" y="152400"/>
              <a:ext cx="6634163" cy="4267200"/>
            </a:xfrm>
            <a:prstGeom prst="rect">
              <a:avLst/>
            </a:prstGeom>
          </p:spPr>
        </p:pic>
        <p:sp>
          <p:nvSpPr>
            <p:cNvPr id="2" name="Rectangle 1"/>
            <p:cNvSpPr/>
            <p:nvPr/>
          </p:nvSpPr>
          <p:spPr>
            <a:xfrm>
              <a:off x="990600" y="0"/>
              <a:ext cx="12192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err="1" smtClean="0">
                <a:solidFill>
                  <a:srgbClr val="0000CC"/>
                </a:solidFill>
                <a:latin typeface="Times New Roman" pitchFamily="18" charset="0"/>
                <a:cs typeface="Times New Roman" pitchFamily="18" charset="0"/>
              </a:rPr>
              <a:t>ươc</a:t>
            </a:r>
            <a:r>
              <a:rPr lang="en-US" sz="4400" kern="0" dirty="0" smtClean="0">
                <a:solidFill>
                  <a:srgbClr val="0000CC"/>
                </a:solidFill>
                <a:latin typeface="Times New Roman" pitchFamily="18" charset="0"/>
                <a:cs typeface="Times New Roman" pitchFamily="18" charset="0"/>
              </a:rPr>
              <a:t>   </a:t>
            </a:r>
            <a:r>
              <a:rPr lang="en-US" sz="4400" kern="0" dirty="0" err="1" smtClean="0">
                <a:solidFill>
                  <a:srgbClr val="0000CC"/>
                </a:solidFill>
                <a:latin typeface="Times New Roman" pitchFamily="18" charset="0"/>
                <a:cs typeface="Times New Roman" pitchFamily="18" charset="0"/>
              </a:rPr>
              <a:t>ươt</a:t>
            </a:r>
            <a:endParaRPr lang="en-US" sz="4400" kern="0" dirty="0" smtClean="0">
              <a:solidFill>
                <a:srgbClr val="0000CC"/>
              </a:solidFill>
              <a:latin typeface="Times New Roman" pitchFamily="18" charset="0"/>
              <a:cs typeface="Times New Roman" pitchFamily="18" charset="0"/>
            </a:endParaRPr>
          </a:p>
        </p:txBody>
      </p:sp>
      <p:sp>
        <p:nvSpPr>
          <p:cNvPr id="5" name="TextBox 4"/>
          <p:cNvSpPr txBox="1"/>
          <p:nvPr/>
        </p:nvSpPr>
        <p:spPr>
          <a:xfrm>
            <a:off x="479556" y="1766946"/>
            <a:ext cx="8347118"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Times New Roman" pitchFamily="18" charset="0"/>
                <a:cs typeface="Times New Roman" pitchFamily="18" charset="0"/>
              </a:rPr>
              <a:t>t</a:t>
            </a:r>
            <a:r>
              <a:rPr lang="en-US" sz="4400" kern="0" dirty="0" smtClean="0">
                <a:solidFill>
                  <a:srgbClr val="0000CC"/>
                </a:solidFill>
                <a:latin typeface="Times New Roman" pitchFamily="18" charset="0"/>
                <a:cs typeface="Times New Roman" pitchFamily="18" charset="0"/>
              </a:rPr>
              <a:t>hước kẻ    dược sĩ         lướt ván</a:t>
            </a:r>
          </a:p>
        </p:txBody>
      </p:sp>
      <p:sp>
        <p:nvSpPr>
          <p:cNvPr id="6" name="Rounded Rectangle 5"/>
          <p:cNvSpPr/>
          <p:nvPr/>
        </p:nvSpPr>
        <p:spPr>
          <a:xfrm>
            <a:off x="216074" y="3429000"/>
            <a:ext cx="8610600" cy="327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Times New Roman" pitchFamily="18" charset="0"/>
                <a:cs typeface="Times New Roman" pitchFamily="18" charset="0"/>
              </a:rPr>
              <a:t>   Khi </a:t>
            </a:r>
            <a:r>
              <a:rPr lang="en-US" sz="3600" b="1" dirty="0">
                <a:solidFill>
                  <a:srgbClr val="0000CC"/>
                </a:solidFill>
                <a:latin typeface="Times New Roman" pitchFamily="18" charset="0"/>
                <a:cs typeface="Times New Roman" pitchFamily="18" charset="0"/>
              </a:rPr>
              <a:t>ra biển, Nam ước là người lái tàu, vượt qua những con sóng lớn. Nhìn lên bầu trời, Nam lại ước làm phi công.</a:t>
            </a:r>
            <a:endParaRPr lang="en-US" sz="36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rPr>
              <a:t/>
            </a:r>
            <a:br>
              <a:rPr kumimoji="0" lang="en-US" altLang="en-US" sz="2800" b="0" i="0" u="none" strike="noStrike" cap="none" normalizeH="0" baseline="0" smtClean="0">
                <a:ln>
                  <a:noFill/>
                </a:ln>
                <a:solidFill>
                  <a:srgbClr val="0000CC"/>
                </a:solidFill>
                <a:effectLst/>
                <a:latin typeface="Arial" panose="020B0604020202020204" pitchFamily="34" charset="0"/>
              </a:rPr>
            </a:br>
            <a:endParaRPr kumimoji="0" lang="en-US" altLang="en-US" sz="2800" b="0" i="0" u="none" strike="noStrike" cap="none" normalizeH="0" baseline="0" smtClean="0">
              <a:ln>
                <a:noFill/>
              </a:ln>
              <a:solidFill>
                <a:srgbClr val="0000CC"/>
              </a:solidFill>
              <a:effectLst/>
              <a:latin typeface="Arial" panose="020B0604020202020204" pitchFamily="34" charset="0"/>
            </a:endParaRPr>
          </a:p>
        </p:txBody>
      </p:sp>
      <p:sp>
        <p:nvSpPr>
          <p:cNvPr id="26" name="Rectangle 25"/>
          <p:cNvSpPr/>
          <p:nvPr/>
        </p:nvSpPr>
        <p:spPr>
          <a:xfrm>
            <a:off x="204216" y="5085412"/>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Arial-SGK-TV" pitchFamily="2" charset="0"/>
                <a:cs typeface="Arial-SGK-TV" pitchFamily="2" charset="0"/>
              </a:rPr>
              <a:t>  </a:t>
            </a:r>
            <a:r>
              <a:rPr lang="en-US" sz="4000" b="1" dirty="0" smtClean="0">
                <a:solidFill>
                  <a:srgbClr val="0000CC"/>
                </a:solidFill>
                <a:latin typeface="Times New Roman" pitchFamily="18" charset="0"/>
                <a:cs typeface="Times New Roman" pitchFamily="18" charset="0"/>
              </a:rPr>
              <a:t>Trên giàn, hoa mướp vàng ươm, bướm bay rập rờn</a:t>
            </a:r>
            <a:r>
              <a:rPr lang="en-US" sz="4000" b="1" dirty="0" smtClean="0">
                <a:solidFill>
                  <a:srgbClr val="0000CC"/>
                </a:solidFill>
                <a:latin typeface="Arial-SGK-TV" pitchFamily="2" charset="0"/>
                <a:cs typeface="Arial-SGK-TV" pitchFamily="2" charset="0"/>
              </a:rPr>
              <a:t>.</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725207"/>
            <a:ext cx="8915400" cy="388620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9226E5D-495D-482B-AAA9-5C045E47DAD6}"/>
              </a:ext>
            </a:extLst>
          </p:cNvPr>
          <p:cNvPicPr>
            <a:picLocks noChangeAspect="1"/>
          </p:cNvPicPr>
          <p:nvPr/>
        </p:nvPicPr>
        <p:blipFill>
          <a:blip r:embed="rId2"/>
          <a:stretch>
            <a:fillRect/>
          </a:stretch>
        </p:blipFill>
        <p:spPr>
          <a:xfrm>
            <a:off x="13063" y="0"/>
            <a:ext cx="1587137" cy="616302"/>
          </a:xfrm>
          <a:prstGeom prst="rect">
            <a:avLst/>
          </a:prstGeom>
        </p:spPr>
      </p:pic>
      <p:sp>
        <p:nvSpPr>
          <p:cNvPr id="3" name="Rectangle 2"/>
          <p:cNvSpPr/>
          <p:nvPr/>
        </p:nvSpPr>
        <p:spPr>
          <a:xfrm>
            <a:off x="3222343" y="1513114"/>
            <a:ext cx="1637757"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Times New Roman" pitchFamily="18" charset="0"/>
                <a:cs typeface="Times New Roman" pitchFamily="18" charset="0"/>
              </a:rPr>
              <a:t>b</a:t>
            </a:r>
          </a:p>
        </p:txBody>
      </p:sp>
      <p:sp>
        <p:nvSpPr>
          <p:cNvPr id="4" name="Rectangle 3"/>
          <p:cNvSpPr/>
          <p:nvPr/>
        </p:nvSpPr>
        <p:spPr>
          <a:xfrm>
            <a:off x="4860100" y="1513114"/>
            <a:ext cx="1734092"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Times New Roman" pitchFamily="18" charset="0"/>
                <a:cs typeface="Times New Roman" pitchFamily="18" charset="0"/>
              </a:rPr>
              <a:t>ươm</a:t>
            </a:r>
            <a:endParaRPr lang="en-US" sz="4800" b="1" dirty="0">
              <a:solidFill>
                <a:srgbClr val="C00000"/>
              </a:solidFill>
              <a:latin typeface="Times New Roman" pitchFamily="18" charset="0"/>
              <a:cs typeface="Times New Roman" pitchFamily="18" charset="0"/>
            </a:endParaRPr>
          </a:p>
        </p:txBody>
      </p:sp>
      <p:sp>
        <p:nvSpPr>
          <p:cNvPr id="5" name="Rectangle 4"/>
          <p:cNvSpPr/>
          <p:nvPr/>
        </p:nvSpPr>
        <p:spPr>
          <a:xfrm>
            <a:off x="3210075" y="2590800"/>
            <a:ext cx="3384117"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Times New Roman" pitchFamily="18" charset="0"/>
                <a:cs typeface="Times New Roman" pitchFamily="18" charset="0"/>
              </a:rPr>
              <a:t>b</a:t>
            </a:r>
            <a:r>
              <a:rPr lang="en-US" sz="4800" b="1" dirty="0" smtClean="0">
                <a:solidFill>
                  <a:srgbClr val="FF0000"/>
                </a:solidFill>
                <a:latin typeface="Times New Roman" pitchFamily="18" charset="0"/>
                <a:cs typeface="Times New Roman" pitchFamily="18" charset="0"/>
              </a:rPr>
              <a:t>ướm</a:t>
            </a:r>
            <a:endParaRPr lang="en-US" sz="4800" b="1" dirty="0">
              <a:solidFill>
                <a:srgbClr val="FF0000"/>
              </a:solidFill>
              <a:latin typeface="Times New Roman" pitchFamily="18" charset="0"/>
              <a:cs typeface="Times New Roman" pitchFamily="18" charset="0"/>
            </a:endParaRPr>
          </a:p>
        </p:txBody>
      </p:sp>
      <p:sp>
        <p:nvSpPr>
          <p:cNvPr id="7" name="TextBox 6"/>
          <p:cNvSpPr txBox="1"/>
          <p:nvPr/>
        </p:nvSpPr>
        <p:spPr>
          <a:xfrm>
            <a:off x="3210074" y="308151"/>
            <a:ext cx="1438125" cy="830997"/>
          </a:xfrm>
          <a:prstGeom prst="rect">
            <a:avLst/>
          </a:prstGeom>
          <a:noFill/>
        </p:spPr>
        <p:txBody>
          <a:bodyPr wrap="square" rtlCol="0">
            <a:spAutoFit/>
          </a:bodyPr>
          <a:lstStyle/>
          <a:p>
            <a:r>
              <a:rPr lang="en-US" sz="4800" dirty="0" smtClean="0">
                <a:solidFill>
                  <a:srgbClr val="FF0000"/>
                </a:solidFill>
                <a:latin typeface="Times New Roman" pitchFamily="18" charset="0"/>
                <a:cs typeface="Times New Roman" pitchFamily="18" charset="0"/>
              </a:rPr>
              <a:t>ươm</a:t>
            </a:r>
            <a:endParaRPr lang="vi-VN" sz="4800" dirty="0">
              <a:solidFill>
                <a:srgbClr val="FF0000"/>
              </a:solidFill>
              <a:latin typeface="Times New Roman" pitchFamily="18" charset="0"/>
              <a:cs typeface="Times New Roman" pitchFamily="18" charset="0"/>
            </a:endParaRPr>
          </a:p>
        </p:txBody>
      </p:sp>
      <p:sp>
        <p:nvSpPr>
          <p:cNvPr id="8" name="TextBox 7"/>
          <p:cNvSpPr txBox="1"/>
          <p:nvPr/>
        </p:nvSpPr>
        <p:spPr>
          <a:xfrm>
            <a:off x="5572275" y="308150"/>
            <a:ext cx="1438125" cy="830997"/>
          </a:xfrm>
          <a:prstGeom prst="rect">
            <a:avLst/>
          </a:prstGeom>
          <a:noFill/>
        </p:spPr>
        <p:txBody>
          <a:bodyPr wrap="square" rtlCol="0">
            <a:spAutoFit/>
          </a:bodyPr>
          <a:lstStyle/>
          <a:p>
            <a:r>
              <a:rPr lang="en-US" sz="4800" dirty="0" err="1" smtClean="0">
                <a:solidFill>
                  <a:srgbClr val="FF0000"/>
                </a:solidFill>
                <a:latin typeface="Times New Roman" pitchFamily="18" charset="0"/>
                <a:cs typeface="Times New Roman" pitchFamily="18" charset="0"/>
              </a:rPr>
              <a:t>ươp</a:t>
            </a:r>
            <a:endParaRPr lang="vi-VN" sz="4800" dirty="0">
              <a:solidFill>
                <a:srgbClr val="FF0000"/>
              </a:solidFill>
              <a:latin typeface="Times New Roman" pitchFamily="18" charset="0"/>
              <a:cs typeface="Times New Roman" pitchFamily="18" charset="0"/>
            </a:endParaRPr>
          </a:p>
        </p:txBody>
      </p:sp>
      <p:sp>
        <p:nvSpPr>
          <p:cNvPr id="9" name="TextBox 8"/>
          <p:cNvSpPr txBox="1"/>
          <p:nvPr/>
        </p:nvSpPr>
        <p:spPr>
          <a:xfrm>
            <a:off x="381000" y="4012905"/>
            <a:ext cx="8229600" cy="2308324"/>
          </a:xfrm>
          <a:prstGeom prst="rect">
            <a:avLst/>
          </a:prstGeom>
          <a:noFill/>
        </p:spPr>
        <p:txBody>
          <a:bodyPr wrap="square" rtlCol="0">
            <a:spAutoFit/>
          </a:bodyPr>
          <a:lstStyle/>
          <a:p>
            <a:r>
              <a:rPr lang="en-US" sz="4800" dirty="0">
                <a:solidFill>
                  <a:srgbClr val="0000CC"/>
                </a:solidFill>
                <a:latin typeface="Times New Roman" pitchFamily="18" charset="0"/>
                <a:cs typeface="Times New Roman" pitchFamily="18" charset="0"/>
              </a:rPr>
              <a:t>c</a:t>
            </a:r>
            <a:r>
              <a:rPr lang="en-US" sz="4800" dirty="0" smtClean="0">
                <a:solidFill>
                  <a:srgbClr val="0000CC"/>
                </a:solidFill>
                <a:latin typeface="Times New Roman" pitchFamily="18" charset="0"/>
                <a:cs typeface="Times New Roman" pitchFamily="18" charset="0"/>
              </a:rPr>
              <a:t>hườm    đượm    gươm   ướm</a:t>
            </a:r>
          </a:p>
          <a:p>
            <a:endParaRPr lang="en-US" sz="4800" dirty="0">
              <a:solidFill>
                <a:srgbClr val="0000CC"/>
              </a:solidFill>
              <a:latin typeface="Times New Roman" pitchFamily="18" charset="0"/>
              <a:cs typeface="Times New Roman" pitchFamily="18" charset="0"/>
            </a:endParaRPr>
          </a:p>
          <a:p>
            <a:r>
              <a:rPr lang="en-US" sz="4800" dirty="0" err="1" smtClean="0">
                <a:solidFill>
                  <a:srgbClr val="0000CC"/>
                </a:solidFill>
                <a:latin typeface="Times New Roman" pitchFamily="18" charset="0"/>
                <a:cs typeface="Times New Roman" pitchFamily="18" charset="0"/>
              </a:rPr>
              <a:t>lượp</a:t>
            </a:r>
            <a:r>
              <a:rPr lang="en-US" sz="4800" dirty="0" smtClean="0">
                <a:solidFill>
                  <a:srgbClr val="0000CC"/>
                </a:solidFill>
                <a:latin typeface="Times New Roman" pitchFamily="18" charset="0"/>
                <a:cs typeface="Times New Roman" pitchFamily="18" charset="0"/>
              </a:rPr>
              <a:t>       </a:t>
            </a:r>
            <a:r>
              <a:rPr lang="en-US" sz="4800" dirty="0" smtClean="0">
                <a:solidFill>
                  <a:srgbClr val="0000CC"/>
                </a:solidFill>
                <a:latin typeface="Times New Roman" pitchFamily="18" charset="0"/>
                <a:cs typeface="Times New Roman" pitchFamily="18" charset="0"/>
              </a:rPr>
              <a:t>mướp    nượp    ướp</a:t>
            </a:r>
            <a:endParaRPr lang="vi-VN" sz="4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785" y="-58993"/>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4322008"/>
            <a:ext cx="4355757"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Times New Roman" pitchFamily="18" charset="0"/>
                <a:cs typeface="Times New Roman" pitchFamily="18" charset="0"/>
              </a:rPr>
              <a:t>g</a:t>
            </a:r>
            <a:r>
              <a:rPr lang="en-US" sz="6000" b="1" dirty="0" smtClean="0">
                <a:solidFill>
                  <a:schemeClr val="bg1"/>
                </a:solidFill>
                <a:latin typeface="Times New Roman" pitchFamily="18" charset="0"/>
                <a:cs typeface="Times New Roman" pitchFamily="18" charset="0"/>
              </a:rPr>
              <a:t>iàn mướp</a:t>
            </a:r>
            <a:endParaRPr lang="en-US" sz="6000" b="1" dirty="0">
              <a:solidFill>
                <a:schemeClr val="bg1"/>
              </a:solidFill>
              <a:latin typeface="Times New Roman" pitchFamily="18" charset="0"/>
              <a:cs typeface="Times New Roman" pitchFamily="18" charset="0"/>
            </a:endParaRPr>
          </a:p>
        </p:txBody>
      </p:sp>
      <p:sp>
        <p:nvSpPr>
          <p:cNvPr id="2" name="Rectangle 1"/>
          <p:cNvSpPr/>
          <p:nvPr/>
        </p:nvSpPr>
        <p:spPr>
          <a:xfrm>
            <a:off x="2662669" y="533382"/>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Times New Roman" pitchFamily="18" charset="0"/>
                <a:cs typeface="Times New Roman" pitchFamily="18" charset="0"/>
              </a:rPr>
              <a:t>c</a:t>
            </a:r>
            <a:r>
              <a:rPr lang="en-US" sz="6000" b="1" dirty="0" smtClean="0">
                <a:solidFill>
                  <a:schemeClr val="bg1"/>
                </a:solidFill>
                <a:latin typeface="Times New Roman" pitchFamily="18" charset="0"/>
                <a:cs typeface="Times New Roman" pitchFamily="18" charset="0"/>
              </a:rPr>
              <a:t>on bướm</a:t>
            </a:r>
            <a:endParaRPr lang="en-US" sz="6000" b="1" dirty="0">
              <a:solidFill>
                <a:schemeClr val="bg1"/>
              </a:solidFill>
              <a:latin typeface="Times New Roman" pitchFamily="18" charset="0"/>
              <a:cs typeface="Times New Roman" pitchFamily="18" charset="0"/>
            </a:endParaRPr>
          </a:p>
        </p:txBody>
      </p:sp>
      <p:sp>
        <p:nvSpPr>
          <p:cNvPr id="6" name="Rectangle 5"/>
          <p:cNvSpPr/>
          <p:nvPr/>
        </p:nvSpPr>
        <p:spPr>
          <a:xfrm>
            <a:off x="2662668" y="2388740"/>
            <a:ext cx="465253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Times New Roman" pitchFamily="18" charset="0"/>
                <a:cs typeface="Times New Roman" pitchFamily="18" charset="0"/>
              </a:rPr>
              <a:t>n</a:t>
            </a:r>
            <a:r>
              <a:rPr lang="en-US" sz="6000" b="1" dirty="0" smtClean="0">
                <a:solidFill>
                  <a:schemeClr val="bg1"/>
                </a:solidFill>
                <a:latin typeface="Times New Roman" pitchFamily="18" charset="0"/>
                <a:cs typeface="Times New Roman" pitchFamily="18" charset="0"/>
              </a:rPr>
              <a:t>ườm nượp</a:t>
            </a:r>
            <a:endParaRPr lang="en-US" sz="6000" b="1" dirty="0">
              <a:solidFill>
                <a:schemeClr val="bg1"/>
              </a:solidFill>
              <a:latin typeface="Times New Roman" pitchFamily="18" charset="0"/>
              <a:cs typeface="Times New Roman" pitchFamily="18" charset="0"/>
            </a:endParaRPr>
          </a:p>
        </p:txBody>
      </p:sp>
      <p:cxnSp>
        <p:nvCxnSpPr>
          <p:cNvPr id="4" name="Straight Connector 3"/>
          <p:cNvCxnSpPr/>
          <p:nvPr/>
        </p:nvCxnSpPr>
        <p:spPr>
          <a:xfrm>
            <a:off x="4469398" y="1828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38120" y="3657600"/>
            <a:ext cx="2114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44523" y="3657600"/>
            <a:ext cx="1765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8200" y="5715000"/>
            <a:ext cx="20047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Times New Roman" pitchFamily="18" charset="0"/>
                <a:cs typeface="Times New Roman" pitchFamily="18" charset="0"/>
              </a:rPr>
              <a:t>c</a:t>
            </a:r>
            <a:r>
              <a:rPr lang="en-US" sz="6000" b="1" dirty="0" smtClean="0">
                <a:solidFill>
                  <a:schemeClr val="bg1"/>
                </a:solidFill>
                <a:latin typeface="Times New Roman" pitchFamily="18" charset="0"/>
                <a:cs typeface="Times New Roman" pitchFamily="18" charset="0"/>
              </a:rPr>
              <a:t>on bướm</a:t>
            </a:r>
            <a:endParaRPr lang="en-US" sz="6000" b="1" dirty="0">
              <a:solidFill>
                <a:schemeClr val="bg1"/>
              </a:solidFill>
              <a:latin typeface="Times New Roman" pitchFamily="18" charset="0"/>
              <a:cs typeface="Times New Roman" pitchFamily="18" charset="0"/>
            </a:endParaRPr>
          </a:p>
        </p:txBody>
      </p:sp>
      <p:pic>
        <p:nvPicPr>
          <p:cNvPr id="1026" name="Picture 2" descr="Con Bướ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93033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Times New Roman" pitchFamily="18" charset="0"/>
                <a:cs typeface="Times New Roman" pitchFamily="18" charset="0"/>
              </a:rPr>
              <a:t>n</a:t>
            </a:r>
            <a:r>
              <a:rPr lang="en-US" sz="6000" b="1" dirty="0" smtClean="0">
                <a:solidFill>
                  <a:schemeClr val="bg1"/>
                </a:solidFill>
                <a:latin typeface="Times New Roman" pitchFamily="18" charset="0"/>
                <a:cs typeface="Times New Roman" pitchFamily="18" charset="0"/>
              </a:rPr>
              <a:t>ườm nượp</a:t>
            </a:r>
            <a:endParaRPr lang="en-US" sz="6000" b="1" dirty="0">
              <a:solidFill>
                <a:schemeClr val="bg1"/>
              </a:solidFill>
              <a:latin typeface="Times New Roman" pitchFamily="18" charset="0"/>
              <a:cs typeface="Times New Roman" pitchFamily="18" charset="0"/>
            </a:endParaRPr>
          </a:p>
        </p:txBody>
      </p:sp>
      <p:pic>
        <p:nvPicPr>
          <p:cNvPr id="2050" name="Picture 2" descr="TP HCM: Dòng người nườm nượp đi sớm &quot;đặt chỗ&quot; chờ bắn pháo ho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025" y="228600"/>
            <a:ext cx="7404099" cy="555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661"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36903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Times New Roman" pitchFamily="18" charset="0"/>
                <a:cs typeface="Times New Roman" pitchFamily="18" charset="0"/>
              </a:rPr>
              <a:t>g</a:t>
            </a:r>
            <a:r>
              <a:rPr lang="en-US" sz="6000" b="1" dirty="0" smtClean="0">
                <a:solidFill>
                  <a:schemeClr val="bg1"/>
                </a:solidFill>
                <a:latin typeface="Times New Roman" pitchFamily="18" charset="0"/>
                <a:cs typeface="Times New Roman" pitchFamily="18" charset="0"/>
              </a:rPr>
              <a:t>iàn mướp</a:t>
            </a:r>
            <a:endParaRPr lang="en-US" sz="6000" b="1" dirty="0">
              <a:solidFill>
                <a:schemeClr val="bg1"/>
              </a:solidFill>
              <a:latin typeface="Times New Roman" pitchFamily="18" charset="0"/>
              <a:cs typeface="Times New Roman" pitchFamily="18" charset="0"/>
            </a:endParaRPr>
          </a:p>
        </p:txBody>
      </p:sp>
      <p:pic>
        <p:nvPicPr>
          <p:cNvPr id="3074" name="Picture 2" descr="Hạt giống mướp hương Thái Lan gói 10 hạt xuất xứ Thái Lan | Shop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60" y="914399"/>
            <a:ext cx="41148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ạt Giống Mướp Hương Trái Ngắn 1G | Lazad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914398"/>
            <a:ext cx="44767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1440</TotalTime>
  <Words>314</Words>
  <Application>Microsoft Office PowerPoint</Application>
  <PresentationFormat>On-screen Show (4:3)</PresentationFormat>
  <Paragraphs>45</Paragraphs>
  <Slides>21</Slides>
  <Notes>2</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Administrator</cp:lastModifiedBy>
  <cp:revision>120</cp:revision>
  <dcterms:created xsi:type="dcterms:W3CDTF">2015-08-18T18:26:56Z</dcterms:created>
  <dcterms:modified xsi:type="dcterms:W3CDTF">2022-12-20T02:19:15Z</dcterms:modified>
</cp:coreProperties>
</file>