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Corben"/>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4" roundtripDataSignature="AMtx7mgHYD383YHq6SFDTqK37NfwTcCw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0289362-A901-4791-B305-DED048CE9E37}">
  <a:tblStyle styleId="{D0289362-A901-4791-B305-DED048CE9E3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orben-bold.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Bấm hoa trở về slide 3</a:t>
            </a:r>
            <a:endParaRPr/>
          </a:p>
        </p:txBody>
      </p:sp>
      <p:sp>
        <p:nvSpPr>
          <p:cNvPr id="91" name="Google Shape;9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Bấm hoa trở về slide 3</a:t>
            </a:r>
            <a:endParaRPr/>
          </a:p>
          <a:p>
            <a:pPr indent="0" lvl="0" marL="0" rtl="0" algn="l">
              <a:spcBef>
                <a:spcPts val="0"/>
              </a:spcBef>
              <a:spcAft>
                <a:spcPts val="0"/>
              </a:spcAft>
              <a:buNone/>
            </a:pPr>
            <a:r>
              <a:t/>
            </a:r>
            <a:endParaRPr/>
          </a:p>
        </p:txBody>
      </p:sp>
      <p:sp>
        <p:nvSpPr>
          <p:cNvPr id="111" name="Google Shape;11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69" name="Google Shape;169;p9: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My First Template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p:cSld name="图片与标题">
    <p:spTree>
      <p:nvGrpSpPr>
        <p:cNvPr id="18" name="Shape 18"/>
        <p:cNvGrpSpPr/>
        <p:nvPr/>
      </p:nvGrpSpPr>
      <p:grpSpPr>
        <a:xfrm>
          <a:off x="0" y="0"/>
          <a:ext cx="0" cy="0"/>
          <a:chOff x="0" y="0"/>
          <a:chExt cx="0" cy="0"/>
        </a:xfrm>
      </p:grpSpPr>
    </p:spTree>
  </p:cSld>
  <p:clrMapOvr>
    <a:masterClrMapping/>
  </p:clrMapOvr>
  <p:transition spd="slow" p14:dur="1500">
    <p:rand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空白">
  <p:cSld name="3_空白">
    <p:spTree>
      <p:nvGrpSpPr>
        <p:cNvPr id="44" name="Shape 44"/>
        <p:cNvGrpSpPr/>
        <p:nvPr/>
      </p:nvGrpSpPr>
      <p:grpSpPr>
        <a:xfrm>
          <a:off x="0" y="0"/>
          <a:ext cx="0" cy="0"/>
          <a:chOff x="0" y="0"/>
          <a:chExt cx="0" cy="0"/>
        </a:xfrm>
      </p:grpSpPr>
      <p:sp>
        <p:nvSpPr>
          <p:cNvPr id="45" name="Google Shape;45;p37"/>
          <p:cNvSpPr txBox="1"/>
          <p:nvPr>
            <p:ph idx="10" type="dt"/>
          </p:nvPr>
        </p:nvSpPr>
        <p:spPr>
          <a:xfrm>
            <a:off x="457201"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7"/>
          <p:cNvSpPr txBox="1"/>
          <p:nvPr>
            <p:ph idx="11" type="ftr"/>
          </p:nvPr>
        </p:nvSpPr>
        <p:spPr>
          <a:xfrm>
            <a:off x="3124201"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7"/>
          <p:cNvSpPr txBox="1"/>
          <p:nvPr>
            <p:ph idx="12" type="sldNum"/>
          </p:nvPr>
        </p:nvSpPr>
        <p:spPr>
          <a:xfrm>
            <a:off x="6553201"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空白">
  <p:cSld name="4_空白">
    <p:spTree>
      <p:nvGrpSpPr>
        <p:cNvPr id="48" name="Shape 48"/>
        <p:cNvGrpSpPr/>
        <p:nvPr/>
      </p:nvGrpSpPr>
      <p:grpSpPr>
        <a:xfrm>
          <a:off x="0" y="0"/>
          <a:ext cx="0" cy="0"/>
          <a:chOff x="0" y="0"/>
          <a:chExt cx="0" cy="0"/>
        </a:xfrm>
      </p:grpSpPr>
      <p:sp>
        <p:nvSpPr>
          <p:cNvPr id="49" name="Google Shape;49;p38"/>
          <p:cNvSpPr txBox="1"/>
          <p:nvPr>
            <p:ph idx="10" type="dt"/>
          </p:nvPr>
        </p:nvSpPr>
        <p:spPr>
          <a:xfrm>
            <a:off x="457201"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8"/>
          <p:cNvSpPr txBox="1"/>
          <p:nvPr>
            <p:ph idx="11" type="ftr"/>
          </p:nvPr>
        </p:nvSpPr>
        <p:spPr>
          <a:xfrm>
            <a:off x="3124201"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8"/>
          <p:cNvSpPr txBox="1"/>
          <p:nvPr>
            <p:ph idx="12" type="sldNum"/>
          </p:nvPr>
        </p:nvSpPr>
        <p:spPr>
          <a:xfrm>
            <a:off x="6553201"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页-1">
  <p:cSld name="内页-1">
    <p:spTree>
      <p:nvGrpSpPr>
        <p:cNvPr id="19" name="Shape 19"/>
        <p:cNvGrpSpPr/>
        <p:nvPr/>
      </p:nvGrpSpPr>
      <p:grpSpPr>
        <a:xfrm>
          <a:off x="0" y="0"/>
          <a:ext cx="0" cy="0"/>
          <a:chOff x="0" y="0"/>
          <a:chExt cx="0" cy="0"/>
        </a:xfrm>
      </p:grpSpPr>
    </p:spTree>
  </p:cSld>
  <p:clrMapOvr>
    <a:masterClrMapping/>
  </p:clrMapOvr>
  <p:transition spd="slow" p14:dur="1500">
    <p:rand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20" name="Shape 20"/>
        <p:cNvGrpSpPr/>
        <p:nvPr/>
      </p:nvGrpSpPr>
      <p:grpSpPr>
        <a:xfrm>
          <a:off x="0" y="0"/>
          <a:ext cx="0" cy="0"/>
          <a:chOff x="0" y="0"/>
          <a:chExt cx="0" cy="0"/>
        </a:xfrm>
      </p:grpSpPr>
      <p:sp>
        <p:nvSpPr>
          <p:cNvPr id="21" name="Google Shape;21;p30"/>
          <p:cNvSpPr txBox="1"/>
          <p:nvPr>
            <p:ph idx="10" type="dt"/>
          </p:nvPr>
        </p:nvSpPr>
        <p:spPr>
          <a:xfrm>
            <a:off x="457201"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0"/>
          <p:cNvSpPr txBox="1"/>
          <p:nvPr>
            <p:ph idx="11" type="ftr"/>
          </p:nvPr>
        </p:nvSpPr>
        <p:spPr>
          <a:xfrm>
            <a:off x="3124201"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0"/>
          <p:cNvSpPr txBox="1"/>
          <p:nvPr>
            <p:ph idx="12" type="sldNum"/>
          </p:nvPr>
        </p:nvSpPr>
        <p:spPr>
          <a:xfrm>
            <a:off x="6553201"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和内容">
  <p:cSld name="1_标题和内容">
    <p:spTree>
      <p:nvGrpSpPr>
        <p:cNvPr id="24" name="Shape 24"/>
        <p:cNvGrpSpPr/>
        <p:nvPr/>
      </p:nvGrpSpPr>
      <p:grpSpPr>
        <a:xfrm>
          <a:off x="0" y="0"/>
          <a:ext cx="0" cy="0"/>
          <a:chOff x="0" y="0"/>
          <a:chExt cx="0" cy="0"/>
        </a:xfrm>
      </p:grpSpPr>
    </p:spTree>
  </p:cSld>
  <p:clrMapOvr>
    <a:masterClrMapping/>
  </p:clrMapOvr>
  <p:transition spd="slow" p14:dur="1500">
    <p:rand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5" name="Shape 25"/>
        <p:cNvGrpSpPr/>
        <p:nvPr/>
      </p:nvGrpSpPr>
      <p:grpSpPr>
        <a:xfrm>
          <a:off x="0" y="0"/>
          <a:ext cx="0" cy="0"/>
          <a:chOff x="0" y="0"/>
          <a:chExt cx="0" cy="0"/>
        </a:xfrm>
      </p:grpSpPr>
      <p:pic>
        <p:nvPicPr>
          <p:cNvPr id="26" name="Google Shape;26;p32"/>
          <p:cNvPicPr preferRelativeResize="0"/>
          <p:nvPr/>
        </p:nvPicPr>
        <p:blipFill rotWithShape="1">
          <a:blip r:embed="rId2">
            <a:alphaModFix/>
          </a:blip>
          <a:srcRect b="0" l="0" r="0" t="0"/>
          <a:stretch/>
        </p:blipFill>
        <p:spPr>
          <a:xfrm rot="5400000">
            <a:off x="2000250" y="-2000250"/>
            <a:ext cx="5143499" cy="9144001"/>
          </a:xfrm>
          <a:prstGeom prst="rect">
            <a:avLst/>
          </a:prstGeom>
          <a:noFill/>
          <a:ln>
            <a:noFill/>
          </a:ln>
        </p:spPr>
      </p:pic>
    </p:spTree>
  </p:cSld>
  <p:clrMapOvr>
    <a:masterClrMapping/>
  </p:clrMapOvr>
  <p:transition spd="slow" p14:dur="1500">
    <p:rand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仅标题">
  <p:cSld name="1_仅标题">
    <p:spTree>
      <p:nvGrpSpPr>
        <p:cNvPr id="27" name="Shape 27"/>
        <p:cNvGrpSpPr/>
        <p:nvPr/>
      </p:nvGrpSpPr>
      <p:grpSpPr>
        <a:xfrm>
          <a:off x="0" y="0"/>
          <a:ext cx="0" cy="0"/>
          <a:chOff x="0" y="0"/>
          <a:chExt cx="0" cy="0"/>
        </a:xfrm>
      </p:grpSpPr>
      <p:sp>
        <p:nvSpPr>
          <p:cNvPr id="28" name="Google Shape;28;p33"/>
          <p:cNvSpPr txBox="1"/>
          <p:nvPr>
            <p:ph idx="10" type="dt"/>
          </p:nvPr>
        </p:nvSpPr>
        <p:spPr>
          <a:xfrm>
            <a:off x="457201"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3"/>
          <p:cNvSpPr txBox="1"/>
          <p:nvPr>
            <p:ph idx="11" type="ftr"/>
          </p:nvPr>
        </p:nvSpPr>
        <p:spPr>
          <a:xfrm>
            <a:off x="3124201"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3"/>
          <p:cNvSpPr txBox="1"/>
          <p:nvPr>
            <p:ph idx="12" type="sldNum"/>
          </p:nvPr>
        </p:nvSpPr>
        <p:spPr>
          <a:xfrm>
            <a:off x="6553201"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Arial"/>
                <a:ea typeface="Arial"/>
                <a:cs typeface="Arial"/>
                <a:sym typeface="Arial"/>
              </a:defRPr>
            </a:lvl1pPr>
            <a:lvl2pPr indent="0" lvl="1" marL="0" marR="0" algn="r">
              <a:spcBef>
                <a:spcPts val="0"/>
              </a:spcBef>
              <a:buNone/>
              <a:defRPr sz="1200">
                <a:solidFill>
                  <a:srgbClr val="888888"/>
                </a:solidFill>
                <a:latin typeface="Arial"/>
                <a:ea typeface="Arial"/>
                <a:cs typeface="Arial"/>
                <a:sym typeface="Arial"/>
              </a:defRPr>
            </a:lvl2pPr>
            <a:lvl3pPr indent="0" lvl="2" marL="0" marR="0" algn="r">
              <a:spcBef>
                <a:spcPts val="0"/>
              </a:spcBef>
              <a:buNone/>
              <a:defRPr sz="1200">
                <a:solidFill>
                  <a:srgbClr val="888888"/>
                </a:solidFill>
                <a:latin typeface="Arial"/>
                <a:ea typeface="Arial"/>
                <a:cs typeface="Arial"/>
                <a:sym typeface="Arial"/>
              </a:defRPr>
            </a:lvl3pPr>
            <a:lvl4pPr indent="0" lvl="3" marL="0" marR="0" algn="r">
              <a:spcBef>
                <a:spcPts val="0"/>
              </a:spcBef>
              <a:buNone/>
              <a:defRPr sz="1200">
                <a:solidFill>
                  <a:srgbClr val="888888"/>
                </a:solidFill>
                <a:latin typeface="Arial"/>
                <a:ea typeface="Arial"/>
                <a:cs typeface="Arial"/>
                <a:sym typeface="Arial"/>
              </a:defRPr>
            </a:lvl4pPr>
            <a:lvl5pPr indent="0" lvl="4" marL="0" marR="0" algn="r">
              <a:spcBef>
                <a:spcPts val="0"/>
              </a:spcBef>
              <a:buNone/>
              <a:defRPr sz="1200">
                <a:solidFill>
                  <a:srgbClr val="888888"/>
                </a:solidFill>
                <a:latin typeface="Arial"/>
                <a:ea typeface="Arial"/>
                <a:cs typeface="Arial"/>
                <a:sym typeface="Arial"/>
              </a:defRPr>
            </a:lvl5pPr>
            <a:lvl6pPr indent="0" lvl="5" marL="0" marR="0" algn="r">
              <a:spcBef>
                <a:spcPts val="0"/>
              </a:spcBef>
              <a:buNone/>
              <a:defRPr sz="1200">
                <a:solidFill>
                  <a:srgbClr val="888888"/>
                </a:solidFill>
                <a:latin typeface="Arial"/>
                <a:ea typeface="Arial"/>
                <a:cs typeface="Arial"/>
                <a:sym typeface="Arial"/>
              </a:defRPr>
            </a:lvl6pPr>
            <a:lvl7pPr indent="0" lvl="6" marL="0" marR="0" algn="r">
              <a:spcBef>
                <a:spcPts val="0"/>
              </a:spcBef>
              <a:buNone/>
              <a:defRPr sz="1200">
                <a:solidFill>
                  <a:srgbClr val="888888"/>
                </a:solidFill>
                <a:latin typeface="Arial"/>
                <a:ea typeface="Arial"/>
                <a:cs typeface="Arial"/>
                <a:sym typeface="Arial"/>
              </a:defRPr>
            </a:lvl7pPr>
            <a:lvl8pPr indent="0" lvl="7" marL="0" marR="0" algn="r">
              <a:spcBef>
                <a:spcPts val="0"/>
              </a:spcBef>
              <a:buNone/>
              <a:defRPr sz="1200">
                <a:solidFill>
                  <a:srgbClr val="888888"/>
                </a:solidFill>
                <a:latin typeface="Arial"/>
                <a:ea typeface="Arial"/>
                <a:cs typeface="Arial"/>
                <a:sym typeface="Arial"/>
              </a:defRPr>
            </a:lvl8pPr>
            <a:lvl9pPr indent="0" lvl="8" marL="0" marR="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31" name="Shape 31"/>
        <p:cNvGrpSpPr/>
        <p:nvPr/>
      </p:nvGrpSpPr>
      <p:grpSpPr>
        <a:xfrm>
          <a:off x="0" y="0"/>
          <a:ext cx="0" cy="0"/>
          <a:chOff x="0" y="0"/>
          <a:chExt cx="0" cy="0"/>
        </a:xfrm>
      </p:grpSpPr>
      <p:sp>
        <p:nvSpPr>
          <p:cNvPr id="32" name="Google Shape;32;p34"/>
          <p:cNvSpPr txBox="1"/>
          <p:nvPr>
            <p:ph type="title"/>
          </p:nvPr>
        </p:nvSpPr>
        <p:spPr>
          <a:xfrm>
            <a:off x="457201"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4"/>
          <p:cNvSpPr txBox="1"/>
          <p:nvPr>
            <p:ph idx="10" type="dt"/>
          </p:nvPr>
        </p:nvSpPr>
        <p:spPr>
          <a:xfrm>
            <a:off x="457201"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4"/>
          <p:cNvSpPr txBox="1"/>
          <p:nvPr>
            <p:ph idx="11" type="ftr"/>
          </p:nvPr>
        </p:nvSpPr>
        <p:spPr>
          <a:xfrm>
            <a:off x="3124201"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4"/>
          <p:cNvSpPr txBox="1"/>
          <p:nvPr>
            <p:ph idx="12" type="sldNum"/>
          </p:nvPr>
        </p:nvSpPr>
        <p:spPr>
          <a:xfrm>
            <a:off x="6553201"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空白">
  <p:cSld name="1_空白">
    <p:spTree>
      <p:nvGrpSpPr>
        <p:cNvPr id="36" name="Shape 36"/>
        <p:cNvGrpSpPr/>
        <p:nvPr/>
      </p:nvGrpSpPr>
      <p:grpSpPr>
        <a:xfrm>
          <a:off x="0" y="0"/>
          <a:ext cx="0" cy="0"/>
          <a:chOff x="0" y="0"/>
          <a:chExt cx="0" cy="0"/>
        </a:xfrm>
      </p:grpSpPr>
      <p:sp>
        <p:nvSpPr>
          <p:cNvPr id="37" name="Google Shape;37;p35"/>
          <p:cNvSpPr txBox="1"/>
          <p:nvPr>
            <p:ph idx="10" type="dt"/>
          </p:nvPr>
        </p:nvSpPr>
        <p:spPr>
          <a:xfrm>
            <a:off x="457201"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5"/>
          <p:cNvSpPr txBox="1"/>
          <p:nvPr>
            <p:ph idx="11" type="ftr"/>
          </p:nvPr>
        </p:nvSpPr>
        <p:spPr>
          <a:xfrm>
            <a:off x="3124201"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5"/>
          <p:cNvSpPr txBox="1"/>
          <p:nvPr>
            <p:ph idx="12" type="sldNum"/>
          </p:nvPr>
        </p:nvSpPr>
        <p:spPr>
          <a:xfrm>
            <a:off x="6553201"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空白">
  <p:cSld name="2_空白">
    <p:spTree>
      <p:nvGrpSpPr>
        <p:cNvPr id="40" name="Shape 40"/>
        <p:cNvGrpSpPr/>
        <p:nvPr/>
      </p:nvGrpSpPr>
      <p:grpSpPr>
        <a:xfrm>
          <a:off x="0" y="0"/>
          <a:ext cx="0" cy="0"/>
          <a:chOff x="0" y="0"/>
          <a:chExt cx="0" cy="0"/>
        </a:xfrm>
      </p:grpSpPr>
      <p:sp>
        <p:nvSpPr>
          <p:cNvPr id="41" name="Google Shape;41;p36"/>
          <p:cNvSpPr txBox="1"/>
          <p:nvPr>
            <p:ph idx="10" type="dt"/>
          </p:nvPr>
        </p:nvSpPr>
        <p:spPr>
          <a:xfrm>
            <a:off x="457201"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6"/>
          <p:cNvSpPr txBox="1"/>
          <p:nvPr>
            <p:ph idx="11" type="ftr"/>
          </p:nvPr>
        </p:nvSpPr>
        <p:spPr>
          <a:xfrm>
            <a:off x="3124201"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6"/>
          <p:cNvSpPr txBox="1"/>
          <p:nvPr>
            <p:ph idx="12" type="sldNum"/>
          </p:nvPr>
        </p:nvSpPr>
        <p:spPr>
          <a:xfrm>
            <a:off x="6553201"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14:dur="1500">
    <p:rand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7"/>
          <p:cNvPicPr preferRelativeResize="0"/>
          <p:nvPr/>
        </p:nvPicPr>
        <p:blipFill rotWithShape="1">
          <a:blip r:embed="rId1">
            <a:alphaModFix/>
          </a:blip>
          <a:srcRect b="0" l="0" r="0" t="0"/>
          <a:stretch/>
        </p:blipFill>
        <p:spPr>
          <a:xfrm rot="5400000">
            <a:off x="2000250" y="-2000250"/>
            <a:ext cx="5143499" cy="9144001"/>
          </a:xfrm>
          <a:prstGeom prst="rect">
            <a:avLst/>
          </a:prstGeom>
          <a:noFill/>
          <a:ln>
            <a:noFill/>
          </a:ln>
        </p:spPr>
      </p:pic>
      <p:sp>
        <p:nvSpPr>
          <p:cNvPr id="11" name="Google Shape;11;p27"/>
          <p:cNvSpPr txBox="1"/>
          <p:nvPr>
            <p:ph type="title"/>
          </p:nvPr>
        </p:nvSpPr>
        <p:spPr>
          <a:xfrm>
            <a:off x="457201"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7"/>
          <p:cNvSpPr txBox="1"/>
          <p:nvPr>
            <p:ph idx="1" type="body"/>
          </p:nvPr>
        </p:nvSpPr>
        <p:spPr>
          <a:xfrm>
            <a:off x="457201"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 name="Google Shape;13;p27"/>
          <p:cNvSpPr txBox="1"/>
          <p:nvPr>
            <p:ph idx="10" type="dt"/>
          </p:nvPr>
        </p:nvSpPr>
        <p:spPr>
          <a:xfrm>
            <a:off x="457201" y="4767264"/>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7"/>
          <p:cNvSpPr txBox="1"/>
          <p:nvPr>
            <p:ph idx="11" type="ftr"/>
          </p:nvPr>
        </p:nvSpPr>
        <p:spPr>
          <a:xfrm>
            <a:off x="3124201" y="4767264"/>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27"/>
          <p:cNvSpPr txBox="1"/>
          <p:nvPr>
            <p:ph idx="12" type="sldNum"/>
          </p:nvPr>
        </p:nvSpPr>
        <p:spPr>
          <a:xfrm>
            <a:off x="6553201" y="4767264"/>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27"/>
          <p:cNvSpPr/>
          <p:nvPr/>
        </p:nvSpPr>
        <p:spPr>
          <a:xfrm>
            <a:off x="457201" y="205979"/>
            <a:ext cx="8229598" cy="61515"/>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27"/>
          <p:cNvSpPr/>
          <p:nvPr/>
        </p:nvSpPr>
        <p:spPr>
          <a:xfrm>
            <a:off x="457201" y="4767264"/>
            <a:ext cx="8229598" cy="61515"/>
          </a:xfrm>
          <a:prstGeom prst="rect">
            <a:avLst/>
          </a:prstGeom>
          <a:solidFill>
            <a:srgbClr val="1B6A89"/>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14:dur="1500">
    <p:random/>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20.png"/><Relationship Id="rId5" Type="http://schemas.openxmlformats.org/officeDocument/2006/relationships/image" Target="../media/image8.png"/><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jp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5.png"/><Relationship Id="rId4" Type="http://schemas.openxmlformats.org/officeDocument/2006/relationships/image" Target="../media/image37.jpg"/><Relationship Id="rId5" Type="http://schemas.openxmlformats.org/officeDocument/2006/relationships/image" Target="../media/image4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7.jpg"/><Relationship Id="rId4" Type="http://schemas.openxmlformats.org/officeDocument/2006/relationships/image" Target="../media/image40.png"/><Relationship Id="rId5"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7.jpg"/><Relationship Id="rId4" Type="http://schemas.openxmlformats.org/officeDocument/2006/relationships/image" Target="../media/image13.png"/><Relationship Id="rId5"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7.jpg"/><Relationship Id="rId4" Type="http://schemas.openxmlformats.org/officeDocument/2006/relationships/image" Target="../media/image40.png"/><Relationship Id="rId5"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7.jpg"/><Relationship Id="rId4" Type="http://schemas.openxmlformats.org/officeDocument/2006/relationships/image" Target="../media/image10.png"/><Relationship Id="rId5"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10.png"/><Relationship Id="rId9" Type="http://schemas.openxmlformats.org/officeDocument/2006/relationships/slide" Target="/ppt/slides/slide9.xml"/><Relationship Id="rId5" Type="http://schemas.openxmlformats.org/officeDocument/2006/relationships/slide" Target="/ppt/slides/slide4.xml"/><Relationship Id="rId6" Type="http://schemas.openxmlformats.org/officeDocument/2006/relationships/image" Target="../media/image14.png"/><Relationship Id="rId7" Type="http://schemas.openxmlformats.org/officeDocument/2006/relationships/slide" Target="/ppt/slides/slide5.xml"/><Relationship Id="rId8"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3.png"/><Relationship Id="rId5" Type="http://schemas.openxmlformats.org/officeDocument/2006/relationships/image" Target="../media/image11.jpg"/><Relationship Id="rId6" Type="http://schemas.openxmlformats.org/officeDocument/2006/relationships/image" Target="../media/image5.jpg"/><Relationship Id="rId7" Type="http://schemas.openxmlformats.org/officeDocument/2006/relationships/image" Target="../media/image9.jpg"/><Relationship Id="rId8" Type="http://schemas.openxmlformats.org/officeDocument/2006/relationships/image" Target="../media/image3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9.jpg"/><Relationship Id="rId5" Type="http://schemas.openxmlformats.org/officeDocument/2006/relationships/image" Target="../media/image22.jpg"/><Relationship Id="rId6" Type="http://schemas.openxmlformats.org/officeDocument/2006/relationships/image" Target="../media/image23.jpg"/><Relationship Id="rId7" Type="http://schemas.openxmlformats.org/officeDocument/2006/relationships/image" Target="../media/image31.jpg"/><Relationship Id="rId8"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jpg"/><Relationship Id="rId4" Type="http://schemas.openxmlformats.org/officeDocument/2006/relationships/image" Target="../media/image13.png"/><Relationship Id="rId5"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4.jp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9.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pic>
        <p:nvPicPr>
          <p:cNvPr id="57" name="Google Shape;57;p1"/>
          <p:cNvPicPr preferRelativeResize="0"/>
          <p:nvPr/>
        </p:nvPicPr>
        <p:blipFill rotWithShape="1">
          <a:blip r:embed="rId3">
            <a:alphaModFix/>
          </a:blip>
          <a:srcRect b="0" l="0" r="0" t="0"/>
          <a:stretch/>
        </p:blipFill>
        <p:spPr>
          <a:xfrm rot="5400000">
            <a:off x="2001202" y="-1999297"/>
            <a:ext cx="5143501" cy="9142098"/>
          </a:xfrm>
          <a:prstGeom prst="rect">
            <a:avLst/>
          </a:prstGeom>
          <a:noFill/>
          <a:ln>
            <a:noFill/>
          </a:ln>
        </p:spPr>
      </p:pic>
      <p:sp>
        <p:nvSpPr>
          <p:cNvPr id="58" name="Google Shape;58;p1"/>
          <p:cNvSpPr txBox="1"/>
          <p:nvPr/>
        </p:nvSpPr>
        <p:spPr>
          <a:xfrm>
            <a:off x="5420954" y="2408267"/>
            <a:ext cx="2804740" cy="101566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en-US" sz="6000" u="none" cap="none" strike="noStrike">
                <a:solidFill>
                  <a:srgbClr val="144F66"/>
                </a:solidFill>
                <a:latin typeface="Corben"/>
                <a:ea typeface="Corben"/>
                <a:cs typeface="Corben"/>
                <a:sym typeface="Corben"/>
              </a:rPr>
              <a:t>Lớp 5</a:t>
            </a:r>
            <a:endParaRPr b="1" i="1" sz="6000" u="none" cap="none" strike="noStrike">
              <a:solidFill>
                <a:srgbClr val="144F66"/>
              </a:solidFill>
              <a:latin typeface="Corben"/>
              <a:ea typeface="Corben"/>
              <a:cs typeface="Corben"/>
              <a:sym typeface="Corben"/>
            </a:endParaRPr>
          </a:p>
        </p:txBody>
      </p:sp>
      <p:cxnSp>
        <p:nvCxnSpPr>
          <p:cNvPr id="59" name="Google Shape;59;p1"/>
          <p:cNvCxnSpPr/>
          <p:nvPr/>
        </p:nvCxnSpPr>
        <p:spPr>
          <a:xfrm rot="10800000">
            <a:off x="5420954" y="2824649"/>
            <a:ext cx="0" cy="1"/>
          </a:xfrm>
          <a:prstGeom prst="straightConnector1">
            <a:avLst/>
          </a:prstGeom>
          <a:noFill/>
          <a:ln cap="flat" cmpd="sng" w="25400">
            <a:solidFill>
              <a:schemeClr val="accent2"/>
            </a:solidFill>
            <a:prstDash val="solid"/>
            <a:round/>
            <a:headEnd len="sm" w="sm" type="none"/>
            <a:tailEnd len="sm" w="sm" type="none"/>
          </a:ln>
        </p:spPr>
      </p:cxnSp>
      <p:sp>
        <p:nvSpPr>
          <p:cNvPr id="60" name="Google Shape;60;p1"/>
          <p:cNvSpPr/>
          <p:nvPr/>
        </p:nvSpPr>
        <p:spPr>
          <a:xfrm>
            <a:off x="4758408" y="1040643"/>
            <a:ext cx="4085743" cy="1186759"/>
          </a:xfrm>
          <a:prstGeom prst="rect">
            <a:avLst/>
          </a:prstGeom>
        </p:spPr>
        <p:txBody>
          <a:bodyPr>
            <a:prstTxWarp prst="textPlain"/>
          </a:bodyPr>
          <a:lstStyle/>
          <a:p>
            <a:pPr lvl="0" algn="ctr"/>
            <a:r>
              <a:rPr b="1" i="0">
                <a:ln>
                  <a:noFill/>
                </a:ln>
                <a:solidFill>
                  <a:srgbClr val="BC324B">
                    <a:alpha val="51764"/>
                  </a:srgbClr>
                </a:solidFill>
                <a:latin typeface="Arial"/>
              </a:rPr>
              <a:t>Lịch sử</a:t>
            </a:r>
          </a:p>
        </p:txBody>
      </p:sp>
      <p:sp>
        <p:nvSpPr>
          <p:cNvPr id="61" name="Google Shape;61;p1"/>
          <p:cNvSpPr/>
          <p:nvPr/>
        </p:nvSpPr>
        <p:spPr>
          <a:xfrm>
            <a:off x="2798057" y="4465440"/>
            <a:ext cx="3547886" cy="492443"/>
          </a:xfrm>
          <a:prstGeom prst="rect">
            <a:avLst/>
          </a:prstGeom>
          <a:solidFill>
            <a:srgbClr val="BC324B"/>
          </a:solid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ctr">
              <a:spcBef>
                <a:spcPts val="0"/>
              </a:spcBef>
              <a:spcAft>
                <a:spcPts val="0"/>
              </a:spcAft>
              <a:buClr>
                <a:srgbClr val="EFE6DF"/>
              </a:buClr>
              <a:buSzPts val="3200"/>
              <a:buFont typeface="Arial"/>
              <a:buNone/>
            </a:pPr>
            <a:r>
              <a:rPr b="0" i="0" lang="en-US" sz="3200" u="none" cap="none" strike="noStrike">
                <a:solidFill>
                  <a:srgbClr val="EFE6DF"/>
                </a:solidFill>
                <a:latin typeface="Times New Roman"/>
                <a:ea typeface="Times New Roman"/>
                <a:cs typeface="Times New Roman"/>
                <a:sym typeface="Times New Roman"/>
              </a:rPr>
              <a:t>Thực hiện: EduFive</a:t>
            </a:r>
            <a:endParaRPr b="0" i="0" sz="3200" u="none" cap="none" strike="noStrike">
              <a:solidFill>
                <a:srgbClr val="EFE6DF"/>
              </a:solidFill>
              <a:latin typeface="Times New Roman"/>
              <a:ea typeface="Times New Roman"/>
              <a:cs typeface="Times New Roman"/>
              <a:sym typeface="Times New Roman"/>
            </a:endParaRPr>
          </a:p>
        </p:txBody>
      </p:sp>
      <p:pic>
        <p:nvPicPr>
          <p:cNvPr id="62" name="Google Shape;62;p1"/>
          <p:cNvPicPr preferRelativeResize="0"/>
          <p:nvPr/>
        </p:nvPicPr>
        <p:blipFill rotWithShape="1">
          <a:blip r:embed="rId4">
            <a:alphaModFix/>
          </a:blip>
          <a:srcRect b="0" l="0" r="0" t="0"/>
          <a:stretch/>
        </p:blipFill>
        <p:spPr>
          <a:xfrm>
            <a:off x="1077906" y="786170"/>
            <a:ext cx="3467287" cy="2560251"/>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pic>
        <p:nvPicPr>
          <p:cNvPr id="63" name="Google Shape;63;p1"/>
          <p:cNvPicPr preferRelativeResize="0"/>
          <p:nvPr/>
        </p:nvPicPr>
        <p:blipFill rotWithShape="1">
          <a:blip r:embed="rId5">
            <a:alphaModFix/>
          </a:blip>
          <a:srcRect b="0" l="0" r="66214" t="33600"/>
          <a:stretch/>
        </p:blipFill>
        <p:spPr>
          <a:xfrm rot="-618774">
            <a:off x="-350310" y="3205285"/>
            <a:ext cx="1823849" cy="2016220"/>
          </a:xfrm>
          <a:prstGeom prst="rect">
            <a:avLst/>
          </a:prstGeom>
          <a:noFill/>
          <a:ln>
            <a:noFill/>
          </a:ln>
        </p:spPr>
      </p:pic>
      <p:pic>
        <p:nvPicPr>
          <p:cNvPr id="64" name="Google Shape;64;p1"/>
          <p:cNvPicPr preferRelativeResize="0"/>
          <p:nvPr/>
        </p:nvPicPr>
        <p:blipFill rotWithShape="1">
          <a:blip r:embed="rId6">
            <a:alphaModFix/>
          </a:blip>
          <a:srcRect b="0" l="0" r="66214" t="33600"/>
          <a:stretch/>
        </p:blipFill>
        <p:spPr>
          <a:xfrm flipH="1" rot="-5400000">
            <a:off x="7373893" y="-775114"/>
            <a:ext cx="1823849" cy="2016220"/>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p:tgtEl>
                                          <p:spTgt spid="61"/>
                                        </p:tgtEl>
                                        <p:attrNameLst>
                                          <p:attrName>ppt_w</p:attrName>
                                        </p:attrNameLst>
                                      </p:cBhvr>
                                      <p:tavLst>
                                        <p:tav fmla="" tm="0">
                                          <p:val>
                                            <p:strVal val="0"/>
                                          </p:val>
                                        </p:tav>
                                        <p:tav fmla="" tm="100000">
                                          <p:val>
                                            <p:strVal val="#ppt_w"/>
                                          </p:val>
                                        </p:tav>
                                      </p:tavLst>
                                    </p:anim>
                                    <p:anim calcmode="lin" valueType="num">
                                      <p:cBhvr additive="base">
                                        <p:cTn dur="500"/>
                                        <p:tgtEl>
                                          <p:spTgt spid="6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txBox="1"/>
          <p:nvPr/>
        </p:nvSpPr>
        <p:spPr>
          <a:xfrm>
            <a:off x="323528" y="339502"/>
            <a:ext cx="8496944" cy="10519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chemeClr val="dk1"/>
                </a:solidFill>
                <a:latin typeface="Times New Roman"/>
                <a:ea typeface="Times New Roman"/>
                <a:cs typeface="Times New Roman"/>
                <a:sym typeface="Times New Roman"/>
              </a:rPr>
              <a:t>b.  Tại sao Đảng và Chính phủ lại quyết định xây dựng một nhà máy cơ khí hiện đại?</a:t>
            </a:r>
            <a:endParaRPr b="1" sz="2800">
              <a:solidFill>
                <a:schemeClr val="dk1"/>
              </a:solidFill>
              <a:latin typeface="Calibri"/>
              <a:ea typeface="Calibri"/>
              <a:cs typeface="Calibri"/>
              <a:sym typeface="Calibri"/>
            </a:endParaRPr>
          </a:p>
        </p:txBody>
      </p:sp>
      <p:sp>
        <p:nvSpPr>
          <p:cNvPr id="180" name="Google Shape;180;p10"/>
          <p:cNvSpPr/>
          <p:nvPr/>
        </p:nvSpPr>
        <p:spPr>
          <a:xfrm>
            <a:off x="301713" y="2010256"/>
            <a:ext cx="2304256" cy="1872208"/>
          </a:xfrm>
          <a:prstGeom prst="ellipse">
            <a:avLst/>
          </a:prstGeom>
          <a:solidFill>
            <a:schemeClr val="accent1"/>
          </a:solidFill>
          <a:ln cap="flat" cmpd="sng" w="25400">
            <a:solidFill>
              <a:srgbClr val="9633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Times New Roman"/>
                <a:ea typeface="Times New Roman"/>
                <a:cs typeface="Times New Roman"/>
                <a:sym typeface="Times New Roman"/>
              </a:rPr>
              <a:t>Nhà máy cơ khí hiện đại</a:t>
            </a:r>
            <a:endParaRPr sz="2800">
              <a:solidFill>
                <a:schemeClr val="lt1"/>
              </a:solidFill>
              <a:latin typeface="Arial"/>
              <a:ea typeface="Arial"/>
              <a:cs typeface="Arial"/>
              <a:sym typeface="Arial"/>
            </a:endParaRPr>
          </a:p>
        </p:txBody>
      </p:sp>
      <p:cxnSp>
        <p:nvCxnSpPr>
          <p:cNvPr id="181" name="Google Shape;181;p10"/>
          <p:cNvCxnSpPr/>
          <p:nvPr/>
        </p:nvCxnSpPr>
        <p:spPr>
          <a:xfrm flipH="1" rot="10800000">
            <a:off x="2319132" y="2024959"/>
            <a:ext cx="1224136" cy="648072"/>
          </a:xfrm>
          <a:prstGeom prst="straightConnector1">
            <a:avLst/>
          </a:prstGeom>
          <a:noFill/>
          <a:ln cap="flat" cmpd="sng" w="9525">
            <a:solidFill>
              <a:srgbClr val="CC405A"/>
            </a:solidFill>
            <a:prstDash val="solid"/>
            <a:round/>
            <a:headEnd len="sm" w="sm" type="none"/>
            <a:tailEnd len="med" w="med" type="triangle"/>
          </a:ln>
        </p:spPr>
      </p:cxnSp>
      <p:sp>
        <p:nvSpPr>
          <p:cNvPr id="182" name="Google Shape;182;p10"/>
          <p:cNvSpPr txBox="1"/>
          <p:nvPr/>
        </p:nvSpPr>
        <p:spPr>
          <a:xfrm>
            <a:off x="3524735" y="1369056"/>
            <a:ext cx="5182004" cy="1764394"/>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Trang bị máy móc hiện đại cho miền Bắc, thay thế các công cụ thô sơ, việc này giúp tăng năng suất và chất lượng lao động.</a:t>
            </a:r>
            <a:endParaRPr sz="1800">
              <a:solidFill>
                <a:schemeClr val="dk1"/>
              </a:solidFill>
              <a:latin typeface="Calibri"/>
              <a:ea typeface="Calibri"/>
              <a:cs typeface="Calibri"/>
              <a:sym typeface="Calibri"/>
            </a:endParaRPr>
          </a:p>
        </p:txBody>
      </p:sp>
      <p:cxnSp>
        <p:nvCxnSpPr>
          <p:cNvPr id="183" name="Google Shape;183;p10"/>
          <p:cNvCxnSpPr>
            <a:endCxn id="184" idx="1"/>
          </p:cNvCxnSpPr>
          <p:nvPr/>
        </p:nvCxnSpPr>
        <p:spPr>
          <a:xfrm>
            <a:off x="2285525" y="2967793"/>
            <a:ext cx="1256700" cy="975900"/>
          </a:xfrm>
          <a:prstGeom prst="straightConnector1">
            <a:avLst/>
          </a:prstGeom>
          <a:noFill/>
          <a:ln cap="flat" cmpd="sng" w="9525">
            <a:solidFill>
              <a:srgbClr val="CC405A"/>
            </a:solidFill>
            <a:prstDash val="solid"/>
            <a:round/>
            <a:headEnd len="sm" w="sm" type="none"/>
            <a:tailEnd len="med" w="med" type="triangle"/>
          </a:ln>
        </p:spPr>
      </p:cxnSp>
      <p:sp>
        <p:nvSpPr>
          <p:cNvPr id="184" name="Google Shape;184;p10"/>
          <p:cNvSpPr txBox="1"/>
          <p:nvPr/>
        </p:nvSpPr>
        <p:spPr>
          <a:xfrm>
            <a:off x="3542225" y="3528194"/>
            <a:ext cx="516451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Làm nòng cốt cho ngành công nghiệp nước ta.</a:t>
            </a:r>
            <a:endParaRPr sz="2400">
              <a:solidFill>
                <a:schemeClr val="dk1"/>
              </a:solidFill>
              <a:latin typeface="Arial"/>
              <a:ea typeface="Arial"/>
              <a:cs typeface="Arial"/>
              <a:sym typeface="Arial"/>
            </a:endParaRPr>
          </a:p>
        </p:txBody>
      </p:sp>
      <p:sp>
        <p:nvSpPr>
          <p:cNvPr id="185" name="Google Shape;185;p10"/>
          <p:cNvSpPr/>
          <p:nvPr/>
        </p:nvSpPr>
        <p:spPr>
          <a:xfrm>
            <a:off x="1547664" y="4362368"/>
            <a:ext cx="504056" cy="360040"/>
          </a:xfrm>
          <a:prstGeom prst="rightArrow">
            <a:avLst>
              <a:gd fmla="val 50000" name="adj1"/>
              <a:gd fmla="val 50000" name="adj2"/>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10"/>
          <p:cNvSpPr txBox="1"/>
          <p:nvPr/>
        </p:nvSpPr>
        <p:spPr>
          <a:xfrm>
            <a:off x="2143791" y="4280778"/>
            <a:ext cx="516451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Đó là Nhà máy Cơ khí Hà Nội </a:t>
            </a:r>
            <a:endParaRPr b="1" sz="2800">
              <a:solidFill>
                <a:srgbClr val="FF0000"/>
              </a:solidFill>
              <a:latin typeface="Arial"/>
              <a:ea typeface="Arial"/>
              <a:cs typeface="Arial"/>
              <a:sym typeface="Arial"/>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ppt_w</p:attrName>
                                        </p:attrNameLst>
                                      </p:cBhvr>
                                      <p:tavLst>
                                        <p:tav fmla="" tm="0">
                                          <p:val>
                                            <p:strVal val="0"/>
                                          </p:val>
                                        </p:tav>
                                        <p:tav fmla="" tm="100000">
                                          <p:val>
                                            <p:strVal val="#ppt_w"/>
                                          </p:val>
                                        </p:tav>
                                      </p:tavLst>
                                    </p:anim>
                                    <p:anim calcmode="lin" valueType="num">
                                      <p:cBhvr additive="base">
                                        <p:cTn dur="500"/>
                                        <p:tgtEl>
                                          <p:spTgt spid="18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ppt_w</p:attrName>
                                        </p:attrNameLst>
                                      </p:cBhvr>
                                      <p:tavLst>
                                        <p:tav fmla="" tm="0">
                                          <p:val>
                                            <p:strVal val="0"/>
                                          </p:val>
                                        </p:tav>
                                        <p:tav fmla="" tm="100000">
                                          <p:val>
                                            <p:strVal val="#ppt_w"/>
                                          </p:val>
                                        </p:tav>
                                      </p:tavLst>
                                    </p:anim>
                                    <p:anim calcmode="lin" valueType="num">
                                      <p:cBhvr additive="base">
                                        <p:cTn dur="500"/>
                                        <p:tgtEl>
                                          <p:spTgt spid="1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txBox="1"/>
          <p:nvPr/>
        </p:nvSpPr>
        <p:spPr>
          <a:xfrm>
            <a:off x="251520" y="1860381"/>
            <a:ext cx="5112568"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Để xây dựng thành công chủ nghĩa xã hội, để làm hậu phương lớn cho miền Nam, chúng ta cần công nghiệp hóa nền sản xuất của nước nhà. Việc xây dựng các nhà máy hiện đại là điều tất yếu. Nhà máy Cơ khí Hà Nội là nhà máy hiện đại đầu tiên của nước ta.</a:t>
            </a:r>
            <a:endParaRPr sz="2400">
              <a:solidFill>
                <a:schemeClr val="dk1"/>
              </a:solidFill>
              <a:latin typeface="Arial"/>
              <a:ea typeface="Arial"/>
              <a:cs typeface="Arial"/>
              <a:sym typeface="Arial"/>
            </a:endParaRPr>
          </a:p>
        </p:txBody>
      </p:sp>
      <p:sp>
        <p:nvSpPr>
          <p:cNvPr id="192" name="Google Shape;192;p11"/>
          <p:cNvSpPr/>
          <p:nvPr/>
        </p:nvSpPr>
        <p:spPr>
          <a:xfrm>
            <a:off x="395536" y="339502"/>
            <a:ext cx="651272" cy="651272"/>
          </a:xfrm>
          <a:prstGeom prst="ellipse">
            <a:avLst/>
          </a:prstGeom>
          <a:solidFill>
            <a:srgbClr val="BC324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4000">
                <a:solidFill>
                  <a:schemeClr val="lt1"/>
                </a:solidFill>
                <a:latin typeface="Times New Roman"/>
                <a:ea typeface="Times New Roman"/>
                <a:cs typeface="Times New Roman"/>
                <a:sym typeface="Times New Roman"/>
              </a:rPr>
              <a:t>1</a:t>
            </a:r>
            <a:endParaRPr sz="4000">
              <a:solidFill>
                <a:schemeClr val="lt1"/>
              </a:solidFill>
              <a:latin typeface="Times New Roman"/>
              <a:ea typeface="Times New Roman"/>
              <a:cs typeface="Times New Roman"/>
              <a:sym typeface="Times New Roman"/>
            </a:endParaRPr>
          </a:p>
        </p:txBody>
      </p:sp>
      <p:sp>
        <p:nvSpPr>
          <p:cNvPr id="193" name="Google Shape;193;p11"/>
          <p:cNvSpPr txBox="1"/>
          <p:nvPr/>
        </p:nvSpPr>
        <p:spPr>
          <a:xfrm>
            <a:off x="1021336" y="323426"/>
            <a:ext cx="758311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rgbClr val="C00000"/>
                </a:solidFill>
                <a:latin typeface="Times New Roman"/>
                <a:ea typeface="Times New Roman"/>
                <a:cs typeface="Times New Roman"/>
                <a:sym typeface="Times New Roman"/>
              </a:rPr>
              <a:t>Hoàn cảnh ra đời của Nhà máy Cơ khí Hà Nội</a:t>
            </a:r>
            <a:endParaRPr b="1" i="1" sz="2800">
              <a:solidFill>
                <a:srgbClr val="C00000"/>
              </a:solidFill>
              <a:latin typeface="Times New Roman"/>
              <a:ea typeface="Times New Roman"/>
              <a:cs typeface="Times New Roman"/>
              <a:sym typeface="Times New Roman"/>
            </a:endParaRPr>
          </a:p>
        </p:txBody>
      </p:sp>
      <p:sp>
        <p:nvSpPr>
          <p:cNvPr id="194" name="Google Shape;194;p11"/>
          <p:cNvSpPr txBox="1"/>
          <p:nvPr/>
        </p:nvSpPr>
        <p:spPr>
          <a:xfrm>
            <a:off x="268149" y="1131478"/>
            <a:ext cx="18002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200" u="sng">
                <a:solidFill>
                  <a:srgbClr val="002060"/>
                </a:solidFill>
                <a:latin typeface="Times New Roman"/>
                <a:ea typeface="Times New Roman"/>
                <a:cs typeface="Times New Roman"/>
                <a:sym typeface="Times New Roman"/>
              </a:rPr>
              <a:t>Kết luận:</a:t>
            </a:r>
            <a:endParaRPr/>
          </a:p>
        </p:txBody>
      </p:sp>
      <p:pic>
        <p:nvPicPr>
          <p:cNvPr id="195" name="Google Shape;195;p11"/>
          <p:cNvPicPr preferRelativeResize="0"/>
          <p:nvPr/>
        </p:nvPicPr>
        <p:blipFill rotWithShape="1">
          <a:blip r:embed="rId3">
            <a:alphaModFix/>
          </a:blip>
          <a:srcRect b="0" l="0" r="0" t="0"/>
          <a:stretch/>
        </p:blipFill>
        <p:spPr>
          <a:xfrm rot="560438">
            <a:off x="5746257" y="1981439"/>
            <a:ext cx="3059085" cy="2511411"/>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822"/>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12"/>
          <p:cNvPicPr preferRelativeResize="0"/>
          <p:nvPr/>
        </p:nvPicPr>
        <p:blipFill rotWithShape="1">
          <a:blip r:embed="rId3">
            <a:alphaModFix/>
          </a:blip>
          <a:srcRect b="0" l="0" r="0" t="0"/>
          <a:stretch/>
        </p:blipFill>
        <p:spPr>
          <a:xfrm rot="5400000">
            <a:off x="2001202" y="-1999297"/>
            <a:ext cx="5143501" cy="9142098"/>
          </a:xfrm>
          <a:prstGeom prst="rect">
            <a:avLst/>
          </a:prstGeom>
          <a:noFill/>
          <a:ln>
            <a:noFill/>
          </a:ln>
        </p:spPr>
      </p:pic>
      <p:sp>
        <p:nvSpPr>
          <p:cNvPr id="202" name="Google Shape;202;p12"/>
          <p:cNvSpPr/>
          <p:nvPr/>
        </p:nvSpPr>
        <p:spPr>
          <a:xfrm rot="5400000">
            <a:off x="3315313" y="-3134606"/>
            <a:ext cx="2513372" cy="8790417"/>
          </a:xfrm>
          <a:custGeom>
            <a:rect b="b" l="l" r="r" t="t"/>
            <a:pathLst>
              <a:path extrusionOk="0" h="9169702" w="2621818">
                <a:moveTo>
                  <a:pt x="0" y="9169702"/>
                </a:moveTo>
                <a:lnTo>
                  <a:pt x="0" y="0"/>
                </a:lnTo>
                <a:lnTo>
                  <a:pt x="2621818" y="4584851"/>
                </a:lnTo>
                <a:close/>
              </a:path>
            </a:pathLst>
          </a:custGeom>
          <a:gradFill>
            <a:gsLst>
              <a:gs pos="0">
                <a:srgbClr val="1B6A89">
                  <a:alpha val="60000"/>
                </a:srgbClr>
              </a:gs>
              <a:gs pos="100000">
                <a:srgbClr val="0D3544"/>
              </a:gs>
            </a:gsLst>
            <a:lin ang="54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203" name="Google Shape;203;p12"/>
          <p:cNvSpPr/>
          <p:nvPr/>
        </p:nvSpPr>
        <p:spPr>
          <a:xfrm>
            <a:off x="4067944" y="627534"/>
            <a:ext cx="1117723" cy="1083320"/>
          </a:xfrm>
          <a:prstGeom prst="ellipse">
            <a:avLst/>
          </a:prstGeom>
          <a:solidFill>
            <a:srgbClr val="BC324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7200">
                <a:solidFill>
                  <a:schemeClr val="lt1"/>
                </a:solidFill>
                <a:latin typeface="Times New Roman"/>
                <a:ea typeface="Times New Roman"/>
                <a:cs typeface="Times New Roman"/>
                <a:sym typeface="Times New Roman"/>
              </a:rPr>
              <a:t>2</a:t>
            </a:r>
            <a:endParaRPr sz="7200">
              <a:solidFill>
                <a:schemeClr val="lt1"/>
              </a:solidFill>
              <a:latin typeface="Times New Roman"/>
              <a:ea typeface="Times New Roman"/>
              <a:cs typeface="Times New Roman"/>
              <a:sym typeface="Times New Roman"/>
            </a:endParaRPr>
          </a:p>
        </p:txBody>
      </p:sp>
      <p:sp>
        <p:nvSpPr>
          <p:cNvPr id="204" name="Google Shape;204;p12"/>
          <p:cNvSpPr txBox="1"/>
          <p:nvPr/>
        </p:nvSpPr>
        <p:spPr>
          <a:xfrm>
            <a:off x="1835696" y="2493679"/>
            <a:ext cx="5832648"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dk1"/>
                </a:solidFill>
                <a:latin typeface="Times New Roman"/>
                <a:ea typeface="Times New Roman"/>
                <a:cs typeface="Times New Roman"/>
                <a:sym typeface="Times New Roman"/>
              </a:rPr>
              <a:t>Quá trình xây dựng Nhà máy Cơ khí Hà Nội</a:t>
            </a:r>
            <a:endParaRPr b="1" i="1" sz="4400">
              <a:solidFill>
                <a:schemeClr val="dk1"/>
              </a:solidFill>
              <a:latin typeface="Times New Roman"/>
              <a:ea typeface="Times New Roman"/>
              <a:cs typeface="Times New Roman"/>
              <a:sym typeface="Times New Roman"/>
            </a:endParaRPr>
          </a:p>
        </p:txBody>
      </p:sp>
      <p:pic>
        <p:nvPicPr>
          <p:cNvPr id="205" name="Google Shape;205;p12"/>
          <p:cNvPicPr preferRelativeResize="0"/>
          <p:nvPr/>
        </p:nvPicPr>
        <p:blipFill rotWithShape="1">
          <a:blip r:embed="rId4">
            <a:alphaModFix/>
          </a:blip>
          <a:srcRect b="52800" l="55512" r="14562" t="2400"/>
          <a:stretch/>
        </p:blipFill>
        <p:spPr>
          <a:xfrm flipH="1">
            <a:off x="-16188" y="2267648"/>
            <a:ext cx="2031096" cy="3080029"/>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nvSpPr>
        <p:spPr>
          <a:xfrm>
            <a:off x="1907704" y="452506"/>
            <a:ext cx="61926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Video 1: Quá trình xây dựng Nhà máy Cơ khí Hà Nội </a:t>
            </a:r>
            <a:endParaRPr/>
          </a:p>
        </p:txBody>
      </p:sp>
    </p:spTree>
  </p:cSld>
  <p:clrMapOvr>
    <a:masterClrMapping/>
  </p:clrMapOvr>
  <p:transition spd="slow" p14:dur="1500">
    <p:random/>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graphicFrame>
        <p:nvGraphicFramePr>
          <p:cNvPr id="215" name="Google Shape;215;p14"/>
          <p:cNvGraphicFramePr/>
          <p:nvPr/>
        </p:nvGraphicFramePr>
        <p:xfrm>
          <a:off x="391865" y="737624"/>
          <a:ext cx="3000000" cy="3000000"/>
        </p:xfrm>
        <a:graphic>
          <a:graphicData uri="http://schemas.openxmlformats.org/drawingml/2006/table">
            <a:tbl>
              <a:tblPr>
                <a:noFill/>
                <a:tableStyleId>{D0289362-A901-4791-B305-DED048CE9E37}</a:tableStyleId>
              </a:tblPr>
              <a:tblGrid>
                <a:gridCol w="3316050"/>
                <a:gridCol w="5044225"/>
              </a:tblGrid>
              <a:tr h="525275">
                <a:tc gridSpan="2">
                  <a:txBody>
                    <a:bodyPr/>
                    <a:lstStyle/>
                    <a:p>
                      <a:pPr indent="-342900" lvl="0" marL="342900" marR="0" rtl="0" algn="ctr">
                        <a:lnSpc>
                          <a:spcPct val="100000"/>
                        </a:lnSpc>
                        <a:spcBef>
                          <a:spcPts val="0"/>
                        </a:spcBef>
                        <a:spcAft>
                          <a:spcPts val="0"/>
                        </a:spcAft>
                        <a:buClr>
                          <a:srgbClr val="C00000"/>
                        </a:buClr>
                        <a:buSzPts val="2400"/>
                        <a:buFont typeface="Times New Roman"/>
                        <a:buNone/>
                      </a:pPr>
                      <a:r>
                        <a:rPr b="1" i="0" lang="en-US" sz="2400" u="none" cap="none" strike="noStrike">
                          <a:solidFill>
                            <a:srgbClr val="C00000"/>
                          </a:solidFill>
                          <a:latin typeface="Times New Roman"/>
                          <a:ea typeface="Times New Roman"/>
                          <a:cs typeface="Times New Roman"/>
                          <a:sym typeface="Times New Roman"/>
                        </a:rPr>
                        <a:t>NHÀ MÁY CƠ KHÍ HÀ NỘI</a:t>
                      </a:r>
                      <a:endParaRPr/>
                    </a:p>
                  </a:txBody>
                  <a:tcPr marT="45700" marB="457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32050">
                <a:tc>
                  <a:txBody>
                    <a:bodyPr/>
                    <a:lstStyle/>
                    <a:p>
                      <a:pPr indent="-342900" lvl="0" marL="342900" marR="0" rtl="0" algn="ctr">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Thời gian khởi công</a:t>
                      </a:r>
                      <a:endParaRPr b="1" i="0" sz="2400" u="none" cap="none" strike="noStrike">
                        <a:solidFill>
                          <a:schemeClr val="dk1"/>
                        </a:solidFill>
                        <a:latin typeface="Times New Roman"/>
                        <a:ea typeface="Times New Roman"/>
                        <a:cs typeface="Times New Roman"/>
                        <a:sym typeface="Times New Roman"/>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just">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2050">
                <a:tc>
                  <a:txBody>
                    <a:bodyPr/>
                    <a:lstStyle/>
                    <a:p>
                      <a:pPr indent="-342900" lvl="0" marL="342900" marR="0" rtl="0" algn="ctr">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Địa điểm</a:t>
                      </a:r>
                      <a:endParaRPr b="1" i="0" sz="2400" u="none" cap="none" strike="noStrike">
                        <a:solidFill>
                          <a:schemeClr val="dk1"/>
                        </a:solidFill>
                        <a:latin typeface="Times New Roman"/>
                        <a:ea typeface="Times New Roman"/>
                        <a:cs typeface="Times New Roman"/>
                        <a:sym typeface="Times New Roman"/>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just">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7625">
                <a:tc>
                  <a:txBody>
                    <a:bodyPr/>
                    <a:lstStyle/>
                    <a:p>
                      <a:pPr indent="-342900" lvl="0" marL="342900" marR="0" rtl="0" algn="ctr">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Diện tích</a:t>
                      </a:r>
                      <a:endParaRPr b="1" i="0" sz="2400" u="none" cap="none" strike="noStrike">
                        <a:solidFill>
                          <a:schemeClr val="dk1"/>
                        </a:solidFill>
                        <a:latin typeface="Times New Roman"/>
                        <a:ea typeface="Times New Roman"/>
                        <a:cs typeface="Times New Roman"/>
                        <a:sym typeface="Times New Roman"/>
                      </a:endParaRPr>
                    </a:p>
                  </a:txBody>
                  <a:tcPr marT="45700" marB="457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just">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txBody>
                  <a:tcPr marT="45700" marB="45700"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01425">
                <a:tc>
                  <a:txBody>
                    <a:bodyPr/>
                    <a:lstStyle/>
                    <a:p>
                      <a:pPr indent="-342900" lvl="0" marL="342900" marR="0" rtl="0" algn="ctr">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Quy mô</a:t>
                      </a:r>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just">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04050">
                <a:tc>
                  <a:txBody>
                    <a:bodyPr/>
                    <a:lstStyle/>
                    <a:p>
                      <a:pPr indent="-342900" lvl="0" marL="342900" marR="0" rtl="0" algn="ctr">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Thời gian khánh thành</a:t>
                      </a:r>
                      <a:endParaRPr b="1" i="0" sz="2400" u="none" cap="none" strike="noStrike">
                        <a:solidFill>
                          <a:schemeClr val="dk1"/>
                        </a:solidFill>
                        <a:latin typeface="Times New Roman"/>
                        <a:ea typeface="Times New Roman"/>
                        <a:cs typeface="Times New Roman"/>
                        <a:sym typeface="Times New Roman"/>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just">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0625">
                <a:tc>
                  <a:txBody>
                    <a:bodyPr/>
                    <a:lstStyle/>
                    <a:p>
                      <a:pPr indent="-342900" lvl="0" marL="342900" marR="0" rtl="0" algn="ctr">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Nước giúp đỡ ta</a:t>
                      </a:r>
                      <a:endParaRPr b="1" i="0" sz="2400" u="none" cap="none" strike="noStrike">
                        <a:solidFill>
                          <a:schemeClr val="dk1"/>
                        </a:solidFill>
                        <a:latin typeface="Times New Roman"/>
                        <a:ea typeface="Times New Roman"/>
                        <a:cs typeface="Times New Roman"/>
                        <a:sym typeface="Times New Roman"/>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just">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txBody>
                  <a:tcPr marT="45700" marB="45700"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16" name="Google Shape;216;p14"/>
          <p:cNvSpPr txBox="1"/>
          <p:nvPr/>
        </p:nvSpPr>
        <p:spPr>
          <a:xfrm>
            <a:off x="3635896" y="1212100"/>
            <a:ext cx="3672408" cy="654243"/>
          </a:xfrm>
          <a:prstGeom prst="rect">
            <a:avLst/>
          </a:prstGeom>
          <a:noFill/>
          <a:ln>
            <a:noFill/>
          </a:ln>
        </p:spPr>
        <p:txBody>
          <a:bodyPr anchorCtr="0" anchor="t" bIns="141075" lIns="282150" spcFirstLastPara="1" rIns="282150" wrap="square" tIns="141075">
            <a:spAutoFit/>
          </a:bodyPr>
          <a:lstStyle/>
          <a:p>
            <a:pPr indent="0" lvl="0" marL="0" marR="0" rtl="0" algn="l">
              <a:spcBef>
                <a:spcPts val="0"/>
              </a:spcBef>
              <a:spcAft>
                <a:spcPts val="0"/>
              </a:spcAft>
              <a:buNone/>
            </a:pPr>
            <a:r>
              <a:rPr b="1" lang="en-US" sz="2400">
                <a:solidFill>
                  <a:srgbClr val="FF3300"/>
                </a:solidFill>
                <a:latin typeface="Times New Roman"/>
                <a:ea typeface="Times New Roman"/>
                <a:cs typeface="Times New Roman"/>
                <a:sym typeface="Times New Roman"/>
              </a:rPr>
              <a:t>Tháng 12/1955</a:t>
            </a:r>
            <a:endParaRPr/>
          </a:p>
        </p:txBody>
      </p:sp>
      <p:sp>
        <p:nvSpPr>
          <p:cNvPr id="217" name="Google Shape;217;p14"/>
          <p:cNvSpPr txBox="1"/>
          <p:nvPr/>
        </p:nvSpPr>
        <p:spPr>
          <a:xfrm>
            <a:off x="3635896" y="1639751"/>
            <a:ext cx="5328591" cy="654243"/>
          </a:xfrm>
          <a:prstGeom prst="rect">
            <a:avLst/>
          </a:prstGeom>
          <a:noFill/>
          <a:ln>
            <a:noFill/>
          </a:ln>
        </p:spPr>
        <p:txBody>
          <a:bodyPr anchorCtr="0" anchor="t" bIns="141075" lIns="282150" spcFirstLastPara="1" rIns="282150" wrap="square" tIns="141075">
            <a:spAutoFit/>
          </a:bodyPr>
          <a:lstStyle/>
          <a:p>
            <a:pPr indent="0" lvl="0" marL="0" marR="0" rtl="0" algn="l">
              <a:spcBef>
                <a:spcPts val="0"/>
              </a:spcBef>
              <a:spcAft>
                <a:spcPts val="0"/>
              </a:spcAft>
              <a:buNone/>
            </a:pPr>
            <a:r>
              <a:rPr b="1" lang="en-US" sz="2400">
                <a:solidFill>
                  <a:srgbClr val="FF3300"/>
                </a:solidFill>
                <a:latin typeface="Times New Roman"/>
                <a:ea typeface="Times New Roman"/>
                <a:cs typeface="Times New Roman"/>
                <a:sym typeface="Times New Roman"/>
              </a:rPr>
              <a:t>Phía tây nam Thủ đô Hà Nội</a:t>
            </a:r>
            <a:endParaRPr b="1" sz="2400">
              <a:solidFill>
                <a:srgbClr val="FF3300"/>
              </a:solidFill>
              <a:latin typeface="Times New Roman"/>
              <a:ea typeface="Times New Roman"/>
              <a:cs typeface="Times New Roman"/>
              <a:sym typeface="Times New Roman"/>
            </a:endParaRPr>
          </a:p>
        </p:txBody>
      </p:sp>
      <p:sp>
        <p:nvSpPr>
          <p:cNvPr id="218" name="Google Shape;218;p14"/>
          <p:cNvSpPr txBox="1"/>
          <p:nvPr/>
        </p:nvSpPr>
        <p:spPr>
          <a:xfrm>
            <a:off x="3635896" y="2104732"/>
            <a:ext cx="4464496" cy="654243"/>
          </a:xfrm>
          <a:prstGeom prst="rect">
            <a:avLst/>
          </a:prstGeom>
          <a:noFill/>
          <a:ln>
            <a:noFill/>
          </a:ln>
        </p:spPr>
        <p:txBody>
          <a:bodyPr anchorCtr="0" anchor="t" bIns="141075" lIns="282150" spcFirstLastPara="1" rIns="282150" wrap="square" tIns="141075">
            <a:spAutoFit/>
          </a:bodyPr>
          <a:lstStyle/>
          <a:p>
            <a:pPr indent="0" lvl="0" marL="0" marR="0" rtl="0" algn="l">
              <a:spcBef>
                <a:spcPts val="0"/>
              </a:spcBef>
              <a:spcAft>
                <a:spcPts val="0"/>
              </a:spcAft>
              <a:buNone/>
            </a:pPr>
            <a:r>
              <a:rPr b="1" lang="en-US" sz="2400">
                <a:solidFill>
                  <a:srgbClr val="FF3300"/>
                </a:solidFill>
                <a:latin typeface="Times New Roman"/>
                <a:ea typeface="Times New Roman"/>
                <a:cs typeface="Times New Roman"/>
                <a:sym typeface="Times New Roman"/>
              </a:rPr>
              <a:t>Hơn 10 vạn mét vuông</a:t>
            </a:r>
            <a:endParaRPr b="1" sz="2400">
              <a:solidFill>
                <a:srgbClr val="FF3300"/>
              </a:solidFill>
              <a:latin typeface="Times New Roman"/>
              <a:ea typeface="Times New Roman"/>
              <a:cs typeface="Times New Roman"/>
              <a:sym typeface="Times New Roman"/>
            </a:endParaRPr>
          </a:p>
        </p:txBody>
      </p:sp>
      <p:sp>
        <p:nvSpPr>
          <p:cNvPr id="219" name="Google Shape;219;p14"/>
          <p:cNvSpPr txBox="1"/>
          <p:nvPr/>
        </p:nvSpPr>
        <p:spPr>
          <a:xfrm>
            <a:off x="3635563" y="2508128"/>
            <a:ext cx="5472606" cy="1023575"/>
          </a:xfrm>
          <a:prstGeom prst="rect">
            <a:avLst/>
          </a:prstGeom>
          <a:noFill/>
          <a:ln>
            <a:noFill/>
          </a:ln>
        </p:spPr>
        <p:txBody>
          <a:bodyPr anchorCtr="0" anchor="t" bIns="141075" lIns="282150" spcFirstLastPara="1" rIns="282150" wrap="square" tIns="141075">
            <a:spAutoFit/>
          </a:bodyPr>
          <a:lstStyle/>
          <a:p>
            <a:pPr indent="0" lvl="0" marL="0" marR="0" rtl="0" algn="l">
              <a:spcBef>
                <a:spcPts val="0"/>
              </a:spcBef>
              <a:spcAft>
                <a:spcPts val="0"/>
              </a:spcAft>
              <a:buNone/>
            </a:pPr>
            <a:r>
              <a:rPr b="1" lang="en-US" sz="2400">
                <a:solidFill>
                  <a:srgbClr val="FF3300"/>
                </a:solidFill>
                <a:latin typeface="Times New Roman"/>
                <a:ea typeface="Times New Roman"/>
                <a:cs typeface="Times New Roman"/>
                <a:sym typeface="Times New Roman"/>
              </a:rPr>
              <a:t>Lớn nhất khu vực Đông Nam Á thời bấy giờ</a:t>
            </a:r>
            <a:endParaRPr b="1" sz="2400">
              <a:solidFill>
                <a:srgbClr val="FF3300"/>
              </a:solidFill>
              <a:latin typeface="Times New Roman"/>
              <a:ea typeface="Times New Roman"/>
              <a:cs typeface="Times New Roman"/>
              <a:sym typeface="Times New Roman"/>
            </a:endParaRPr>
          </a:p>
        </p:txBody>
      </p:sp>
      <p:sp>
        <p:nvSpPr>
          <p:cNvPr id="220" name="Google Shape;220;p14"/>
          <p:cNvSpPr txBox="1"/>
          <p:nvPr/>
        </p:nvSpPr>
        <p:spPr>
          <a:xfrm>
            <a:off x="3635896" y="3372324"/>
            <a:ext cx="4464496" cy="654243"/>
          </a:xfrm>
          <a:prstGeom prst="rect">
            <a:avLst/>
          </a:prstGeom>
          <a:noFill/>
          <a:ln>
            <a:noFill/>
          </a:ln>
        </p:spPr>
        <p:txBody>
          <a:bodyPr anchorCtr="0" anchor="t" bIns="141075" lIns="282150" spcFirstLastPara="1" rIns="282150" wrap="square" tIns="141075">
            <a:spAutoFit/>
          </a:bodyPr>
          <a:lstStyle/>
          <a:p>
            <a:pPr indent="0" lvl="0" marL="0" marR="0" rtl="0" algn="l">
              <a:spcBef>
                <a:spcPts val="0"/>
              </a:spcBef>
              <a:spcAft>
                <a:spcPts val="0"/>
              </a:spcAft>
              <a:buNone/>
            </a:pPr>
            <a:r>
              <a:rPr b="1" lang="en-US" sz="2400">
                <a:solidFill>
                  <a:srgbClr val="FF3300"/>
                </a:solidFill>
                <a:latin typeface="Times New Roman"/>
                <a:ea typeface="Times New Roman"/>
                <a:cs typeface="Times New Roman"/>
                <a:sym typeface="Times New Roman"/>
              </a:rPr>
              <a:t>Tháng 4/1958</a:t>
            </a:r>
            <a:endParaRPr b="1" sz="2400">
              <a:solidFill>
                <a:srgbClr val="FF3300"/>
              </a:solidFill>
              <a:latin typeface="Times New Roman"/>
              <a:ea typeface="Times New Roman"/>
              <a:cs typeface="Times New Roman"/>
              <a:sym typeface="Times New Roman"/>
            </a:endParaRPr>
          </a:p>
        </p:txBody>
      </p:sp>
      <p:sp>
        <p:nvSpPr>
          <p:cNvPr id="221" name="Google Shape;221;p14"/>
          <p:cNvSpPr txBox="1"/>
          <p:nvPr/>
        </p:nvSpPr>
        <p:spPr>
          <a:xfrm>
            <a:off x="3742073" y="3846366"/>
            <a:ext cx="4464496" cy="654243"/>
          </a:xfrm>
          <a:prstGeom prst="rect">
            <a:avLst/>
          </a:prstGeom>
          <a:noFill/>
          <a:ln>
            <a:noFill/>
          </a:ln>
        </p:spPr>
        <p:txBody>
          <a:bodyPr anchorCtr="0" anchor="t" bIns="141075" lIns="282150" spcFirstLastPara="1" rIns="282150" wrap="square" tIns="141075">
            <a:spAutoFit/>
          </a:bodyPr>
          <a:lstStyle/>
          <a:p>
            <a:pPr indent="0" lvl="0" marL="0" marR="0" rtl="0" algn="l">
              <a:spcBef>
                <a:spcPts val="0"/>
              </a:spcBef>
              <a:spcAft>
                <a:spcPts val="0"/>
              </a:spcAft>
              <a:buNone/>
            </a:pPr>
            <a:r>
              <a:rPr b="1" lang="en-US" sz="2400">
                <a:solidFill>
                  <a:srgbClr val="FF3300"/>
                </a:solidFill>
                <a:latin typeface="Times New Roman"/>
                <a:ea typeface="Times New Roman"/>
                <a:cs typeface="Times New Roman"/>
                <a:sym typeface="Times New Roman"/>
              </a:rPr>
              <a:t>Liên Xô</a:t>
            </a:r>
            <a:endParaRPr b="1" sz="2400">
              <a:solidFill>
                <a:srgbClr val="FF3300"/>
              </a:solidFill>
              <a:latin typeface="Times New Roman"/>
              <a:ea typeface="Times New Roman"/>
              <a:cs typeface="Times New Roman"/>
              <a:sym typeface="Times New Roman"/>
            </a:endParaRPr>
          </a:p>
        </p:txBody>
      </p:sp>
      <p:sp>
        <p:nvSpPr>
          <p:cNvPr id="222" name="Google Shape;222;p14"/>
          <p:cNvSpPr txBox="1"/>
          <p:nvPr/>
        </p:nvSpPr>
        <p:spPr>
          <a:xfrm>
            <a:off x="916541" y="124275"/>
            <a:ext cx="78488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rgbClr val="002060"/>
                </a:solidFill>
                <a:latin typeface="Times New Roman"/>
                <a:ea typeface="Times New Roman"/>
                <a:cs typeface="Times New Roman"/>
                <a:sym typeface="Times New Roman"/>
              </a:rPr>
              <a:t>Sau khi xem video và đọc SGK, hãy hoàn thành bảng sau:</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5"/>
          <p:cNvSpPr/>
          <p:nvPr/>
        </p:nvSpPr>
        <p:spPr>
          <a:xfrm>
            <a:off x="467544" y="339502"/>
            <a:ext cx="651272" cy="651272"/>
          </a:xfrm>
          <a:prstGeom prst="ellipse">
            <a:avLst/>
          </a:prstGeom>
          <a:solidFill>
            <a:srgbClr val="1B6A8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4000">
                <a:solidFill>
                  <a:schemeClr val="lt1"/>
                </a:solidFill>
                <a:latin typeface="Times New Roman"/>
                <a:ea typeface="Times New Roman"/>
                <a:cs typeface="Times New Roman"/>
                <a:sym typeface="Times New Roman"/>
              </a:rPr>
              <a:t>2</a:t>
            </a:r>
            <a:endParaRPr sz="4000">
              <a:solidFill>
                <a:schemeClr val="lt1"/>
              </a:solidFill>
              <a:latin typeface="Times New Roman"/>
              <a:ea typeface="Times New Roman"/>
              <a:cs typeface="Times New Roman"/>
              <a:sym typeface="Times New Roman"/>
            </a:endParaRPr>
          </a:p>
        </p:txBody>
      </p:sp>
      <p:sp>
        <p:nvSpPr>
          <p:cNvPr id="228" name="Google Shape;228;p15"/>
          <p:cNvSpPr txBox="1"/>
          <p:nvPr/>
        </p:nvSpPr>
        <p:spPr>
          <a:xfrm>
            <a:off x="971600" y="339502"/>
            <a:ext cx="735933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dk1"/>
                </a:solidFill>
                <a:latin typeface="Times New Roman"/>
                <a:ea typeface="Times New Roman"/>
                <a:cs typeface="Times New Roman"/>
                <a:sym typeface="Times New Roman"/>
              </a:rPr>
              <a:t>Quá trình xây dựng Nhà máy Cơ khí Hà Nội</a:t>
            </a:r>
            <a:endParaRPr b="1" i="1" sz="2800">
              <a:solidFill>
                <a:schemeClr val="dk1"/>
              </a:solidFill>
              <a:latin typeface="Times New Roman"/>
              <a:ea typeface="Times New Roman"/>
              <a:cs typeface="Times New Roman"/>
              <a:sym typeface="Times New Roman"/>
            </a:endParaRPr>
          </a:p>
        </p:txBody>
      </p:sp>
      <p:pic>
        <p:nvPicPr>
          <p:cNvPr id="229" name="Google Shape;229;p15"/>
          <p:cNvPicPr preferRelativeResize="0"/>
          <p:nvPr/>
        </p:nvPicPr>
        <p:blipFill rotWithShape="1">
          <a:blip r:embed="rId3">
            <a:alphaModFix/>
          </a:blip>
          <a:srcRect b="0" l="0" r="0" t="0"/>
          <a:stretch/>
        </p:blipFill>
        <p:spPr>
          <a:xfrm>
            <a:off x="550677" y="1329019"/>
            <a:ext cx="4086976" cy="2485462"/>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230" name="Google Shape;230;p15"/>
          <p:cNvSpPr txBox="1"/>
          <p:nvPr/>
        </p:nvSpPr>
        <p:spPr>
          <a:xfrm>
            <a:off x="107504" y="4155926"/>
            <a:ext cx="51845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Times New Roman"/>
                <a:ea typeface="Times New Roman"/>
                <a:cs typeface="Times New Roman"/>
                <a:sym typeface="Times New Roman"/>
              </a:rPr>
              <a:t>Lễ khánh thành Nhà máy Cơ khí Hà Nội </a:t>
            </a:r>
            <a:endParaRPr/>
          </a:p>
        </p:txBody>
      </p:sp>
      <p:sp>
        <p:nvSpPr>
          <p:cNvPr id="231" name="Google Shape;231;p15"/>
          <p:cNvSpPr txBox="1"/>
          <p:nvPr/>
        </p:nvSpPr>
        <p:spPr>
          <a:xfrm>
            <a:off x="5076056" y="1329019"/>
            <a:ext cx="3816424"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Nhà máy Cơ khí Hà Nội khởi công xây dựng vào tháng 12-1955 với sự giúp đỡ của Liên Xô và đến tháng 4-1958 thì hoàn thành.</a:t>
            </a:r>
            <a:endParaRPr sz="2800">
              <a:solidFill>
                <a:schemeClr val="dk1"/>
              </a:solidFill>
              <a:latin typeface="Times New Roman"/>
              <a:ea typeface="Times New Roman"/>
              <a:cs typeface="Times New Roman"/>
              <a:sym typeface="Times New Roman"/>
            </a:endParaRPr>
          </a:p>
        </p:txBody>
      </p:sp>
      <p:pic>
        <p:nvPicPr>
          <p:cNvPr id="232" name="Google Shape;232;p15"/>
          <p:cNvPicPr preferRelativeResize="0"/>
          <p:nvPr/>
        </p:nvPicPr>
        <p:blipFill rotWithShape="1">
          <a:blip r:embed="rId4">
            <a:alphaModFix/>
          </a:blip>
          <a:srcRect b="0" l="0" r="66214" t="33600"/>
          <a:stretch/>
        </p:blipFill>
        <p:spPr>
          <a:xfrm flipH="1" rot="618774">
            <a:off x="8079234" y="3639491"/>
            <a:ext cx="1351937" cy="1494533"/>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16"/>
          <p:cNvPicPr preferRelativeResize="0"/>
          <p:nvPr/>
        </p:nvPicPr>
        <p:blipFill rotWithShape="1">
          <a:blip r:embed="rId3">
            <a:alphaModFix/>
          </a:blip>
          <a:srcRect b="0" l="0" r="0" t="0"/>
          <a:stretch/>
        </p:blipFill>
        <p:spPr>
          <a:xfrm rot="5400000">
            <a:off x="2001202" y="-1999297"/>
            <a:ext cx="5143501" cy="9142098"/>
          </a:xfrm>
          <a:prstGeom prst="rect">
            <a:avLst/>
          </a:prstGeom>
          <a:noFill/>
          <a:ln>
            <a:noFill/>
          </a:ln>
        </p:spPr>
      </p:pic>
      <p:sp>
        <p:nvSpPr>
          <p:cNvPr id="239" name="Google Shape;239;p16"/>
          <p:cNvSpPr/>
          <p:nvPr/>
        </p:nvSpPr>
        <p:spPr>
          <a:xfrm rot="5400000">
            <a:off x="3315313" y="-3134606"/>
            <a:ext cx="2513372" cy="8790417"/>
          </a:xfrm>
          <a:custGeom>
            <a:rect b="b" l="l" r="r" t="t"/>
            <a:pathLst>
              <a:path extrusionOk="0" h="9169702" w="2621818">
                <a:moveTo>
                  <a:pt x="0" y="9169702"/>
                </a:moveTo>
                <a:lnTo>
                  <a:pt x="0" y="0"/>
                </a:lnTo>
                <a:lnTo>
                  <a:pt x="2621818" y="4584851"/>
                </a:lnTo>
                <a:close/>
              </a:path>
            </a:pathLst>
          </a:custGeom>
          <a:gradFill>
            <a:gsLst>
              <a:gs pos="0">
                <a:srgbClr val="1B6A89">
                  <a:alpha val="60000"/>
                </a:srgbClr>
              </a:gs>
              <a:gs pos="100000">
                <a:srgbClr val="0D3544"/>
              </a:gs>
            </a:gsLst>
            <a:lin ang="54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240" name="Google Shape;240;p16"/>
          <p:cNvSpPr/>
          <p:nvPr/>
        </p:nvSpPr>
        <p:spPr>
          <a:xfrm>
            <a:off x="4067944" y="627534"/>
            <a:ext cx="1117723" cy="1083320"/>
          </a:xfrm>
          <a:prstGeom prst="ellipse">
            <a:avLst/>
          </a:prstGeom>
          <a:solidFill>
            <a:srgbClr val="BC324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7200">
                <a:solidFill>
                  <a:schemeClr val="lt1"/>
                </a:solidFill>
                <a:latin typeface="Times New Roman"/>
                <a:ea typeface="Times New Roman"/>
                <a:cs typeface="Times New Roman"/>
                <a:sym typeface="Times New Roman"/>
              </a:rPr>
              <a:t>3</a:t>
            </a:r>
            <a:endParaRPr sz="7200">
              <a:solidFill>
                <a:schemeClr val="lt1"/>
              </a:solidFill>
              <a:latin typeface="Times New Roman"/>
              <a:ea typeface="Times New Roman"/>
              <a:cs typeface="Times New Roman"/>
              <a:sym typeface="Times New Roman"/>
            </a:endParaRPr>
          </a:p>
        </p:txBody>
      </p:sp>
      <p:pic>
        <p:nvPicPr>
          <p:cNvPr id="241" name="Google Shape;241;p16"/>
          <p:cNvPicPr preferRelativeResize="0"/>
          <p:nvPr/>
        </p:nvPicPr>
        <p:blipFill rotWithShape="1">
          <a:blip r:embed="rId4">
            <a:alphaModFix/>
          </a:blip>
          <a:srcRect b="52800" l="55512" r="14562" t="2400"/>
          <a:stretch/>
        </p:blipFill>
        <p:spPr>
          <a:xfrm flipH="1">
            <a:off x="-16188" y="2267648"/>
            <a:ext cx="2031096" cy="3080029"/>
          </a:xfrm>
          <a:prstGeom prst="rect">
            <a:avLst/>
          </a:prstGeom>
          <a:noFill/>
          <a:ln>
            <a:noFill/>
          </a:ln>
        </p:spPr>
      </p:pic>
      <p:sp>
        <p:nvSpPr>
          <p:cNvPr id="242" name="Google Shape;242;p16"/>
          <p:cNvSpPr txBox="1"/>
          <p:nvPr/>
        </p:nvSpPr>
        <p:spPr>
          <a:xfrm>
            <a:off x="882389" y="2334472"/>
            <a:ext cx="7488832"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5400">
                <a:solidFill>
                  <a:schemeClr val="dk1"/>
                </a:solidFill>
                <a:latin typeface="Times New Roman"/>
                <a:ea typeface="Times New Roman"/>
                <a:cs typeface="Times New Roman"/>
                <a:sym typeface="Times New Roman"/>
              </a:rPr>
              <a:t>Những đóng góp của Nhà máy Cơ khí Hà Nội</a:t>
            </a:r>
            <a:endParaRPr b="1" i="1" sz="5400">
              <a:solidFill>
                <a:schemeClr val="dk1"/>
              </a:solidFill>
              <a:latin typeface="Times New Roman"/>
              <a:ea typeface="Times New Roman"/>
              <a:cs typeface="Times New Roman"/>
              <a:sym typeface="Times New Roman"/>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7"/>
          <p:cNvSpPr txBox="1"/>
          <p:nvPr/>
        </p:nvSpPr>
        <p:spPr>
          <a:xfrm>
            <a:off x="1835696" y="483518"/>
            <a:ext cx="54726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Video 2: Những sản phẩm của nhà máy cơ khí Hà Nội</a:t>
            </a:r>
            <a:endParaRPr/>
          </a:p>
        </p:txBody>
      </p:sp>
    </p:spTree>
  </p:cSld>
  <p:clrMapOvr>
    <a:masterClrMapping/>
  </p:clrMapOvr>
  <p:transition spd="slow" p14:dur="1500">
    <p:random/>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8"/>
          <p:cNvSpPr txBox="1"/>
          <p:nvPr/>
        </p:nvSpPr>
        <p:spPr>
          <a:xfrm>
            <a:off x="539552" y="267494"/>
            <a:ext cx="820891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rgbClr val="002060"/>
                </a:solidFill>
                <a:latin typeface="Times New Roman"/>
                <a:ea typeface="Times New Roman"/>
                <a:cs typeface="Times New Roman"/>
                <a:sym typeface="Times New Roman"/>
              </a:rPr>
              <a:t>Sau khi xem video và đọc SGK, hãy kể tên một số sản phẩm của Nhà máy Cơ khí Hà Nội?</a:t>
            </a:r>
            <a:endParaRPr/>
          </a:p>
        </p:txBody>
      </p:sp>
      <p:pic>
        <p:nvPicPr>
          <p:cNvPr id="253" name="Google Shape;253;p18"/>
          <p:cNvPicPr preferRelativeResize="0"/>
          <p:nvPr/>
        </p:nvPicPr>
        <p:blipFill rotWithShape="1">
          <a:blip r:embed="rId3">
            <a:alphaModFix/>
          </a:blip>
          <a:srcRect b="0" l="0" r="0" t="0"/>
          <a:stretch/>
        </p:blipFill>
        <p:spPr>
          <a:xfrm>
            <a:off x="539552" y="1311610"/>
            <a:ext cx="3528392" cy="2520280"/>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705"/>
              </a:srgbClr>
            </a:outerShdw>
          </a:effectLst>
        </p:spPr>
      </p:pic>
      <p:sp>
        <p:nvSpPr>
          <p:cNvPr id="254" name="Google Shape;254;p18"/>
          <p:cNvSpPr txBox="1"/>
          <p:nvPr/>
        </p:nvSpPr>
        <p:spPr>
          <a:xfrm>
            <a:off x="341530" y="4011910"/>
            <a:ext cx="319038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000">
                <a:solidFill>
                  <a:schemeClr val="dk1"/>
                </a:solidFill>
                <a:latin typeface="Times New Roman"/>
                <a:ea typeface="Times New Roman"/>
                <a:cs typeface="Times New Roman"/>
                <a:sym typeface="Times New Roman"/>
              </a:rPr>
              <a:t>Bác Hồ đang xem sản phẩm đầu tiên của nhà máy</a:t>
            </a:r>
            <a:endParaRPr/>
          </a:p>
        </p:txBody>
      </p:sp>
      <p:sp>
        <p:nvSpPr>
          <p:cNvPr id="255" name="Google Shape;255;p18"/>
          <p:cNvSpPr txBox="1"/>
          <p:nvPr/>
        </p:nvSpPr>
        <p:spPr>
          <a:xfrm>
            <a:off x="5076056" y="3977016"/>
            <a:ext cx="319038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000">
                <a:solidFill>
                  <a:schemeClr val="dk1"/>
                </a:solidFill>
                <a:latin typeface="Times New Roman"/>
                <a:ea typeface="Times New Roman"/>
                <a:cs typeface="Times New Roman"/>
                <a:sym typeface="Times New Roman"/>
              </a:rPr>
              <a:t>Máy phay</a:t>
            </a:r>
            <a:endParaRPr/>
          </a:p>
        </p:txBody>
      </p:sp>
      <p:pic>
        <p:nvPicPr>
          <p:cNvPr descr="Máy phay công nghiệp" id="256" name="Google Shape;256;p18"/>
          <p:cNvPicPr preferRelativeResize="0"/>
          <p:nvPr/>
        </p:nvPicPr>
        <p:blipFill rotWithShape="1">
          <a:blip r:embed="rId4">
            <a:alphaModFix/>
          </a:blip>
          <a:srcRect b="0" l="0" r="0" t="0"/>
          <a:stretch/>
        </p:blipFill>
        <p:spPr>
          <a:xfrm>
            <a:off x="4723555" y="1302001"/>
            <a:ext cx="3719427" cy="2529889"/>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705"/>
              </a:srgbClr>
            </a:outerShdw>
          </a:effectLst>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9"/>
          <p:cNvSpPr txBox="1"/>
          <p:nvPr/>
        </p:nvSpPr>
        <p:spPr>
          <a:xfrm>
            <a:off x="539552" y="267494"/>
            <a:ext cx="820891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rgbClr val="002060"/>
                </a:solidFill>
                <a:latin typeface="Times New Roman"/>
                <a:ea typeface="Times New Roman"/>
                <a:cs typeface="Times New Roman"/>
                <a:sym typeface="Times New Roman"/>
              </a:rPr>
              <a:t>Sau khi xem video và đọc SGK, hãy kể tên một số sản phẩm của Nhà máy Cơ khí Hà Nội?</a:t>
            </a:r>
            <a:endParaRPr/>
          </a:p>
        </p:txBody>
      </p:sp>
      <p:sp>
        <p:nvSpPr>
          <p:cNvPr id="262" name="Google Shape;262;p19"/>
          <p:cNvSpPr txBox="1"/>
          <p:nvPr/>
        </p:nvSpPr>
        <p:spPr>
          <a:xfrm>
            <a:off x="755576" y="4045009"/>
            <a:ext cx="200681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000">
                <a:solidFill>
                  <a:schemeClr val="dk1"/>
                </a:solidFill>
                <a:latin typeface="Times New Roman"/>
                <a:ea typeface="Times New Roman"/>
                <a:cs typeface="Times New Roman"/>
                <a:sym typeface="Times New Roman"/>
              </a:rPr>
              <a:t>Máy tiện</a:t>
            </a:r>
            <a:endParaRPr/>
          </a:p>
        </p:txBody>
      </p:sp>
      <p:sp>
        <p:nvSpPr>
          <p:cNvPr id="263" name="Google Shape;263;p19"/>
          <p:cNvSpPr txBox="1"/>
          <p:nvPr/>
        </p:nvSpPr>
        <p:spPr>
          <a:xfrm>
            <a:off x="3464937" y="4026540"/>
            <a:ext cx="194421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000">
                <a:solidFill>
                  <a:schemeClr val="dk1"/>
                </a:solidFill>
                <a:latin typeface="Times New Roman"/>
                <a:ea typeface="Times New Roman"/>
                <a:cs typeface="Times New Roman"/>
                <a:sym typeface="Times New Roman"/>
              </a:rPr>
              <a:t>Máy khoan</a:t>
            </a:r>
            <a:endParaRPr/>
          </a:p>
        </p:txBody>
      </p:sp>
      <p:pic>
        <p:nvPicPr>
          <p:cNvPr id="264" name="Google Shape;264;p19"/>
          <p:cNvPicPr preferRelativeResize="0"/>
          <p:nvPr/>
        </p:nvPicPr>
        <p:blipFill rotWithShape="1">
          <a:blip r:embed="rId3">
            <a:alphaModFix/>
          </a:blip>
          <a:srcRect b="0" l="0" r="0" t="0"/>
          <a:stretch/>
        </p:blipFill>
        <p:spPr>
          <a:xfrm>
            <a:off x="3948980" y="1685063"/>
            <a:ext cx="1246806" cy="1800201"/>
          </a:xfrm>
          <a:prstGeom prst="rect">
            <a:avLst/>
          </a:prstGeom>
          <a:noFill/>
          <a:ln>
            <a:noFill/>
          </a:ln>
        </p:spPr>
      </p:pic>
      <p:pic>
        <p:nvPicPr>
          <p:cNvPr id="265" name="Google Shape;265;p19"/>
          <p:cNvPicPr preferRelativeResize="0"/>
          <p:nvPr/>
        </p:nvPicPr>
        <p:blipFill rotWithShape="1">
          <a:blip r:embed="rId4">
            <a:alphaModFix/>
          </a:blip>
          <a:srcRect b="0" l="0" r="12988" t="0"/>
          <a:stretch/>
        </p:blipFill>
        <p:spPr>
          <a:xfrm>
            <a:off x="474705" y="1328685"/>
            <a:ext cx="3017941" cy="2067552"/>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266" name="Google Shape;266;p19"/>
          <p:cNvSpPr txBox="1"/>
          <p:nvPr/>
        </p:nvSpPr>
        <p:spPr>
          <a:xfrm>
            <a:off x="5444956" y="3626430"/>
            <a:ext cx="36004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US" sz="1800">
                <a:solidFill>
                  <a:srgbClr val="000000"/>
                </a:solidFill>
                <a:latin typeface="Times New Roman"/>
                <a:ea typeface="Times New Roman"/>
                <a:cs typeface="Times New Roman"/>
                <a:sym typeface="Times New Roman"/>
              </a:rPr>
              <a:t>Tên lửa A12: gọn nhẹ, bắn phá dữ dội vào các sân bay, khu quân sự, … gây bao nỗi kinh hoàng cho Mĩ và quân đội Sài Gòn</a:t>
            </a:r>
            <a:endParaRPr sz="1800">
              <a:solidFill>
                <a:schemeClr val="dk1"/>
              </a:solidFill>
              <a:latin typeface="Times New Roman"/>
              <a:ea typeface="Times New Roman"/>
              <a:cs typeface="Times New Roman"/>
              <a:sym typeface="Times New Roman"/>
            </a:endParaRPr>
          </a:p>
        </p:txBody>
      </p:sp>
      <p:pic>
        <p:nvPicPr>
          <p:cNvPr descr="Tên lửa A12" id="267" name="Google Shape;267;p19"/>
          <p:cNvPicPr preferRelativeResize="0"/>
          <p:nvPr/>
        </p:nvPicPr>
        <p:blipFill rotWithShape="1">
          <a:blip r:embed="rId5">
            <a:alphaModFix/>
          </a:blip>
          <a:srcRect b="0" l="0" r="0" t="0"/>
          <a:stretch/>
        </p:blipFill>
        <p:spPr>
          <a:xfrm>
            <a:off x="5652120" y="1328684"/>
            <a:ext cx="3017941" cy="2067553"/>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2"/>
          <p:cNvPicPr preferRelativeResize="0"/>
          <p:nvPr/>
        </p:nvPicPr>
        <p:blipFill rotWithShape="1">
          <a:blip r:embed="rId3">
            <a:alphaModFix/>
          </a:blip>
          <a:srcRect b="0" l="0" r="0" t="0"/>
          <a:stretch/>
        </p:blipFill>
        <p:spPr>
          <a:xfrm rot="5400000">
            <a:off x="2001202" y="-1999297"/>
            <a:ext cx="5143501" cy="9142098"/>
          </a:xfrm>
          <a:prstGeom prst="rect">
            <a:avLst/>
          </a:prstGeom>
          <a:noFill/>
          <a:ln>
            <a:noFill/>
          </a:ln>
        </p:spPr>
      </p:pic>
      <p:sp>
        <p:nvSpPr>
          <p:cNvPr id="71" name="Google Shape;71;p2"/>
          <p:cNvSpPr/>
          <p:nvPr/>
        </p:nvSpPr>
        <p:spPr>
          <a:xfrm>
            <a:off x="3010177" y="1707654"/>
            <a:ext cx="5688632" cy="2039254"/>
          </a:xfrm>
          <a:prstGeom prst="rect">
            <a:avLst/>
          </a:prstGeom>
        </p:spPr>
        <p:txBody>
          <a:bodyPr>
            <a:prstTxWarp prst="textPlain"/>
          </a:bodyPr>
          <a:lstStyle/>
          <a:p>
            <a:pPr lvl="0" algn="ctr"/>
            <a:r>
              <a:rPr b="1" i="0">
                <a:ln>
                  <a:noFill/>
                </a:ln>
                <a:gradFill>
                  <a:gsLst>
                    <a:gs pos="0">
                      <a:srgbClr val="1B6A89">
                        <a:alpha val="60000"/>
                      </a:srgbClr>
                    </a:gs>
                    <a:gs pos="100000">
                      <a:srgbClr val="0D3544"/>
                    </a:gs>
                  </a:gsLst>
                  <a:lin ang="5400000" scaled="0"/>
                </a:gradFill>
                <a:latin typeface="Corben;700"/>
              </a:rPr>
              <a:t>Khởi động</a:t>
            </a:r>
          </a:p>
        </p:txBody>
      </p:sp>
      <p:grpSp>
        <p:nvGrpSpPr>
          <p:cNvPr id="72" name="Google Shape;72;p2"/>
          <p:cNvGrpSpPr/>
          <p:nvPr/>
        </p:nvGrpSpPr>
        <p:grpSpPr>
          <a:xfrm>
            <a:off x="467544" y="51470"/>
            <a:ext cx="8475675" cy="1152128"/>
            <a:chOff x="226150" y="186636"/>
            <a:chExt cx="8475675" cy="1152128"/>
          </a:xfrm>
        </p:grpSpPr>
        <p:pic>
          <p:nvPicPr>
            <p:cNvPr id="73" name="Google Shape;73;p2"/>
            <p:cNvPicPr preferRelativeResize="0"/>
            <p:nvPr/>
          </p:nvPicPr>
          <p:blipFill rotWithShape="1">
            <a:blip r:embed="rId4">
              <a:alphaModFix/>
            </a:blip>
            <a:srcRect b="65400" l="26925" r="29275" t="12200"/>
            <a:stretch/>
          </p:blipFill>
          <p:spPr>
            <a:xfrm>
              <a:off x="226150" y="186636"/>
              <a:ext cx="4417857" cy="1152128"/>
            </a:xfrm>
            <a:prstGeom prst="rect">
              <a:avLst/>
            </a:prstGeom>
            <a:noFill/>
            <a:ln>
              <a:noFill/>
            </a:ln>
          </p:spPr>
        </p:pic>
        <p:pic>
          <p:nvPicPr>
            <p:cNvPr id="74" name="Google Shape;74;p2"/>
            <p:cNvPicPr preferRelativeResize="0"/>
            <p:nvPr/>
          </p:nvPicPr>
          <p:blipFill rotWithShape="1">
            <a:blip r:embed="rId5">
              <a:alphaModFix/>
            </a:blip>
            <a:srcRect b="65400" l="26925" r="29275" t="12200"/>
            <a:stretch/>
          </p:blipFill>
          <p:spPr>
            <a:xfrm>
              <a:off x="4283968" y="186636"/>
              <a:ext cx="4417857" cy="1152128"/>
            </a:xfrm>
            <a:prstGeom prst="rect">
              <a:avLst/>
            </a:prstGeom>
            <a:noFill/>
            <a:ln>
              <a:noFill/>
            </a:ln>
          </p:spPr>
        </p:pic>
      </p:grpSp>
      <p:pic>
        <p:nvPicPr>
          <p:cNvPr id="75" name="Google Shape;75;p2"/>
          <p:cNvPicPr preferRelativeResize="0"/>
          <p:nvPr/>
        </p:nvPicPr>
        <p:blipFill rotWithShape="1">
          <a:blip r:embed="rId6">
            <a:alphaModFix/>
          </a:blip>
          <a:srcRect b="52800" l="55512" r="14562" t="2400"/>
          <a:stretch/>
        </p:blipFill>
        <p:spPr>
          <a:xfrm>
            <a:off x="-161527" y="1528080"/>
            <a:ext cx="3171704" cy="3554341"/>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500"/>
                                        <p:tgtEl>
                                          <p:spTgt spid="7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0"/>
          <p:cNvSpPr txBox="1"/>
          <p:nvPr/>
        </p:nvSpPr>
        <p:spPr>
          <a:xfrm>
            <a:off x="683568" y="328474"/>
            <a:ext cx="7848872"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C00000"/>
                </a:solidFill>
                <a:latin typeface="Times New Roman"/>
                <a:ea typeface="Times New Roman"/>
                <a:cs typeface="Times New Roman"/>
                <a:sym typeface="Times New Roman"/>
              </a:rPr>
              <a:t>Nhà máy Cơ khí Hà Nội đã có đóng góp gì trong công cuộc xây dựng và bảo vệ đất nước ?</a:t>
            </a:r>
            <a:endParaRPr sz="2800">
              <a:solidFill>
                <a:srgbClr val="C00000"/>
              </a:solidFill>
              <a:latin typeface="Arial"/>
              <a:ea typeface="Arial"/>
              <a:cs typeface="Arial"/>
              <a:sym typeface="Arial"/>
            </a:endParaRPr>
          </a:p>
        </p:txBody>
      </p:sp>
      <p:sp>
        <p:nvSpPr>
          <p:cNvPr id="273" name="Google Shape;273;p20"/>
          <p:cNvSpPr/>
          <p:nvPr/>
        </p:nvSpPr>
        <p:spPr>
          <a:xfrm>
            <a:off x="395536" y="1491630"/>
            <a:ext cx="576064" cy="360040"/>
          </a:xfrm>
          <a:prstGeom prst="rightArrow">
            <a:avLst>
              <a:gd fmla="val 50000" name="adj1"/>
              <a:gd fmla="val 50000" name="adj2"/>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 name="Google Shape;274;p20"/>
          <p:cNvSpPr txBox="1"/>
          <p:nvPr/>
        </p:nvSpPr>
        <p:spPr>
          <a:xfrm>
            <a:off x="1115616" y="1436171"/>
            <a:ext cx="7128792"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2400"/>
              <a:buFont typeface="Noto Sans Symbols"/>
              <a:buNone/>
            </a:pPr>
            <a:r>
              <a:rPr b="1" lang="en-US" sz="2400">
                <a:solidFill>
                  <a:schemeClr val="dk1"/>
                </a:solidFill>
                <a:latin typeface="Times New Roman"/>
                <a:ea typeface="Times New Roman"/>
                <a:cs typeface="Times New Roman"/>
                <a:sym typeface="Times New Roman"/>
              </a:rPr>
              <a:t>Đóng góp vào công cuộc lao động xây dựng chủ nghĩa xã hội ở miền Bắc.</a:t>
            </a:r>
            <a:endParaRPr/>
          </a:p>
        </p:txBody>
      </p:sp>
      <p:sp>
        <p:nvSpPr>
          <p:cNvPr id="275" name="Google Shape;275;p20"/>
          <p:cNvSpPr/>
          <p:nvPr/>
        </p:nvSpPr>
        <p:spPr>
          <a:xfrm>
            <a:off x="397732" y="2500612"/>
            <a:ext cx="576064" cy="360040"/>
          </a:xfrm>
          <a:prstGeom prst="rightArrow">
            <a:avLst>
              <a:gd fmla="val 50000" name="adj1"/>
              <a:gd fmla="val 50000" name="adj2"/>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 name="Google Shape;276;p20"/>
          <p:cNvSpPr txBox="1"/>
          <p:nvPr/>
        </p:nvSpPr>
        <p:spPr>
          <a:xfrm>
            <a:off x="1043608" y="2420758"/>
            <a:ext cx="72008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Cùng bộ đội đánh giặc trên chiến trường miền Nam (tên lửa A12). </a:t>
            </a:r>
            <a:endParaRPr sz="2400">
              <a:solidFill>
                <a:schemeClr val="dk1"/>
              </a:solidFill>
              <a:latin typeface="Arial"/>
              <a:ea typeface="Arial"/>
              <a:cs typeface="Arial"/>
              <a:sym typeface="Arial"/>
            </a:endParaRPr>
          </a:p>
        </p:txBody>
      </p:sp>
      <p:sp>
        <p:nvSpPr>
          <p:cNvPr id="277" name="Google Shape;277;p20"/>
          <p:cNvSpPr/>
          <p:nvPr/>
        </p:nvSpPr>
        <p:spPr>
          <a:xfrm>
            <a:off x="323528" y="3509594"/>
            <a:ext cx="8496944" cy="954107"/>
          </a:xfrm>
          <a:prstGeom prst="roundRect">
            <a:avLst>
              <a:gd fmla="val 16667" name="adj"/>
            </a:avLst>
          </a:prstGeom>
          <a:solidFill>
            <a:schemeClr val="accent1"/>
          </a:solidFill>
          <a:ln cap="flat" cmpd="sng" w="25400">
            <a:solidFill>
              <a:srgbClr val="9633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Nhà máy Cơ khí Hà Nội luôn đạt được thành tích to lớn, góp phần quan trọng vào công cuộc xây dựng và bảo vệ Tổ Quốc.</a:t>
            </a:r>
            <a:endParaRPr sz="2400">
              <a:solidFill>
                <a:schemeClr val="lt1"/>
              </a:solidFill>
              <a:latin typeface="Arial"/>
              <a:ea typeface="Arial"/>
              <a:cs typeface="Arial"/>
              <a:sym typeface="Arial"/>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500"/>
                                        <p:tgtEl>
                                          <p:spTgt spid="273"/>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500"/>
                                        <p:tgtEl>
                                          <p:spTgt spid="275"/>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500"/>
                                        <p:tgtEl>
                                          <p:spTgt spid="277"/>
                                        </p:tgtEl>
                                        <p:attrNameLst>
                                          <p:attrName>ppt_w</p:attrName>
                                        </p:attrNameLst>
                                      </p:cBhvr>
                                      <p:tavLst>
                                        <p:tav fmla="" tm="0">
                                          <p:val>
                                            <p:strVal val="0"/>
                                          </p:val>
                                        </p:tav>
                                        <p:tav fmla="" tm="100000">
                                          <p:val>
                                            <p:strVal val="#ppt_w"/>
                                          </p:val>
                                        </p:tav>
                                      </p:tavLst>
                                    </p:anim>
                                    <p:anim calcmode="lin" valueType="num">
                                      <p:cBhvr additive="base">
                                        <p:cTn dur="500"/>
                                        <p:tgtEl>
                                          <p:spTgt spid="27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1"/>
          <p:cNvSpPr/>
          <p:nvPr/>
        </p:nvSpPr>
        <p:spPr>
          <a:xfrm>
            <a:off x="93646" y="1557230"/>
            <a:ext cx="1894953" cy="1224136"/>
          </a:xfrm>
          <a:prstGeom prst="ellipse">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Năm 1958 - 1965</a:t>
            </a:r>
            <a:endParaRPr sz="2000">
              <a:solidFill>
                <a:schemeClr val="dk1"/>
              </a:solidFill>
              <a:latin typeface="Times New Roman"/>
              <a:ea typeface="Times New Roman"/>
              <a:cs typeface="Times New Roman"/>
              <a:sym typeface="Times New Roman"/>
            </a:endParaRPr>
          </a:p>
        </p:txBody>
      </p:sp>
      <p:cxnSp>
        <p:nvCxnSpPr>
          <p:cNvPr id="283" name="Google Shape;283;p21"/>
          <p:cNvCxnSpPr/>
          <p:nvPr/>
        </p:nvCxnSpPr>
        <p:spPr>
          <a:xfrm flipH="1" rot="10800000">
            <a:off x="1979712" y="970883"/>
            <a:ext cx="864096" cy="1224136"/>
          </a:xfrm>
          <a:prstGeom prst="straightConnector1">
            <a:avLst/>
          </a:prstGeom>
          <a:noFill/>
          <a:ln cap="flat" cmpd="sng" w="9525">
            <a:solidFill>
              <a:srgbClr val="CC405A"/>
            </a:solidFill>
            <a:prstDash val="solid"/>
            <a:round/>
            <a:headEnd len="sm" w="sm" type="none"/>
            <a:tailEnd len="med" w="med" type="stealth"/>
          </a:ln>
        </p:spPr>
      </p:cxnSp>
      <p:sp>
        <p:nvSpPr>
          <p:cNvPr id="284" name="Google Shape;284;p21"/>
          <p:cNvSpPr/>
          <p:nvPr/>
        </p:nvSpPr>
        <p:spPr>
          <a:xfrm>
            <a:off x="2875266" y="356194"/>
            <a:ext cx="6048672" cy="815195"/>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Sản xuất 3353 máy công cụ các loại, tên lửa A12 là một trong những sản phẩm phục vụ chiến trường.</a:t>
            </a:r>
            <a:endParaRPr sz="2000">
              <a:solidFill>
                <a:schemeClr val="dk1"/>
              </a:solidFill>
              <a:latin typeface="Times New Roman"/>
              <a:ea typeface="Times New Roman"/>
              <a:cs typeface="Times New Roman"/>
              <a:sym typeface="Times New Roman"/>
            </a:endParaRPr>
          </a:p>
        </p:txBody>
      </p:sp>
      <p:sp>
        <p:nvSpPr>
          <p:cNvPr id="285" name="Google Shape;285;p21"/>
          <p:cNvSpPr/>
          <p:nvPr/>
        </p:nvSpPr>
        <p:spPr>
          <a:xfrm>
            <a:off x="2875266" y="1588371"/>
            <a:ext cx="6048672" cy="438443"/>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9 lần đón Bác Hồ về thăm.</a:t>
            </a:r>
            <a:endParaRPr sz="2000">
              <a:solidFill>
                <a:schemeClr val="dk1"/>
              </a:solidFill>
              <a:latin typeface="Times New Roman"/>
              <a:ea typeface="Times New Roman"/>
              <a:cs typeface="Times New Roman"/>
              <a:sym typeface="Times New Roman"/>
            </a:endParaRPr>
          </a:p>
        </p:txBody>
      </p:sp>
      <p:cxnSp>
        <p:nvCxnSpPr>
          <p:cNvPr id="286" name="Google Shape;286;p21"/>
          <p:cNvCxnSpPr>
            <a:endCxn id="285" idx="1"/>
          </p:cNvCxnSpPr>
          <p:nvPr/>
        </p:nvCxnSpPr>
        <p:spPr>
          <a:xfrm flipH="1" rot="10800000">
            <a:off x="2004366" y="1807593"/>
            <a:ext cx="870900" cy="382800"/>
          </a:xfrm>
          <a:prstGeom prst="straightConnector1">
            <a:avLst/>
          </a:prstGeom>
          <a:noFill/>
          <a:ln cap="flat" cmpd="sng" w="9525">
            <a:solidFill>
              <a:srgbClr val="CC405A"/>
            </a:solidFill>
            <a:prstDash val="solid"/>
            <a:round/>
            <a:headEnd len="sm" w="sm" type="none"/>
            <a:tailEnd len="med" w="med" type="stealth"/>
          </a:ln>
        </p:spPr>
      </p:cxnSp>
      <p:cxnSp>
        <p:nvCxnSpPr>
          <p:cNvPr id="287" name="Google Shape;287;p21"/>
          <p:cNvCxnSpPr/>
          <p:nvPr/>
        </p:nvCxnSpPr>
        <p:spPr>
          <a:xfrm>
            <a:off x="1983142" y="2201414"/>
            <a:ext cx="870938" cy="425653"/>
          </a:xfrm>
          <a:prstGeom prst="straightConnector1">
            <a:avLst/>
          </a:prstGeom>
          <a:noFill/>
          <a:ln cap="flat" cmpd="sng" w="9525">
            <a:solidFill>
              <a:srgbClr val="CC405A"/>
            </a:solidFill>
            <a:prstDash val="solid"/>
            <a:round/>
            <a:headEnd len="sm" w="sm" type="none"/>
            <a:tailEnd len="med" w="med" type="stealth"/>
          </a:ln>
        </p:spPr>
      </p:cxnSp>
      <p:sp>
        <p:nvSpPr>
          <p:cNvPr id="288" name="Google Shape;288;p21"/>
          <p:cNvSpPr/>
          <p:nvPr/>
        </p:nvSpPr>
        <p:spPr>
          <a:xfrm>
            <a:off x="2875266" y="2391811"/>
            <a:ext cx="6048672" cy="779111"/>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Nhà nước tặng thưởng </a:t>
            </a:r>
            <a:endParaRPr sz="2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Huân chương Lao động hạng Nhất.</a:t>
            </a:r>
            <a:endParaRPr sz="2000">
              <a:solidFill>
                <a:schemeClr val="dk1"/>
              </a:solidFill>
              <a:latin typeface="Times New Roman"/>
              <a:ea typeface="Times New Roman"/>
              <a:cs typeface="Times New Roman"/>
              <a:sym typeface="Times New Roman"/>
            </a:endParaRPr>
          </a:p>
        </p:txBody>
      </p:sp>
      <p:cxnSp>
        <p:nvCxnSpPr>
          <p:cNvPr id="289" name="Google Shape;289;p21"/>
          <p:cNvCxnSpPr/>
          <p:nvPr/>
        </p:nvCxnSpPr>
        <p:spPr>
          <a:xfrm>
            <a:off x="1983142" y="2222582"/>
            <a:ext cx="807365" cy="1663438"/>
          </a:xfrm>
          <a:prstGeom prst="straightConnector1">
            <a:avLst/>
          </a:prstGeom>
          <a:noFill/>
          <a:ln cap="flat" cmpd="sng" w="9525">
            <a:solidFill>
              <a:srgbClr val="CC405A"/>
            </a:solidFill>
            <a:prstDash val="solid"/>
            <a:round/>
            <a:headEnd len="sm" w="sm" type="none"/>
            <a:tailEnd len="med" w="med" type="stealth"/>
          </a:ln>
        </p:spPr>
      </p:cxnSp>
      <p:sp>
        <p:nvSpPr>
          <p:cNvPr id="290" name="Google Shape;290;p21"/>
          <p:cNvSpPr/>
          <p:nvPr/>
        </p:nvSpPr>
        <p:spPr>
          <a:xfrm>
            <a:off x="2843808" y="3511299"/>
            <a:ext cx="6048672" cy="1076675"/>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Nhiều cá nhân được phong tặng danh hiệu cao quý, như đồng chí Phan Văn Cường (thợ rèn), được tặng danh hiệu Anh hùng Lao động.</a:t>
            </a:r>
            <a:endParaRPr sz="2000">
              <a:solidFill>
                <a:schemeClr val="dk1"/>
              </a:solidFill>
              <a:latin typeface="Times New Roman"/>
              <a:ea typeface="Times New Roman"/>
              <a:cs typeface="Times New Roman"/>
              <a:sym typeface="Times New Roman"/>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ppt_w</p:attrName>
                                        </p:attrNameLst>
                                      </p:cBhvr>
                                      <p:tavLst>
                                        <p:tav fmla="" tm="0">
                                          <p:val>
                                            <p:strVal val="0"/>
                                          </p:val>
                                        </p:tav>
                                        <p:tav fmla="" tm="100000">
                                          <p:val>
                                            <p:strVal val="#ppt_w"/>
                                          </p:val>
                                        </p:tav>
                                      </p:tavLst>
                                    </p:anim>
                                    <p:anim calcmode="lin" valueType="num">
                                      <p:cBhvr additive="base">
                                        <p:cTn dur="500"/>
                                        <p:tgtEl>
                                          <p:spTgt spid="28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2"/>
          <p:cNvSpPr/>
          <p:nvPr/>
        </p:nvSpPr>
        <p:spPr>
          <a:xfrm>
            <a:off x="35496" y="1555596"/>
            <a:ext cx="1907704" cy="1224136"/>
          </a:xfrm>
          <a:prstGeom prst="ellipse">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Năm 1966 - 1975</a:t>
            </a:r>
            <a:endParaRPr sz="2000">
              <a:solidFill>
                <a:schemeClr val="dk1"/>
              </a:solidFill>
              <a:latin typeface="Times New Roman"/>
              <a:ea typeface="Times New Roman"/>
              <a:cs typeface="Times New Roman"/>
              <a:sym typeface="Times New Roman"/>
            </a:endParaRPr>
          </a:p>
        </p:txBody>
      </p:sp>
      <p:cxnSp>
        <p:nvCxnSpPr>
          <p:cNvPr id="296" name="Google Shape;296;p22"/>
          <p:cNvCxnSpPr/>
          <p:nvPr/>
        </p:nvCxnSpPr>
        <p:spPr>
          <a:xfrm flipH="1" rot="10800000">
            <a:off x="1905145" y="1131590"/>
            <a:ext cx="867702" cy="826787"/>
          </a:xfrm>
          <a:prstGeom prst="straightConnector1">
            <a:avLst/>
          </a:prstGeom>
          <a:noFill/>
          <a:ln cap="flat" cmpd="sng" w="9525">
            <a:solidFill>
              <a:srgbClr val="CC405A"/>
            </a:solidFill>
            <a:prstDash val="solid"/>
            <a:round/>
            <a:headEnd len="sm" w="sm" type="none"/>
            <a:tailEnd len="med" w="med" type="stealth"/>
          </a:ln>
        </p:spPr>
      </p:cxnSp>
      <p:sp>
        <p:nvSpPr>
          <p:cNvPr id="297" name="Google Shape;297;p22"/>
          <p:cNvSpPr/>
          <p:nvPr/>
        </p:nvSpPr>
        <p:spPr>
          <a:xfrm>
            <a:off x="2857865" y="360338"/>
            <a:ext cx="5828664" cy="1728192"/>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Nhà máy thực hiện nhiệm vụ “vừa sản xuất vừa chiến đấu”. Nhà máy sản xuất hàng loạt máy công cụ phục vụ cho nền kinh tế như: K125, B665, P12, … sản xuất bơm xăng, đèn gầm, ống phóng hỏa tiễn C36 phục vụ cho chiến trường,… </a:t>
            </a:r>
            <a:endParaRPr/>
          </a:p>
        </p:txBody>
      </p:sp>
      <p:cxnSp>
        <p:nvCxnSpPr>
          <p:cNvPr id="298" name="Google Shape;298;p22"/>
          <p:cNvCxnSpPr/>
          <p:nvPr/>
        </p:nvCxnSpPr>
        <p:spPr>
          <a:xfrm>
            <a:off x="1835696" y="2427734"/>
            <a:ext cx="937151" cy="757390"/>
          </a:xfrm>
          <a:prstGeom prst="straightConnector1">
            <a:avLst/>
          </a:prstGeom>
          <a:noFill/>
          <a:ln cap="flat" cmpd="sng" w="9525">
            <a:solidFill>
              <a:srgbClr val="CC405A"/>
            </a:solidFill>
            <a:prstDash val="solid"/>
            <a:round/>
            <a:headEnd len="sm" w="sm" type="none"/>
            <a:tailEnd len="med" w="med" type="stealth"/>
          </a:ln>
        </p:spPr>
      </p:cxnSp>
      <p:sp>
        <p:nvSpPr>
          <p:cNvPr id="299" name="Google Shape;299;p22"/>
          <p:cNvSpPr/>
          <p:nvPr/>
        </p:nvSpPr>
        <p:spPr>
          <a:xfrm>
            <a:off x="2915816" y="2671751"/>
            <a:ext cx="5828664" cy="1174065"/>
          </a:xfrm>
          <a:prstGeom prst="roundRect">
            <a:avLst>
              <a:gd fmla="val 16667" name="adj"/>
            </a:avLst>
          </a:prstGeom>
          <a:solidFill>
            <a:schemeClr val="lt1"/>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Được tặng hai Huân chương Chiến công hạng Ba.</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Năm 1967, Nhà nước tặng danh hiệu Anh hùng Lao động cho đồng chí Nguyễn Hoàng Thoan – thợ nguội.</a:t>
            </a:r>
            <a:endParaRPr sz="2000">
              <a:solidFill>
                <a:schemeClr val="dk1"/>
              </a:solidFill>
              <a:latin typeface="Times New Roman"/>
              <a:ea typeface="Times New Roman"/>
              <a:cs typeface="Times New Roman"/>
              <a:sym typeface="Times New Roman"/>
            </a:endParaRPr>
          </a:p>
        </p:txBody>
      </p:sp>
      <p:sp>
        <p:nvSpPr>
          <p:cNvPr id="300" name="Google Shape;300;p22"/>
          <p:cNvSpPr/>
          <p:nvPr/>
        </p:nvSpPr>
        <p:spPr>
          <a:xfrm>
            <a:off x="1024664" y="4163377"/>
            <a:ext cx="7243839" cy="954107"/>
          </a:xfrm>
          <a:prstGeom prst="roundRect">
            <a:avLst>
              <a:gd fmla="val 16667" name="adj"/>
            </a:avLst>
          </a:prstGeom>
          <a:solidFill>
            <a:schemeClr val="accent1"/>
          </a:solidFill>
          <a:ln cap="flat" cmpd="sng" w="25400">
            <a:solidFill>
              <a:srgbClr val="9633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Hiện nay Nhà máy Cơ khí Hà Nội đổi tên thành Công ty Cơ khí Hà Nội.</a:t>
            </a:r>
            <a:endParaRPr sz="2400">
              <a:solidFill>
                <a:schemeClr val="lt1"/>
              </a:solidFill>
              <a:latin typeface="Arial"/>
              <a:ea typeface="Arial"/>
              <a:cs typeface="Arial"/>
              <a:sym typeface="Arial"/>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ppt_w</p:attrName>
                                        </p:attrNameLst>
                                      </p:cBhvr>
                                      <p:tavLst>
                                        <p:tav fmla="" tm="0">
                                          <p:val>
                                            <p:strVal val="0"/>
                                          </p:val>
                                        </p:tav>
                                        <p:tav fmla="" tm="100000">
                                          <p:val>
                                            <p:strVal val="#ppt_w"/>
                                          </p:val>
                                        </p:tav>
                                      </p:tavLst>
                                    </p:anim>
                                    <p:anim calcmode="lin" valueType="num">
                                      <p:cBhvr additive="base">
                                        <p:cTn dur="500"/>
                                        <p:tgtEl>
                                          <p:spTgt spid="2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ppt_w</p:attrName>
                                        </p:attrNameLst>
                                      </p:cBhvr>
                                      <p:tavLst>
                                        <p:tav fmla="" tm="0">
                                          <p:val>
                                            <p:strVal val="0"/>
                                          </p:val>
                                        </p:tav>
                                        <p:tav fmla="" tm="100000">
                                          <p:val>
                                            <p:strVal val="#ppt_w"/>
                                          </p:val>
                                        </p:tav>
                                      </p:tavLst>
                                    </p:anim>
                                    <p:anim calcmode="lin" valueType="num">
                                      <p:cBhvr additive="base">
                                        <p:cTn dur="500"/>
                                        <p:tgtEl>
                                          <p:spTgt spid="30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23"/>
          <p:cNvPicPr preferRelativeResize="0"/>
          <p:nvPr/>
        </p:nvPicPr>
        <p:blipFill rotWithShape="1">
          <a:blip r:embed="rId3">
            <a:alphaModFix/>
          </a:blip>
          <a:srcRect b="0" l="0" r="0" t="0"/>
          <a:stretch/>
        </p:blipFill>
        <p:spPr>
          <a:xfrm rot="5400000">
            <a:off x="2001202" y="-1999297"/>
            <a:ext cx="5143501" cy="9142098"/>
          </a:xfrm>
          <a:prstGeom prst="rect">
            <a:avLst/>
          </a:prstGeom>
          <a:noFill/>
          <a:ln>
            <a:noFill/>
          </a:ln>
        </p:spPr>
      </p:pic>
      <p:sp>
        <p:nvSpPr>
          <p:cNvPr id="307" name="Google Shape;307;p23"/>
          <p:cNvSpPr/>
          <p:nvPr/>
        </p:nvSpPr>
        <p:spPr>
          <a:xfrm rot="5400000">
            <a:off x="3315313" y="-3134606"/>
            <a:ext cx="2513372" cy="8790417"/>
          </a:xfrm>
          <a:custGeom>
            <a:rect b="b" l="l" r="r" t="t"/>
            <a:pathLst>
              <a:path extrusionOk="0" h="9169702" w="2621818">
                <a:moveTo>
                  <a:pt x="0" y="9169702"/>
                </a:moveTo>
                <a:lnTo>
                  <a:pt x="0" y="0"/>
                </a:lnTo>
                <a:lnTo>
                  <a:pt x="2621818" y="4584851"/>
                </a:lnTo>
                <a:close/>
              </a:path>
            </a:pathLst>
          </a:custGeom>
          <a:gradFill>
            <a:gsLst>
              <a:gs pos="0">
                <a:srgbClr val="1B6A89">
                  <a:alpha val="60000"/>
                </a:srgbClr>
              </a:gs>
              <a:gs pos="100000">
                <a:srgbClr val="0D3544"/>
              </a:gs>
            </a:gsLst>
            <a:lin ang="54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308" name="Google Shape;308;p23"/>
          <p:cNvSpPr/>
          <p:nvPr/>
        </p:nvSpPr>
        <p:spPr>
          <a:xfrm>
            <a:off x="3019425" y="885467"/>
            <a:ext cx="3105150" cy="553400"/>
          </a:xfrm>
          <a:prstGeom prst="rect">
            <a:avLst/>
          </a:prstGeom>
        </p:spPr>
        <p:txBody>
          <a:bodyPr>
            <a:prstTxWarp prst="textPlain"/>
          </a:bodyPr>
          <a:lstStyle/>
          <a:p>
            <a:pPr lvl="0" algn="ctr"/>
            <a:r>
              <a:rPr b="1" i="0">
                <a:ln>
                  <a:noFill/>
                </a:ln>
                <a:solidFill>
                  <a:schemeClr val="lt1"/>
                </a:solidFill>
                <a:latin typeface="Arial"/>
              </a:rPr>
              <a:t>Ghi nhớ</a:t>
            </a:r>
          </a:p>
        </p:txBody>
      </p:sp>
      <p:pic>
        <p:nvPicPr>
          <p:cNvPr id="309" name="Google Shape;309;p23"/>
          <p:cNvPicPr preferRelativeResize="0"/>
          <p:nvPr/>
        </p:nvPicPr>
        <p:blipFill rotWithShape="1">
          <a:blip r:embed="rId4">
            <a:alphaModFix/>
          </a:blip>
          <a:srcRect b="52800" l="55512" r="14562" t="2400"/>
          <a:stretch/>
        </p:blipFill>
        <p:spPr>
          <a:xfrm>
            <a:off x="-99019" y="3435846"/>
            <a:ext cx="1709191" cy="1915389"/>
          </a:xfrm>
          <a:prstGeom prst="rect">
            <a:avLst/>
          </a:prstGeom>
          <a:noFill/>
          <a:ln>
            <a:noFill/>
          </a:ln>
        </p:spPr>
      </p:pic>
      <p:sp>
        <p:nvSpPr>
          <p:cNvPr id="310" name="Google Shape;310;p23"/>
          <p:cNvSpPr txBox="1"/>
          <p:nvPr/>
        </p:nvSpPr>
        <p:spPr>
          <a:xfrm>
            <a:off x="1620503" y="2622512"/>
            <a:ext cx="6175253"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2060"/>
                </a:solidFill>
                <a:latin typeface="Times New Roman"/>
                <a:ea typeface="Times New Roman"/>
                <a:cs typeface="Times New Roman"/>
                <a:sym typeface="Times New Roman"/>
              </a:rPr>
              <a:t>Năm 1958, Nhà máy Cơ khí Hà Nội ra đời, góp phần to lớn vào công cuộc xây dựng chủ nghĩa xã hội ở miền Bắc và đấu tranh thống nhất đất nước.</a:t>
            </a:r>
            <a:endParaRPr b="1" sz="2800">
              <a:solidFill>
                <a:srgbClr val="002060"/>
              </a:solidFill>
              <a:latin typeface="Arial"/>
              <a:ea typeface="Arial"/>
              <a:cs typeface="Arial"/>
              <a:sym typeface="Arial"/>
            </a:endParaRPr>
          </a:p>
        </p:txBody>
      </p:sp>
      <p:pic>
        <p:nvPicPr>
          <p:cNvPr id="311" name="Google Shape;311;p23"/>
          <p:cNvPicPr preferRelativeResize="0"/>
          <p:nvPr/>
        </p:nvPicPr>
        <p:blipFill rotWithShape="1">
          <a:blip r:embed="rId5">
            <a:alphaModFix/>
          </a:blip>
          <a:srcRect b="0" l="0" r="66214" t="33600"/>
          <a:stretch/>
        </p:blipFill>
        <p:spPr>
          <a:xfrm flipH="1" rot="618774">
            <a:off x="7960646" y="3691127"/>
            <a:ext cx="1351937" cy="1494533"/>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500"/>
                                        <p:tgtEl>
                                          <p:spTgt spid="30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ppt_w</p:attrName>
                                        </p:attrNameLst>
                                      </p:cBhvr>
                                      <p:tavLst>
                                        <p:tav fmla="" tm="0">
                                          <p:val>
                                            <p:strVal val="0"/>
                                          </p:val>
                                        </p:tav>
                                        <p:tav fmla="" tm="100000">
                                          <p:val>
                                            <p:strVal val="#ppt_w"/>
                                          </p:val>
                                        </p:tav>
                                      </p:tavLst>
                                    </p:anim>
                                    <p:anim calcmode="lin" valueType="num">
                                      <p:cBhvr additive="base">
                                        <p:cTn dur="500"/>
                                        <p:tgtEl>
                                          <p:spTgt spid="3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24"/>
          <p:cNvPicPr preferRelativeResize="0"/>
          <p:nvPr/>
        </p:nvPicPr>
        <p:blipFill rotWithShape="1">
          <a:blip r:embed="rId3">
            <a:alphaModFix/>
          </a:blip>
          <a:srcRect b="0" l="0" r="0" t="0"/>
          <a:stretch/>
        </p:blipFill>
        <p:spPr>
          <a:xfrm rot="5400000">
            <a:off x="1999300" y="-1927291"/>
            <a:ext cx="5143501" cy="9142098"/>
          </a:xfrm>
          <a:prstGeom prst="rect">
            <a:avLst/>
          </a:prstGeom>
          <a:noFill/>
          <a:ln>
            <a:noFill/>
          </a:ln>
        </p:spPr>
      </p:pic>
      <p:cxnSp>
        <p:nvCxnSpPr>
          <p:cNvPr id="318" name="Google Shape;318;p24"/>
          <p:cNvCxnSpPr/>
          <p:nvPr/>
        </p:nvCxnSpPr>
        <p:spPr>
          <a:xfrm rot="10800000">
            <a:off x="5420954" y="2824649"/>
            <a:ext cx="0" cy="1"/>
          </a:xfrm>
          <a:prstGeom prst="straightConnector1">
            <a:avLst/>
          </a:prstGeom>
          <a:noFill/>
          <a:ln cap="flat" cmpd="sng" w="25400">
            <a:solidFill>
              <a:schemeClr val="accent2"/>
            </a:solidFill>
            <a:prstDash val="solid"/>
            <a:round/>
            <a:headEnd len="sm" w="sm" type="none"/>
            <a:tailEnd len="sm" w="sm" type="none"/>
          </a:ln>
        </p:spPr>
      </p:cxnSp>
      <p:pic>
        <p:nvPicPr>
          <p:cNvPr id="319" name="Google Shape;319;p24"/>
          <p:cNvPicPr preferRelativeResize="0"/>
          <p:nvPr/>
        </p:nvPicPr>
        <p:blipFill rotWithShape="1">
          <a:blip r:embed="rId4">
            <a:alphaModFix/>
          </a:blip>
          <a:srcRect b="0" l="0" r="66214" t="33600"/>
          <a:stretch/>
        </p:blipFill>
        <p:spPr>
          <a:xfrm rot="-618774">
            <a:off x="-291906" y="3150768"/>
            <a:ext cx="1823849" cy="2016220"/>
          </a:xfrm>
          <a:prstGeom prst="rect">
            <a:avLst/>
          </a:prstGeom>
          <a:noFill/>
          <a:ln>
            <a:noFill/>
          </a:ln>
        </p:spPr>
      </p:pic>
      <p:pic>
        <p:nvPicPr>
          <p:cNvPr id="320" name="Google Shape;320;p24"/>
          <p:cNvPicPr preferRelativeResize="0"/>
          <p:nvPr/>
        </p:nvPicPr>
        <p:blipFill rotWithShape="1">
          <a:blip r:embed="rId4">
            <a:alphaModFix/>
          </a:blip>
          <a:srcRect b="0" l="0" r="66214" t="33600"/>
          <a:stretch/>
        </p:blipFill>
        <p:spPr>
          <a:xfrm flipH="1" rot="-5400000">
            <a:off x="7523578" y="-865898"/>
            <a:ext cx="1823849" cy="2016220"/>
          </a:xfrm>
          <a:prstGeom prst="rect">
            <a:avLst/>
          </a:prstGeom>
          <a:noFill/>
          <a:ln>
            <a:noFill/>
          </a:ln>
        </p:spPr>
      </p:pic>
      <p:sp>
        <p:nvSpPr>
          <p:cNvPr id="321" name="Google Shape;321;p24"/>
          <p:cNvSpPr/>
          <p:nvPr/>
        </p:nvSpPr>
        <p:spPr>
          <a:xfrm>
            <a:off x="214565" y="849416"/>
            <a:ext cx="8712968" cy="1854717"/>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600">
                <a:solidFill>
                  <a:schemeClr val="accent1"/>
                </a:solidFill>
                <a:latin typeface="Arial"/>
                <a:ea typeface="Arial"/>
                <a:cs typeface="Arial"/>
                <a:sym typeface="Arial"/>
              </a:rPr>
              <a:t>Nhà máy hiện đại đầu tiên của nước ta</a:t>
            </a:r>
            <a:endParaRPr b="1" sz="6600">
              <a:solidFill>
                <a:schemeClr val="accent1"/>
              </a:solidFill>
              <a:latin typeface="Arial"/>
              <a:ea typeface="Arial"/>
              <a:cs typeface="Arial"/>
              <a:sym typeface="Arial"/>
            </a:endParaRPr>
          </a:p>
        </p:txBody>
      </p:sp>
      <p:pic>
        <p:nvPicPr>
          <p:cNvPr id="322" name="Google Shape;322;p24"/>
          <p:cNvPicPr preferRelativeResize="0"/>
          <p:nvPr/>
        </p:nvPicPr>
        <p:blipFill rotWithShape="1">
          <a:blip r:embed="rId5">
            <a:alphaModFix/>
          </a:blip>
          <a:srcRect b="0" l="0" r="0" t="0"/>
          <a:stretch/>
        </p:blipFill>
        <p:spPr>
          <a:xfrm>
            <a:off x="2589325" y="2931790"/>
            <a:ext cx="3963449" cy="1958339"/>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323" name="Google Shape;323;p24"/>
          <p:cNvSpPr txBox="1"/>
          <p:nvPr/>
        </p:nvSpPr>
        <p:spPr>
          <a:xfrm>
            <a:off x="3491880" y="339502"/>
            <a:ext cx="259228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02060"/>
                </a:solidFill>
                <a:latin typeface="Corben"/>
                <a:ea typeface="Corben"/>
                <a:cs typeface="Corben"/>
                <a:sym typeface="Corben"/>
              </a:rPr>
              <a:t>Lịch sử</a:t>
            </a:r>
            <a:endParaRPr/>
          </a:p>
        </p:txBody>
      </p:sp>
      <p:sp>
        <p:nvSpPr>
          <p:cNvPr id="324" name="Google Shape;324;p24"/>
          <p:cNvSpPr txBox="1"/>
          <p:nvPr/>
        </p:nvSpPr>
        <p:spPr>
          <a:xfrm>
            <a:off x="7631832" y="2553303"/>
            <a:ext cx="151216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a:solidFill>
                  <a:schemeClr val="dk1"/>
                </a:solidFill>
                <a:latin typeface="Times New Roman"/>
                <a:ea typeface="Times New Roman"/>
                <a:cs typeface="Times New Roman"/>
                <a:sym typeface="Times New Roman"/>
              </a:rPr>
              <a:t>Trang 45</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1000"/>
                                        <p:tgtEl>
                                          <p:spTgt spid="321"/>
                                        </p:tgtEl>
                                        <p:attrNameLst>
                                          <p:attrName>ppt_w</p:attrName>
                                        </p:attrNameLst>
                                      </p:cBhvr>
                                      <p:tavLst>
                                        <p:tav fmla="" tm="0">
                                          <p:val>
                                            <p:strVal val="0"/>
                                          </p:val>
                                        </p:tav>
                                        <p:tav fmla="" tm="100000">
                                          <p:val>
                                            <p:strVal val="#ppt_w"/>
                                          </p:val>
                                        </p:tav>
                                      </p:tavLst>
                                    </p:anim>
                                    <p:anim calcmode="lin" valueType="num">
                                      <p:cBhvr additive="base">
                                        <p:cTn dur="1000"/>
                                        <p:tgtEl>
                                          <p:spTgt spid="32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25"/>
          <p:cNvPicPr preferRelativeResize="0"/>
          <p:nvPr/>
        </p:nvPicPr>
        <p:blipFill rotWithShape="1">
          <a:blip r:embed="rId3">
            <a:alphaModFix/>
          </a:blip>
          <a:srcRect b="0" l="0" r="0" t="0"/>
          <a:stretch/>
        </p:blipFill>
        <p:spPr>
          <a:xfrm rot="5400000">
            <a:off x="2001202" y="-1999297"/>
            <a:ext cx="5143501" cy="9142098"/>
          </a:xfrm>
          <a:prstGeom prst="rect">
            <a:avLst/>
          </a:prstGeom>
          <a:noFill/>
          <a:ln>
            <a:noFill/>
          </a:ln>
        </p:spPr>
      </p:pic>
      <p:sp>
        <p:nvSpPr>
          <p:cNvPr id="331" name="Google Shape;331;p25"/>
          <p:cNvSpPr/>
          <p:nvPr/>
        </p:nvSpPr>
        <p:spPr>
          <a:xfrm rot="5400000">
            <a:off x="3315313" y="-3134606"/>
            <a:ext cx="2513372" cy="8790417"/>
          </a:xfrm>
          <a:custGeom>
            <a:rect b="b" l="l" r="r" t="t"/>
            <a:pathLst>
              <a:path extrusionOk="0" h="9169702" w="2621818">
                <a:moveTo>
                  <a:pt x="0" y="9169702"/>
                </a:moveTo>
                <a:lnTo>
                  <a:pt x="0" y="0"/>
                </a:lnTo>
                <a:lnTo>
                  <a:pt x="2621818" y="4584851"/>
                </a:lnTo>
                <a:close/>
              </a:path>
            </a:pathLst>
          </a:custGeom>
          <a:gradFill>
            <a:gsLst>
              <a:gs pos="0">
                <a:srgbClr val="1B6A89">
                  <a:alpha val="60000"/>
                </a:srgbClr>
              </a:gs>
              <a:gs pos="100000">
                <a:srgbClr val="0D3544"/>
              </a:gs>
            </a:gsLst>
            <a:lin ang="54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332" name="Google Shape;332;p25"/>
          <p:cNvSpPr/>
          <p:nvPr/>
        </p:nvSpPr>
        <p:spPr>
          <a:xfrm>
            <a:off x="3019425" y="885467"/>
            <a:ext cx="3105150" cy="553400"/>
          </a:xfrm>
          <a:prstGeom prst="rect">
            <a:avLst/>
          </a:prstGeom>
        </p:spPr>
        <p:txBody>
          <a:bodyPr>
            <a:prstTxWarp prst="textPlain"/>
          </a:bodyPr>
          <a:lstStyle/>
          <a:p>
            <a:pPr lvl="0" algn="ctr"/>
            <a:r>
              <a:rPr b="1" i="0">
                <a:ln>
                  <a:noFill/>
                </a:ln>
                <a:solidFill>
                  <a:schemeClr val="lt1"/>
                </a:solidFill>
                <a:latin typeface="Arial"/>
              </a:rPr>
              <a:t>Dặn dò</a:t>
            </a:r>
          </a:p>
        </p:txBody>
      </p:sp>
      <p:pic>
        <p:nvPicPr>
          <p:cNvPr id="333" name="Google Shape;333;p25"/>
          <p:cNvPicPr preferRelativeResize="0"/>
          <p:nvPr/>
        </p:nvPicPr>
        <p:blipFill rotWithShape="1">
          <a:blip r:embed="rId4">
            <a:alphaModFix/>
          </a:blip>
          <a:srcRect b="52800" l="55512" r="14562" t="2400"/>
          <a:stretch/>
        </p:blipFill>
        <p:spPr>
          <a:xfrm>
            <a:off x="-99019" y="3435846"/>
            <a:ext cx="1709191" cy="1915389"/>
          </a:xfrm>
          <a:prstGeom prst="rect">
            <a:avLst/>
          </a:prstGeom>
          <a:noFill/>
          <a:ln>
            <a:noFill/>
          </a:ln>
        </p:spPr>
      </p:pic>
      <p:pic>
        <p:nvPicPr>
          <p:cNvPr id="334" name="Google Shape;334;p25"/>
          <p:cNvPicPr preferRelativeResize="0"/>
          <p:nvPr/>
        </p:nvPicPr>
        <p:blipFill rotWithShape="1">
          <a:blip r:embed="rId5">
            <a:alphaModFix/>
          </a:blip>
          <a:srcRect b="0" l="0" r="66214" t="33600"/>
          <a:stretch/>
        </p:blipFill>
        <p:spPr>
          <a:xfrm flipH="1" rot="618774">
            <a:off x="7960646" y="3691127"/>
            <a:ext cx="1351937" cy="1494533"/>
          </a:xfrm>
          <a:prstGeom prst="rect">
            <a:avLst/>
          </a:prstGeom>
          <a:noFill/>
          <a:ln>
            <a:noFill/>
          </a:ln>
        </p:spPr>
      </p:pic>
      <p:sp>
        <p:nvSpPr>
          <p:cNvPr id="335" name="Google Shape;335;p25"/>
          <p:cNvSpPr txBox="1"/>
          <p:nvPr/>
        </p:nvSpPr>
        <p:spPr>
          <a:xfrm>
            <a:off x="2267744" y="2626212"/>
            <a:ext cx="536064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Xem lại nội dung bài.</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Chuẩn bị bài tiếp theo: </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a:t>
            </a:r>
            <a:r>
              <a:rPr b="1" lang="en-US" sz="2800">
                <a:solidFill>
                  <a:schemeClr val="dk1"/>
                </a:solidFill>
                <a:latin typeface="Times New Roman"/>
                <a:ea typeface="Times New Roman"/>
                <a:cs typeface="Times New Roman"/>
                <a:sym typeface="Times New Roman"/>
              </a:rPr>
              <a:t>Bài 22: Đường Trường Sơn</a:t>
            </a:r>
            <a:endParaRPr b="1" sz="2800">
              <a:solidFill>
                <a:schemeClr val="dk1"/>
              </a:solidFill>
              <a:latin typeface="Times New Roman"/>
              <a:ea typeface="Times New Roman"/>
              <a:cs typeface="Times New Roman"/>
              <a:sym typeface="Times New Roman"/>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26"/>
          <p:cNvPicPr preferRelativeResize="0"/>
          <p:nvPr/>
        </p:nvPicPr>
        <p:blipFill rotWithShape="1">
          <a:blip r:embed="rId3">
            <a:alphaModFix/>
          </a:blip>
          <a:srcRect b="0" l="0" r="0" t="0"/>
          <a:stretch/>
        </p:blipFill>
        <p:spPr>
          <a:xfrm rot="5400000">
            <a:off x="2001202" y="-1999297"/>
            <a:ext cx="5143501" cy="9142098"/>
          </a:xfrm>
          <a:prstGeom prst="rect">
            <a:avLst/>
          </a:prstGeom>
          <a:noFill/>
          <a:ln>
            <a:noFill/>
          </a:ln>
        </p:spPr>
      </p:pic>
      <p:sp>
        <p:nvSpPr>
          <p:cNvPr id="342" name="Google Shape;342;p26"/>
          <p:cNvSpPr/>
          <p:nvPr/>
        </p:nvSpPr>
        <p:spPr>
          <a:xfrm>
            <a:off x="2699792" y="1707654"/>
            <a:ext cx="6048672" cy="2039254"/>
          </a:xfrm>
          <a:prstGeom prst="rect">
            <a:avLst/>
          </a:prstGeom>
        </p:spPr>
        <p:txBody>
          <a:bodyPr>
            <a:prstTxWarp prst="textPlain"/>
          </a:bodyPr>
          <a:lstStyle/>
          <a:p>
            <a:pPr lvl="0" algn="ctr"/>
            <a:r>
              <a:rPr b="1" i="0">
                <a:ln>
                  <a:noFill/>
                </a:ln>
                <a:gradFill>
                  <a:gsLst>
                    <a:gs pos="0">
                      <a:srgbClr val="1B6A89">
                        <a:alpha val="60000"/>
                      </a:srgbClr>
                    </a:gs>
                    <a:gs pos="100000">
                      <a:srgbClr val="0D3544"/>
                    </a:gs>
                  </a:gsLst>
                  <a:lin ang="5400000" scaled="0"/>
                </a:gradFill>
                <a:latin typeface="Corben;700"/>
              </a:rPr>
              <a:t>Tạm biệt và hẹn gặp lại!</a:t>
            </a:r>
          </a:p>
        </p:txBody>
      </p:sp>
      <p:grpSp>
        <p:nvGrpSpPr>
          <p:cNvPr id="343" name="Google Shape;343;p26"/>
          <p:cNvGrpSpPr/>
          <p:nvPr/>
        </p:nvGrpSpPr>
        <p:grpSpPr>
          <a:xfrm>
            <a:off x="467544" y="51470"/>
            <a:ext cx="8475675" cy="1152128"/>
            <a:chOff x="226150" y="186636"/>
            <a:chExt cx="8475675" cy="1152128"/>
          </a:xfrm>
        </p:grpSpPr>
        <p:pic>
          <p:nvPicPr>
            <p:cNvPr id="344" name="Google Shape;344;p26"/>
            <p:cNvPicPr preferRelativeResize="0"/>
            <p:nvPr/>
          </p:nvPicPr>
          <p:blipFill rotWithShape="1">
            <a:blip r:embed="rId4">
              <a:alphaModFix/>
            </a:blip>
            <a:srcRect b="65400" l="26925" r="29275" t="12200"/>
            <a:stretch/>
          </p:blipFill>
          <p:spPr>
            <a:xfrm>
              <a:off x="226150" y="186636"/>
              <a:ext cx="4417857" cy="1152128"/>
            </a:xfrm>
            <a:prstGeom prst="rect">
              <a:avLst/>
            </a:prstGeom>
            <a:noFill/>
            <a:ln>
              <a:noFill/>
            </a:ln>
          </p:spPr>
        </p:pic>
        <p:pic>
          <p:nvPicPr>
            <p:cNvPr id="345" name="Google Shape;345;p26"/>
            <p:cNvPicPr preferRelativeResize="0"/>
            <p:nvPr/>
          </p:nvPicPr>
          <p:blipFill rotWithShape="1">
            <a:blip r:embed="rId4">
              <a:alphaModFix/>
            </a:blip>
            <a:srcRect b="65400" l="26925" r="29275" t="12200"/>
            <a:stretch/>
          </p:blipFill>
          <p:spPr>
            <a:xfrm>
              <a:off x="4283968" y="186636"/>
              <a:ext cx="4417857" cy="1152128"/>
            </a:xfrm>
            <a:prstGeom prst="rect">
              <a:avLst/>
            </a:prstGeom>
            <a:noFill/>
            <a:ln>
              <a:noFill/>
            </a:ln>
          </p:spPr>
        </p:pic>
      </p:grpSp>
      <p:pic>
        <p:nvPicPr>
          <p:cNvPr id="346" name="Google Shape;346;p26"/>
          <p:cNvPicPr preferRelativeResize="0"/>
          <p:nvPr/>
        </p:nvPicPr>
        <p:blipFill rotWithShape="1">
          <a:blip r:embed="rId5">
            <a:alphaModFix/>
          </a:blip>
          <a:srcRect b="52800" l="55512" r="14562" t="2400"/>
          <a:stretch/>
        </p:blipFill>
        <p:spPr>
          <a:xfrm>
            <a:off x="-23011" y="1560369"/>
            <a:ext cx="2574756" cy="3528392"/>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ppt_w</p:attrName>
                                        </p:attrNameLst>
                                      </p:cBhvr>
                                      <p:tavLst>
                                        <p:tav fmla="" tm="0">
                                          <p:val>
                                            <p:strVal val="0"/>
                                          </p:val>
                                        </p:tav>
                                        <p:tav fmla="" tm="100000">
                                          <p:val>
                                            <p:strVal val="#ppt_w"/>
                                          </p:val>
                                        </p:tav>
                                      </p:tavLst>
                                    </p:anim>
                                    <p:anim calcmode="lin" valueType="num">
                                      <p:cBhvr additive="base">
                                        <p:cTn dur="500"/>
                                        <p:tgtEl>
                                          <p:spTgt spid="34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3"/>
          <p:cNvPicPr preferRelativeResize="0"/>
          <p:nvPr/>
        </p:nvPicPr>
        <p:blipFill rotWithShape="1">
          <a:blip r:embed="rId3">
            <a:alphaModFix/>
          </a:blip>
          <a:srcRect b="0" l="0" r="0" t="0"/>
          <a:stretch/>
        </p:blipFill>
        <p:spPr>
          <a:xfrm rot="5400000">
            <a:off x="2001202" y="-1999297"/>
            <a:ext cx="5143501" cy="9142098"/>
          </a:xfrm>
          <a:prstGeom prst="rect">
            <a:avLst/>
          </a:prstGeom>
          <a:noFill/>
          <a:ln>
            <a:noFill/>
          </a:ln>
        </p:spPr>
      </p:pic>
      <p:grpSp>
        <p:nvGrpSpPr>
          <p:cNvPr id="82" name="Google Shape;82;p3"/>
          <p:cNvGrpSpPr/>
          <p:nvPr/>
        </p:nvGrpSpPr>
        <p:grpSpPr>
          <a:xfrm>
            <a:off x="467544" y="51470"/>
            <a:ext cx="8475675" cy="1152128"/>
            <a:chOff x="226150" y="186636"/>
            <a:chExt cx="8475675" cy="1152128"/>
          </a:xfrm>
        </p:grpSpPr>
        <p:pic>
          <p:nvPicPr>
            <p:cNvPr id="83" name="Google Shape;83;p3"/>
            <p:cNvPicPr preferRelativeResize="0"/>
            <p:nvPr/>
          </p:nvPicPr>
          <p:blipFill rotWithShape="1">
            <a:blip r:embed="rId4">
              <a:alphaModFix/>
            </a:blip>
            <a:srcRect b="65400" l="26925" r="29275" t="12200"/>
            <a:stretch/>
          </p:blipFill>
          <p:spPr>
            <a:xfrm>
              <a:off x="226150" y="186636"/>
              <a:ext cx="4417857" cy="1152128"/>
            </a:xfrm>
            <a:prstGeom prst="rect">
              <a:avLst/>
            </a:prstGeom>
            <a:noFill/>
            <a:ln>
              <a:noFill/>
            </a:ln>
          </p:spPr>
        </p:pic>
        <p:pic>
          <p:nvPicPr>
            <p:cNvPr id="84" name="Google Shape;84;p3"/>
            <p:cNvPicPr preferRelativeResize="0"/>
            <p:nvPr/>
          </p:nvPicPr>
          <p:blipFill rotWithShape="1">
            <a:blip r:embed="rId4">
              <a:alphaModFix/>
            </a:blip>
            <a:srcRect b="65400" l="26925" r="29275" t="12200"/>
            <a:stretch/>
          </p:blipFill>
          <p:spPr>
            <a:xfrm>
              <a:off x="4283968" y="186636"/>
              <a:ext cx="4417857" cy="1152128"/>
            </a:xfrm>
            <a:prstGeom prst="rect">
              <a:avLst/>
            </a:prstGeom>
            <a:noFill/>
            <a:ln>
              <a:noFill/>
            </a:ln>
          </p:spPr>
        </p:pic>
      </p:grpSp>
      <p:pic>
        <p:nvPicPr>
          <p:cNvPr id="85" name="Google Shape;85;p3">
            <a:hlinkClick action="ppaction://hlinksldjump" r:id="rId5"/>
          </p:cNvPr>
          <p:cNvPicPr preferRelativeResize="0"/>
          <p:nvPr/>
        </p:nvPicPr>
        <p:blipFill rotWithShape="1">
          <a:blip r:embed="rId6">
            <a:alphaModFix/>
          </a:blip>
          <a:srcRect b="17402" l="7306" r="63557" t="23400"/>
          <a:stretch/>
        </p:blipFill>
        <p:spPr>
          <a:xfrm>
            <a:off x="1619672" y="1765131"/>
            <a:ext cx="2664296" cy="3044876"/>
          </a:xfrm>
          <a:prstGeom prst="rect">
            <a:avLst/>
          </a:prstGeom>
          <a:noFill/>
          <a:ln>
            <a:noFill/>
          </a:ln>
        </p:spPr>
      </p:pic>
      <p:pic>
        <p:nvPicPr>
          <p:cNvPr id="86" name="Google Shape;86;p3">
            <a:hlinkClick action="ppaction://hlinksldjump" r:id="rId7"/>
          </p:cNvPr>
          <p:cNvPicPr preferRelativeResize="0"/>
          <p:nvPr/>
        </p:nvPicPr>
        <p:blipFill rotWithShape="1">
          <a:blip r:embed="rId8">
            <a:alphaModFix/>
          </a:blip>
          <a:srcRect b="22000" l="68112" r="5900" t="13600"/>
          <a:stretch/>
        </p:blipFill>
        <p:spPr>
          <a:xfrm>
            <a:off x="4427984" y="1765131"/>
            <a:ext cx="2376264" cy="3312368"/>
          </a:xfrm>
          <a:prstGeom prst="rect">
            <a:avLst/>
          </a:prstGeom>
          <a:noFill/>
          <a:ln>
            <a:noFill/>
          </a:ln>
        </p:spPr>
      </p:pic>
      <p:sp>
        <p:nvSpPr>
          <p:cNvPr id="87" name="Google Shape;87;p3"/>
          <p:cNvSpPr/>
          <p:nvPr/>
        </p:nvSpPr>
        <p:spPr>
          <a:xfrm>
            <a:off x="1158988" y="807257"/>
            <a:ext cx="6732748" cy="677108"/>
          </a:xfrm>
          <a:prstGeom prst="rect">
            <a:avLst/>
          </a:prstGeom>
          <a:solidFill>
            <a:srgbClr val="BC324B"/>
          </a:solid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ctr">
              <a:spcBef>
                <a:spcPts val="0"/>
              </a:spcBef>
              <a:spcAft>
                <a:spcPts val="0"/>
              </a:spcAft>
              <a:buClr>
                <a:srgbClr val="EFE6DF"/>
              </a:buClr>
              <a:buSzPts val="4400"/>
              <a:buFont typeface="Arial"/>
              <a:buNone/>
            </a:pPr>
            <a:r>
              <a:rPr b="0" i="0" lang="en-US" sz="4400" u="none" cap="none" strike="noStrike">
                <a:solidFill>
                  <a:srgbClr val="EFE6DF"/>
                </a:solidFill>
                <a:latin typeface="Times New Roman"/>
                <a:ea typeface="Times New Roman"/>
                <a:cs typeface="Times New Roman"/>
                <a:sym typeface="Times New Roman"/>
              </a:rPr>
              <a:t>Hãy </a:t>
            </a:r>
            <a:r>
              <a:rPr b="0" i="0" lang="en-US" sz="4400" u="sng" cap="none" strike="noStrike">
                <a:solidFill>
                  <a:srgbClr val="EFE6DF"/>
                </a:solidFill>
                <a:latin typeface="Times New Roman"/>
                <a:ea typeface="Times New Roman"/>
                <a:cs typeface="Times New Roman"/>
                <a:sym typeface="Times New Roman"/>
                <a:hlinkClick action="ppaction://hlinksldjump" r:id="rId9">
                  <a:extLst>
                    <a:ext uri="{A12FA001-AC4F-418D-AE19-62706E023703}">
                      <ahyp:hlinkClr val="tx"/>
                    </a:ext>
                  </a:extLst>
                </a:hlinkClick>
              </a:rPr>
              <a:t>chọn</a:t>
            </a:r>
            <a:r>
              <a:rPr b="0" i="0" lang="en-US" sz="4400" u="none" cap="none" strike="noStrike">
                <a:solidFill>
                  <a:srgbClr val="EFE6DF"/>
                </a:solidFill>
                <a:latin typeface="Times New Roman"/>
                <a:ea typeface="Times New Roman"/>
                <a:cs typeface="Times New Roman"/>
                <a:sym typeface="Times New Roman"/>
              </a:rPr>
              <a:t> một bạn gấu nhé!</a:t>
            </a:r>
            <a:endParaRPr b="0" i="0" sz="4400" u="none" cap="none" strike="noStrike">
              <a:solidFill>
                <a:srgbClr val="EFE6DF"/>
              </a:solidFill>
              <a:latin typeface="Times New Roman"/>
              <a:ea typeface="Times New Roman"/>
              <a:cs typeface="Times New Roman"/>
              <a:sym typeface="Times New Roman"/>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p:tgtEl>
                                          <p:spTgt spid="87"/>
                                        </p:tgtEl>
                                        <p:attrNameLst>
                                          <p:attrName>ppt_w</p:attrName>
                                        </p:attrNameLst>
                                      </p:cBhvr>
                                      <p:tavLst>
                                        <p:tav fmla="" tm="0">
                                          <p:val>
                                            <p:strVal val="0"/>
                                          </p:val>
                                        </p:tav>
                                        <p:tav fmla="" tm="100000">
                                          <p:val>
                                            <p:strVal val="#ppt_w"/>
                                          </p:val>
                                        </p:tav>
                                      </p:tavLst>
                                    </p:anim>
                                    <p:anim calcmode="lin" valueType="num">
                                      <p:cBhvr additive="base">
                                        <p:cTn dur="500"/>
                                        <p:tgtEl>
                                          <p:spTgt spid="8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5"/>
                                        </p:tgtEl>
                                      </p:cBhvr>
                                    </p:animEffect>
                                    <p:set>
                                      <p:cBhvr>
                                        <p:cTn dur="1" fill="hold">
                                          <p:stCondLst>
                                            <p:cond delay="500"/>
                                          </p:stCondLst>
                                        </p:cTn>
                                        <p:tgtEl>
                                          <p:spTgt spid="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6"/>
                                        </p:tgtEl>
                                      </p:cBhvr>
                                    </p:animEffect>
                                    <p:set>
                                      <p:cBhvr>
                                        <p:cTn dur="1" fill="hold">
                                          <p:stCondLst>
                                            <p:cond delay="500"/>
                                          </p:stCondLst>
                                        </p:cTn>
                                        <p:tgtEl>
                                          <p:spTgt spid="8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p:nvPr/>
        </p:nvSpPr>
        <p:spPr>
          <a:xfrm>
            <a:off x="1007600" y="339500"/>
            <a:ext cx="7315500" cy="430800"/>
          </a:xfrm>
          <a:prstGeom prst="rect">
            <a:avLst/>
          </a:prstGeom>
          <a:solidFill>
            <a:srgbClr val="BC324B"/>
          </a:solid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1084263" lvl="0" marL="1084263" marR="0" rtl="0" algn="l">
              <a:spcBef>
                <a:spcPts val="0"/>
              </a:spcBef>
              <a:spcAft>
                <a:spcPts val="0"/>
              </a:spcAft>
              <a:buClr>
                <a:srgbClr val="EFE6DF"/>
              </a:buClr>
              <a:buSzPts val="2800"/>
              <a:buFont typeface="Arial"/>
              <a:buNone/>
            </a:pPr>
            <a:r>
              <a:rPr b="0" i="0" lang="en-US" sz="2800" u="none" cap="none" strike="noStrike">
                <a:solidFill>
                  <a:srgbClr val="EFE6DF"/>
                </a:solidFill>
                <a:latin typeface="Times New Roman"/>
                <a:ea typeface="Times New Roman"/>
                <a:cs typeface="Times New Roman"/>
                <a:sym typeface="Times New Roman"/>
              </a:rPr>
              <a:t>Câu 1: Thời gian diễn ra phong trào “Đồng Khởi”?</a:t>
            </a:r>
            <a:endParaRPr b="0" i="0" sz="2800" u="none" cap="none" strike="noStrike">
              <a:solidFill>
                <a:srgbClr val="EFE6DF"/>
              </a:solidFill>
              <a:latin typeface="Times New Roman"/>
              <a:ea typeface="Times New Roman"/>
              <a:cs typeface="Times New Roman"/>
              <a:sym typeface="Times New Roman"/>
            </a:endParaRPr>
          </a:p>
        </p:txBody>
      </p:sp>
      <p:sp>
        <p:nvSpPr>
          <p:cNvPr id="94" name="Google Shape;94;p4"/>
          <p:cNvSpPr/>
          <p:nvPr/>
        </p:nvSpPr>
        <p:spPr>
          <a:xfrm>
            <a:off x="251520" y="1091880"/>
            <a:ext cx="504056" cy="504056"/>
          </a:xfrm>
          <a:prstGeom prst="ellipse">
            <a:avLst/>
          </a:prstGeom>
          <a:solidFill>
            <a:schemeClr val="accent1"/>
          </a:solidFill>
          <a:ln cap="flat" cmpd="sng" w="25400">
            <a:solidFill>
              <a:srgbClr val="9633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A</a:t>
            </a:r>
            <a:endParaRPr/>
          </a:p>
        </p:txBody>
      </p:sp>
      <p:sp>
        <p:nvSpPr>
          <p:cNvPr id="95" name="Google Shape;95;p4"/>
          <p:cNvSpPr txBox="1"/>
          <p:nvPr/>
        </p:nvSpPr>
        <p:spPr>
          <a:xfrm>
            <a:off x="911873" y="1135322"/>
            <a:ext cx="330194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Cuối năm 1959</a:t>
            </a:r>
            <a:endParaRPr/>
          </a:p>
        </p:txBody>
      </p:sp>
      <p:sp>
        <p:nvSpPr>
          <p:cNvPr id="96" name="Google Shape;96;p4"/>
          <p:cNvSpPr/>
          <p:nvPr/>
        </p:nvSpPr>
        <p:spPr>
          <a:xfrm>
            <a:off x="251520" y="1866164"/>
            <a:ext cx="504056" cy="504056"/>
          </a:xfrm>
          <a:prstGeom prst="ellipse">
            <a:avLst/>
          </a:prstGeom>
          <a:solidFill>
            <a:schemeClr val="accent2"/>
          </a:solidFill>
          <a:ln cap="flat" cmpd="sng" w="25400">
            <a:solidFill>
              <a:srgbClr val="134D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imes New Roman"/>
                <a:ea typeface="Times New Roman"/>
                <a:cs typeface="Times New Roman"/>
                <a:sym typeface="Times New Roman"/>
              </a:rPr>
              <a:t>B</a:t>
            </a:r>
            <a:endParaRPr/>
          </a:p>
        </p:txBody>
      </p:sp>
      <p:sp>
        <p:nvSpPr>
          <p:cNvPr id="97" name="Google Shape;97;p4"/>
          <p:cNvSpPr txBox="1"/>
          <p:nvPr/>
        </p:nvSpPr>
        <p:spPr>
          <a:xfrm>
            <a:off x="861812" y="1881602"/>
            <a:ext cx="288367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Đầu năm 1960</a:t>
            </a:r>
            <a:endParaRPr/>
          </a:p>
        </p:txBody>
      </p:sp>
      <p:sp>
        <p:nvSpPr>
          <p:cNvPr id="98" name="Google Shape;98;p4"/>
          <p:cNvSpPr/>
          <p:nvPr/>
        </p:nvSpPr>
        <p:spPr>
          <a:xfrm>
            <a:off x="251520" y="2658988"/>
            <a:ext cx="504056" cy="504056"/>
          </a:xfrm>
          <a:prstGeom prst="ellipse">
            <a:avLst/>
          </a:prstGeom>
          <a:solidFill>
            <a:schemeClr val="accent1"/>
          </a:solidFill>
          <a:ln cap="flat" cmpd="sng" w="25400">
            <a:solidFill>
              <a:srgbClr val="9633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imes New Roman"/>
                <a:ea typeface="Times New Roman"/>
                <a:cs typeface="Times New Roman"/>
                <a:sym typeface="Times New Roman"/>
              </a:rPr>
              <a:t>C</a:t>
            </a:r>
            <a:endParaRPr/>
          </a:p>
        </p:txBody>
      </p:sp>
      <p:sp>
        <p:nvSpPr>
          <p:cNvPr id="99" name="Google Shape;99;p4"/>
          <p:cNvSpPr txBox="1"/>
          <p:nvPr/>
        </p:nvSpPr>
        <p:spPr>
          <a:xfrm>
            <a:off x="861812" y="2552506"/>
            <a:ext cx="2773531"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Cuối năm 1959 – Đầu năm 1960</a:t>
            </a:r>
            <a:endParaRPr/>
          </a:p>
        </p:txBody>
      </p:sp>
      <p:sp>
        <p:nvSpPr>
          <p:cNvPr id="100" name="Google Shape;100;p4"/>
          <p:cNvSpPr/>
          <p:nvPr/>
        </p:nvSpPr>
        <p:spPr>
          <a:xfrm>
            <a:off x="251520" y="3663879"/>
            <a:ext cx="504056" cy="504056"/>
          </a:xfrm>
          <a:prstGeom prst="ellipse">
            <a:avLst/>
          </a:prstGeom>
          <a:solidFill>
            <a:schemeClr val="accent2"/>
          </a:solidFill>
          <a:ln cap="flat" cmpd="sng" w="25400">
            <a:solidFill>
              <a:srgbClr val="134D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imes New Roman"/>
                <a:ea typeface="Times New Roman"/>
                <a:cs typeface="Times New Roman"/>
                <a:sym typeface="Times New Roman"/>
              </a:rPr>
              <a:t>D</a:t>
            </a:r>
            <a:endParaRPr/>
          </a:p>
        </p:txBody>
      </p:sp>
      <p:sp>
        <p:nvSpPr>
          <p:cNvPr id="101" name="Google Shape;101;p4"/>
          <p:cNvSpPr txBox="1"/>
          <p:nvPr/>
        </p:nvSpPr>
        <p:spPr>
          <a:xfrm>
            <a:off x="911873" y="3654298"/>
            <a:ext cx="244807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Đầu năm 1961</a:t>
            </a:r>
            <a:endParaRPr/>
          </a:p>
        </p:txBody>
      </p:sp>
      <p:pic>
        <p:nvPicPr>
          <p:cNvPr descr="Khong mau" id="102" name="Google Shape;102;p4"/>
          <p:cNvPicPr preferRelativeResize="0"/>
          <p:nvPr/>
        </p:nvPicPr>
        <p:blipFill rotWithShape="1">
          <a:blip r:embed="rId3">
            <a:alphaModFix/>
          </a:blip>
          <a:srcRect b="10352" l="1230" r="1463" t="0"/>
          <a:stretch/>
        </p:blipFill>
        <p:spPr>
          <a:xfrm>
            <a:off x="4046550" y="1196922"/>
            <a:ext cx="4211960" cy="2718986"/>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id="103" name="Google Shape;103;p4"/>
          <p:cNvPicPr preferRelativeResize="0"/>
          <p:nvPr/>
        </p:nvPicPr>
        <p:blipFill rotWithShape="1">
          <a:blip r:embed="rId4">
            <a:alphaModFix/>
          </a:blip>
          <a:srcRect b="0" l="0" r="66214" t="33600"/>
          <a:stretch/>
        </p:blipFill>
        <p:spPr>
          <a:xfrm flipH="1" rot="618774">
            <a:off x="7834088" y="3349071"/>
            <a:ext cx="1823849" cy="2016220"/>
          </a:xfrm>
          <a:prstGeom prst="rect">
            <a:avLst/>
          </a:prstGeom>
          <a:noFill/>
          <a:ln>
            <a:noFill/>
          </a:ln>
        </p:spPr>
      </p:pic>
      <p:pic>
        <p:nvPicPr>
          <p:cNvPr descr="Káº¿t quáº£ hÃ¬nh áº£nh cho right wrong tick icon" id="104" name="Google Shape;104;p4"/>
          <p:cNvPicPr preferRelativeResize="0"/>
          <p:nvPr/>
        </p:nvPicPr>
        <p:blipFill rotWithShape="1">
          <a:blip r:embed="rId5">
            <a:alphaModFix/>
          </a:blip>
          <a:srcRect b="30178" l="5167" r="55100" t="18657"/>
          <a:stretch/>
        </p:blipFill>
        <p:spPr>
          <a:xfrm>
            <a:off x="3331834" y="1946063"/>
            <a:ext cx="509111" cy="515945"/>
          </a:xfrm>
          <a:prstGeom prst="rect">
            <a:avLst/>
          </a:prstGeom>
          <a:noFill/>
          <a:ln>
            <a:noFill/>
          </a:ln>
        </p:spPr>
      </p:pic>
      <p:pic>
        <p:nvPicPr>
          <p:cNvPr descr="Káº¿t quáº£ hÃ¬nh áº£nh cho right wrong tick icon" id="105" name="Google Shape;105;p4"/>
          <p:cNvPicPr preferRelativeResize="0"/>
          <p:nvPr/>
        </p:nvPicPr>
        <p:blipFill rotWithShape="1">
          <a:blip r:embed="rId6">
            <a:alphaModFix/>
          </a:blip>
          <a:srcRect b="30178" l="5167" r="55100" t="18657"/>
          <a:stretch/>
        </p:blipFill>
        <p:spPr>
          <a:xfrm>
            <a:off x="3331835" y="1143063"/>
            <a:ext cx="509111" cy="515945"/>
          </a:xfrm>
          <a:prstGeom prst="rect">
            <a:avLst/>
          </a:prstGeom>
          <a:noFill/>
          <a:ln>
            <a:noFill/>
          </a:ln>
        </p:spPr>
      </p:pic>
      <p:pic>
        <p:nvPicPr>
          <p:cNvPr descr="Káº¿t quáº£ hÃ¬nh áº£nh cho right wrong tick icon" id="106" name="Google Shape;106;p4"/>
          <p:cNvPicPr preferRelativeResize="0"/>
          <p:nvPr/>
        </p:nvPicPr>
        <p:blipFill rotWithShape="1">
          <a:blip r:embed="rId7">
            <a:alphaModFix/>
          </a:blip>
          <a:srcRect b="30178" l="5167" r="55100" t="18657"/>
          <a:stretch/>
        </p:blipFill>
        <p:spPr>
          <a:xfrm>
            <a:off x="3331834" y="3657935"/>
            <a:ext cx="509111" cy="515945"/>
          </a:xfrm>
          <a:prstGeom prst="rect">
            <a:avLst/>
          </a:prstGeom>
          <a:noFill/>
          <a:ln>
            <a:noFill/>
          </a:ln>
        </p:spPr>
      </p:pic>
      <p:pic>
        <p:nvPicPr>
          <p:cNvPr descr="Káº¿t quáº£ hÃ¬nh áº£nh cho right wrong tick icon" id="107" name="Google Shape;107;p4"/>
          <p:cNvPicPr preferRelativeResize="0"/>
          <p:nvPr/>
        </p:nvPicPr>
        <p:blipFill rotWithShape="1">
          <a:blip r:embed="rId8">
            <a:alphaModFix/>
          </a:blip>
          <a:srcRect b="28297" l="47149" r="5517" t="18843"/>
          <a:stretch/>
        </p:blipFill>
        <p:spPr>
          <a:xfrm>
            <a:off x="3367675" y="2845030"/>
            <a:ext cx="488112" cy="428988"/>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500"/>
                                        <p:tgtEl>
                                          <p:spTgt spid="93"/>
                                        </p:tgtEl>
                                        <p:attrNameLst>
                                          <p:attrName>ppt_w</p:attrName>
                                        </p:attrNameLst>
                                      </p:cBhvr>
                                      <p:tavLst>
                                        <p:tav fmla="" tm="0">
                                          <p:val>
                                            <p:strVal val="0"/>
                                          </p:val>
                                        </p:tav>
                                        <p:tav fmla="" tm="100000">
                                          <p:val>
                                            <p:strVal val="#ppt_w"/>
                                          </p:val>
                                        </p:tav>
                                      </p:tavLst>
                                    </p:anim>
                                    <p:anim calcmode="lin" valueType="num">
                                      <p:cBhvr additive="base">
                                        <p:cTn dur="500"/>
                                        <p:tgtEl>
                                          <p:spTgt spid="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par>
                                <p:cTn fill="hold" nodeType="withEffect" presetClass="exit" presetID="10" presetSubtype="0">
                                  <p:stCondLst>
                                    <p:cond delay="500"/>
                                  </p:stCondLst>
                                  <p:childTnLst>
                                    <p:animEffect filter="fade" transition="out">
                                      <p:cBhvr>
                                        <p:cTn dur="500"/>
                                        <p:tgtEl>
                                          <p:spTgt spid="105"/>
                                        </p:tgtEl>
                                      </p:cBhvr>
                                    </p:animEffect>
                                    <p:set>
                                      <p:cBhvr>
                                        <p:cTn dur="1" fill="hold">
                                          <p:stCondLst>
                                            <p:cond delay="500"/>
                                          </p:stCondLst>
                                        </p:cTn>
                                        <p:tgtEl>
                                          <p:spTgt spid="1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xit" presetID="10" presetSubtype="0">
                                  <p:stCondLst>
                                    <p:cond delay="500"/>
                                  </p:stCondLst>
                                  <p:childTnLst>
                                    <p:animEffect filter="fade" transition="out">
                                      <p:cBhvr>
                                        <p:cTn dur="500"/>
                                        <p:tgtEl>
                                          <p:spTgt spid="104"/>
                                        </p:tgtEl>
                                      </p:cBhvr>
                                    </p:animEffect>
                                    <p:set>
                                      <p:cBhvr>
                                        <p:cTn dur="1" fill="hold">
                                          <p:stCondLst>
                                            <p:cond delay="500"/>
                                          </p:stCondLst>
                                        </p:cTn>
                                        <p:tgtEl>
                                          <p:spTgt spid="1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par>
                                <p:cTn fill="hold" nodeType="withEffect" presetClass="exit" presetID="10" presetSubtype="0">
                                  <p:stCondLst>
                                    <p:cond delay="0"/>
                                  </p:stCondLst>
                                  <p:childTnLst>
                                    <p:animEffect filter="fade" transition="out">
                                      <p:cBhvr>
                                        <p:cTn dur="500"/>
                                        <p:tgtEl>
                                          <p:spTgt spid="94"/>
                                        </p:tgtEl>
                                      </p:cBhvr>
                                    </p:animEffect>
                                    <p:set>
                                      <p:cBhvr>
                                        <p:cTn dur="1" fill="hold">
                                          <p:stCondLst>
                                            <p:cond delay="500"/>
                                          </p:stCondLst>
                                        </p:cTn>
                                        <p:tgtEl>
                                          <p:spTgt spid="9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5"/>
                                        </p:tgtEl>
                                      </p:cBhvr>
                                    </p:animEffect>
                                    <p:set>
                                      <p:cBhvr>
                                        <p:cTn dur="1" fill="hold">
                                          <p:stCondLst>
                                            <p:cond delay="500"/>
                                          </p:stCondLst>
                                        </p:cTn>
                                        <p:tgtEl>
                                          <p:spTgt spid="9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6"/>
                                        </p:tgtEl>
                                      </p:cBhvr>
                                    </p:animEffect>
                                    <p:set>
                                      <p:cBhvr>
                                        <p:cTn dur="1" fill="hold">
                                          <p:stCondLst>
                                            <p:cond delay="500"/>
                                          </p:stCondLst>
                                        </p:cTn>
                                        <p:tgtEl>
                                          <p:spTgt spid="9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97"/>
                                        </p:tgtEl>
                                      </p:cBhvr>
                                    </p:animEffect>
                                    <p:set>
                                      <p:cBhvr>
                                        <p:cTn dur="1" fill="hold">
                                          <p:stCondLst>
                                            <p:cond delay="500"/>
                                          </p:stCondLst>
                                        </p:cTn>
                                        <p:tgtEl>
                                          <p:spTgt spid="9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00"/>
                                        </p:tgtEl>
                                      </p:cBhvr>
                                    </p:animEffect>
                                    <p:set>
                                      <p:cBhvr>
                                        <p:cTn dur="1" fill="hold">
                                          <p:stCondLst>
                                            <p:cond delay="500"/>
                                          </p:stCondLst>
                                        </p:cTn>
                                        <p:tgtEl>
                                          <p:spTgt spid="10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01"/>
                                        </p:tgtEl>
                                      </p:cBhvr>
                                    </p:animEffect>
                                    <p:set>
                                      <p:cBhvr>
                                        <p:cTn dur="1" fill="hold">
                                          <p:stCondLst>
                                            <p:cond delay="500"/>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par>
                                <p:cTn fill="hold" nodeType="withEffect" presetClass="exit" presetID="10" presetSubtype="0">
                                  <p:stCondLst>
                                    <p:cond delay="500"/>
                                  </p:stCondLst>
                                  <p:childTnLst>
                                    <p:animEffect filter="fade" transition="out">
                                      <p:cBhvr>
                                        <p:cTn dur="500"/>
                                        <p:tgtEl>
                                          <p:spTgt spid="106"/>
                                        </p:tgtEl>
                                      </p:cBhvr>
                                    </p:animEffect>
                                    <p:set>
                                      <p:cBhvr>
                                        <p:cTn dur="1" fill="hold">
                                          <p:stCondLst>
                                            <p:cond delay="500"/>
                                          </p:stCondLst>
                                        </p:cTn>
                                        <p:tgtEl>
                                          <p:spTgt spid="10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p:nvPr/>
        </p:nvSpPr>
        <p:spPr>
          <a:xfrm>
            <a:off x="1007604" y="339502"/>
            <a:ext cx="7128792" cy="861774"/>
          </a:xfrm>
          <a:prstGeom prst="rect">
            <a:avLst/>
          </a:prstGeom>
          <a:solidFill>
            <a:srgbClr val="BC324B"/>
          </a:solid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1084263" lvl="0" marL="1084263" marR="0" rtl="0" algn="l">
              <a:spcBef>
                <a:spcPts val="0"/>
              </a:spcBef>
              <a:spcAft>
                <a:spcPts val="0"/>
              </a:spcAft>
              <a:buClr>
                <a:srgbClr val="EFE6DF"/>
              </a:buClr>
              <a:buSzPts val="2800"/>
              <a:buFont typeface="Arial"/>
              <a:buNone/>
            </a:pPr>
            <a:r>
              <a:rPr lang="en-US" sz="2800">
                <a:solidFill>
                  <a:srgbClr val="EFE6DF"/>
                </a:solidFill>
                <a:latin typeface="Times New Roman"/>
                <a:ea typeface="Times New Roman"/>
                <a:cs typeface="Times New Roman"/>
                <a:sym typeface="Times New Roman"/>
              </a:rPr>
              <a:t>Câu 2: Phong trào “Đồng Khởi” diễn ra mạnh mẽ nhất ở tỉnh nào?</a:t>
            </a:r>
            <a:endParaRPr sz="2800">
              <a:solidFill>
                <a:srgbClr val="EFE6DF"/>
              </a:solidFill>
              <a:latin typeface="Times New Roman"/>
              <a:ea typeface="Times New Roman"/>
              <a:cs typeface="Times New Roman"/>
              <a:sym typeface="Times New Roman"/>
            </a:endParaRPr>
          </a:p>
        </p:txBody>
      </p:sp>
      <p:sp>
        <p:nvSpPr>
          <p:cNvPr id="114" name="Google Shape;114;p5"/>
          <p:cNvSpPr/>
          <p:nvPr/>
        </p:nvSpPr>
        <p:spPr>
          <a:xfrm>
            <a:off x="1402494" y="1612706"/>
            <a:ext cx="504056" cy="504056"/>
          </a:xfrm>
          <a:prstGeom prst="ellipse">
            <a:avLst/>
          </a:prstGeom>
          <a:solidFill>
            <a:schemeClr val="accent1"/>
          </a:solidFill>
          <a:ln cap="flat" cmpd="sng" w="25400">
            <a:solidFill>
              <a:srgbClr val="9633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imes New Roman"/>
                <a:ea typeface="Times New Roman"/>
                <a:cs typeface="Times New Roman"/>
                <a:sym typeface="Times New Roman"/>
              </a:rPr>
              <a:t>A</a:t>
            </a:r>
            <a:endParaRPr/>
          </a:p>
        </p:txBody>
      </p:sp>
      <p:sp>
        <p:nvSpPr>
          <p:cNvPr id="115" name="Google Shape;115;p5"/>
          <p:cNvSpPr txBox="1"/>
          <p:nvPr/>
        </p:nvSpPr>
        <p:spPr>
          <a:xfrm>
            <a:off x="2051917" y="1612706"/>
            <a:ext cx="171405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Sài Gòn</a:t>
            </a:r>
            <a:endParaRPr/>
          </a:p>
        </p:txBody>
      </p:sp>
      <p:sp>
        <p:nvSpPr>
          <p:cNvPr id="116" name="Google Shape;116;p5"/>
          <p:cNvSpPr/>
          <p:nvPr/>
        </p:nvSpPr>
        <p:spPr>
          <a:xfrm>
            <a:off x="1400297" y="2348245"/>
            <a:ext cx="504056" cy="504056"/>
          </a:xfrm>
          <a:prstGeom prst="ellipse">
            <a:avLst/>
          </a:prstGeom>
          <a:solidFill>
            <a:schemeClr val="accent2"/>
          </a:solidFill>
          <a:ln cap="flat" cmpd="sng" w="25400">
            <a:solidFill>
              <a:srgbClr val="134D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imes New Roman"/>
                <a:ea typeface="Times New Roman"/>
                <a:cs typeface="Times New Roman"/>
                <a:sym typeface="Times New Roman"/>
              </a:rPr>
              <a:t>B</a:t>
            </a:r>
            <a:endParaRPr/>
          </a:p>
        </p:txBody>
      </p:sp>
      <p:sp>
        <p:nvSpPr>
          <p:cNvPr id="117" name="Google Shape;117;p5"/>
          <p:cNvSpPr txBox="1"/>
          <p:nvPr/>
        </p:nvSpPr>
        <p:spPr>
          <a:xfrm>
            <a:off x="2063859" y="2347646"/>
            <a:ext cx="187220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Bến Tre</a:t>
            </a:r>
            <a:endParaRPr/>
          </a:p>
        </p:txBody>
      </p:sp>
      <p:sp>
        <p:nvSpPr>
          <p:cNvPr id="118" name="Google Shape;118;p5"/>
          <p:cNvSpPr/>
          <p:nvPr/>
        </p:nvSpPr>
        <p:spPr>
          <a:xfrm>
            <a:off x="1400297" y="3062304"/>
            <a:ext cx="504056" cy="504056"/>
          </a:xfrm>
          <a:prstGeom prst="ellipse">
            <a:avLst/>
          </a:prstGeom>
          <a:solidFill>
            <a:schemeClr val="accent1"/>
          </a:solidFill>
          <a:ln cap="flat" cmpd="sng" w="25400">
            <a:solidFill>
              <a:srgbClr val="9633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imes New Roman"/>
                <a:ea typeface="Times New Roman"/>
                <a:cs typeface="Times New Roman"/>
                <a:sym typeface="Times New Roman"/>
              </a:rPr>
              <a:t>C</a:t>
            </a:r>
            <a:endParaRPr/>
          </a:p>
        </p:txBody>
      </p:sp>
      <p:sp>
        <p:nvSpPr>
          <p:cNvPr id="119" name="Google Shape;119;p5"/>
          <p:cNvSpPr txBox="1"/>
          <p:nvPr/>
        </p:nvSpPr>
        <p:spPr>
          <a:xfrm>
            <a:off x="2051917" y="3062004"/>
            <a:ext cx="187220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Miền Nam</a:t>
            </a:r>
            <a:endParaRPr/>
          </a:p>
        </p:txBody>
      </p:sp>
      <p:sp>
        <p:nvSpPr>
          <p:cNvPr id="120" name="Google Shape;120;p5"/>
          <p:cNvSpPr/>
          <p:nvPr/>
        </p:nvSpPr>
        <p:spPr>
          <a:xfrm>
            <a:off x="1400297" y="3795527"/>
            <a:ext cx="504056" cy="504056"/>
          </a:xfrm>
          <a:prstGeom prst="ellipse">
            <a:avLst/>
          </a:prstGeom>
          <a:solidFill>
            <a:schemeClr val="accent2"/>
          </a:solidFill>
          <a:ln cap="flat" cmpd="sng" w="25400">
            <a:solidFill>
              <a:srgbClr val="134D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imes New Roman"/>
                <a:ea typeface="Times New Roman"/>
                <a:cs typeface="Times New Roman"/>
                <a:sym typeface="Times New Roman"/>
              </a:rPr>
              <a:t>D</a:t>
            </a:r>
            <a:endParaRPr/>
          </a:p>
        </p:txBody>
      </p:sp>
      <p:sp>
        <p:nvSpPr>
          <p:cNvPr id="121" name="Google Shape;121;p5"/>
          <p:cNvSpPr txBox="1"/>
          <p:nvPr/>
        </p:nvSpPr>
        <p:spPr>
          <a:xfrm>
            <a:off x="2051917" y="3785945"/>
            <a:ext cx="187220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Mỏ Cày</a:t>
            </a:r>
            <a:endParaRPr/>
          </a:p>
        </p:txBody>
      </p:sp>
      <p:pic>
        <p:nvPicPr>
          <p:cNvPr id="122" name="Google Shape;122;p5"/>
          <p:cNvPicPr preferRelativeResize="0"/>
          <p:nvPr/>
        </p:nvPicPr>
        <p:blipFill rotWithShape="1">
          <a:blip r:embed="rId3">
            <a:alphaModFix/>
          </a:blip>
          <a:srcRect b="0" l="0" r="66214" t="33600"/>
          <a:stretch/>
        </p:blipFill>
        <p:spPr>
          <a:xfrm rot="-618774">
            <a:off x="-568456" y="3291474"/>
            <a:ext cx="1823849" cy="2016220"/>
          </a:xfrm>
          <a:prstGeom prst="rect">
            <a:avLst/>
          </a:prstGeom>
          <a:noFill/>
          <a:ln>
            <a:noFill/>
          </a:ln>
        </p:spPr>
      </p:pic>
      <p:pic>
        <p:nvPicPr>
          <p:cNvPr descr="Káº¿t quáº£ hÃ¬nh áº£nh cho right wrong tick icon" id="123" name="Google Shape;123;p5"/>
          <p:cNvPicPr preferRelativeResize="0"/>
          <p:nvPr/>
        </p:nvPicPr>
        <p:blipFill rotWithShape="1">
          <a:blip r:embed="rId4">
            <a:alphaModFix/>
          </a:blip>
          <a:srcRect b="30178" l="5167" r="55100" t="18657"/>
          <a:stretch/>
        </p:blipFill>
        <p:spPr>
          <a:xfrm>
            <a:off x="3681511" y="3079036"/>
            <a:ext cx="509111" cy="515945"/>
          </a:xfrm>
          <a:prstGeom prst="rect">
            <a:avLst/>
          </a:prstGeom>
          <a:noFill/>
          <a:ln>
            <a:noFill/>
          </a:ln>
        </p:spPr>
      </p:pic>
      <p:pic>
        <p:nvPicPr>
          <p:cNvPr descr="Káº¿t quáº£ hÃ¬nh áº£nh cho right wrong tick icon" id="124" name="Google Shape;124;p5"/>
          <p:cNvPicPr preferRelativeResize="0"/>
          <p:nvPr/>
        </p:nvPicPr>
        <p:blipFill rotWithShape="1">
          <a:blip r:embed="rId5">
            <a:alphaModFix/>
          </a:blip>
          <a:srcRect b="30178" l="5167" r="55100" t="18657"/>
          <a:stretch/>
        </p:blipFill>
        <p:spPr>
          <a:xfrm>
            <a:off x="3290827" y="1693255"/>
            <a:ext cx="509111" cy="515945"/>
          </a:xfrm>
          <a:prstGeom prst="rect">
            <a:avLst/>
          </a:prstGeom>
          <a:noFill/>
          <a:ln>
            <a:noFill/>
          </a:ln>
        </p:spPr>
      </p:pic>
      <p:pic>
        <p:nvPicPr>
          <p:cNvPr descr="Káº¿t quáº£ hÃ¬nh áº£nh cho right wrong tick icon" id="125" name="Google Shape;125;p5"/>
          <p:cNvPicPr preferRelativeResize="0"/>
          <p:nvPr/>
        </p:nvPicPr>
        <p:blipFill rotWithShape="1">
          <a:blip r:embed="rId6">
            <a:alphaModFix/>
          </a:blip>
          <a:srcRect b="30178" l="5167" r="55100" t="18657"/>
          <a:stretch/>
        </p:blipFill>
        <p:spPr>
          <a:xfrm>
            <a:off x="3389249" y="3828987"/>
            <a:ext cx="509111" cy="515945"/>
          </a:xfrm>
          <a:prstGeom prst="rect">
            <a:avLst/>
          </a:prstGeom>
          <a:noFill/>
          <a:ln>
            <a:noFill/>
          </a:ln>
        </p:spPr>
      </p:pic>
      <p:pic>
        <p:nvPicPr>
          <p:cNvPr descr="Káº¿t quáº£ hÃ¬nh áº£nh cho right wrong tick icon" id="126" name="Google Shape;126;p5"/>
          <p:cNvPicPr preferRelativeResize="0"/>
          <p:nvPr/>
        </p:nvPicPr>
        <p:blipFill rotWithShape="1">
          <a:blip r:embed="rId7">
            <a:alphaModFix/>
          </a:blip>
          <a:srcRect b="28297" l="47149" r="5517" t="18843"/>
          <a:stretch/>
        </p:blipFill>
        <p:spPr>
          <a:xfrm>
            <a:off x="3407220" y="2420920"/>
            <a:ext cx="488112" cy="428988"/>
          </a:xfrm>
          <a:prstGeom prst="rect">
            <a:avLst/>
          </a:prstGeom>
          <a:noFill/>
          <a:ln>
            <a:noFill/>
          </a:ln>
        </p:spPr>
      </p:pic>
      <p:pic>
        <p:nvPicPr>
          <p:cNvPr descr="Hình ảnh: Bến tre đồng khởi – Kho tư liệu lịch sử lớp 4 – lớp 5" id="127" name="Google Shape;127;p5"/>
          <p:cNvPicPr preferRelativeResize="0"/>
          <p:nvPr/>
        </p:nvPicPr>
        <p:blipFill rotWithShape="1">
          <a:blip r:embed="rId8">
            <a:alphaModFix/>
          </a:blip>
          <a:srcRect b="0" l="0" r="0" t="0"/>
          <a:stretch/>
        </p:blipFill>
        <p:spPr>
          <a:xfrm>
            <a:off x="4361947" y="1419622"/>
            <a:ext cx="4524983" cy="300026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ppt_w</p:attrName>
                                        </p:attrNameLst>
                                      </p:cBhvr>
                                      <p:tavLst>
                                        <p:tav fmla="" tm="0">
                                          <p:val>
                                            <p:strVal val="0"/>
                                          </p:val>
                                        </p:tav>
                                        <p:tav fmla="" tm="100000">
                                          <p:val>
                                            <p:strVal val="#ppt_w"/>
                                          </p:val>
                                        </p:tav>
                                      </p:tavLst>
                                    </p:anim>
                                    <p:anim calcmode="lin" valueType="num">
                                      <p:cBhvr additive="base">
                                        <p:cTn dur="500"/>
                                        <p:tgtEl>
                                          <p:spTgt spid="113"/>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par>
                                <p:cTn fill="hold" nodeType="withEffect" presetClass="exit" presetID="10" presetSubtype="0">
                                  <p:stCondLst>
                                    <p:cond delay="500"/>
                                  </p:stCondLst>
                                  <p:childTnLst>
                                    <p:animEffect filter="fade" transition="out">
                                      <p:cBhvr>
                                        <p:cTn dur="500"/>
                                        <p:tgtEl>
                                          <p:spTgt spid="124"/>
                                        </p:tgtEl>
                                      </p:cBhvr>
                                    </p:animEffect>
                                    <p:set>
                                      <p:cBhvr>
                                        <p:cTn dur="1" fill="hold">
                                          <p:stCondLst>
                                            <p:cond delay="500"/>
                                          </p:stCondLst>
                                        </p:cTn>
                                        <p:tgtEl>
                                          <p:spTgt spid="1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xit" presetID="10" presetSubtype="0">
                                  <p:stCondLst>
                                    <p:cond delay="0"/>
                                  </p:stCondLst>
                                  <p:childTnLst>
                                    <p:animEffect filter="fade" transition="out">
                                      <p:cBhvr>
                                        <p:cTn dur="500"/>
                                        <p:tgtEl>
                                          <p:spTgt spid="114"/>
                                        </p:tgtEl>
                                      </p:cBhvr>
                                    </p:animEffect>
                                    <p:set>
                                      <p:cBhvr>
                                        <p:cTn dur="1" fill="hold">
                                          <p:stCondLst>
                                            <p:cond delay="500"/>
                                          </p:stCondLst>
                                        </p:cTn>
                                        <p:tgtEl>
                                          <p:spTgt spid="11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15"/>
                                        </p:tgtEl>
                                      </p:cBhvr>
                                    </p:animEffect>
                                    <p:set>
                                      <p:cBhvr>
                                        <p:cTn dur="1" fill="hold">
                                          <p:stCondLst>
                                            <p:cond delay="500"/>
                                          </p:stCondLst>
                                        </p:cTn>
                                        <p:tgtEl>
                                          <p:spTgt spid="11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18"/>
                                        </p:tgtEl>
                                      </p:cBhvr>
                                    </p:animEffect>
                                    <p:set>
                                      <p:cBhvr>
                                        <p:cTn dur="1" fill="hold">
                                          <p:stCondLst>
                                            <p:cond delay="500"/>
                                          </p:stCondLst>
                                        </p:cTn>
                                        <p:tgtEl>
                                          <p:spTgt spid="11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19"/>
                                        </p:tgtEl>
                                      </p:cBhvr>
                                    </p:animEffect>
                                    <p:set>
                                      <p:cBhvr>
                                        <p:cTn dur="1" fill="hold">
                                          <p:stCondLst>
                                            <p:cond delay="500"/>
                                          </p:stCondLst>
                                        </p:cTn>
                                        <p:tgtEl>
                                          <p:spTgt spid="1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20"/>
                                        </p:tgtEl>
                                      </p:cBhvr>
                                    </p:animEffect>
                                    <p:set>
                                      <p:cBhvr>
                                        <p:cTn dur="1" fill="hold">
                                          <p:stCondLst>
                                            <p:cond delay="500"/>
                                          </p:stCondLst>
                                        </p:cTn>
                                        <p:tgtEl>
                                          <p:spTgt spid="12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21"/>
                                        </p:tgtEl>
                                      </p:cBhvr>
                                    </p:animEffect>
                                    <p:set>
                                      <p:cBhvr>
                                        <p:cTn dur="1" fill="hold">
                                          <p:stCondLst>
                                            <p:cond delay="500"/>
                                          </p:stCondLst>
                                        </p:cTn>
                                        <p:tgtEl>
                                          <p:spTgt spid="1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xit" presetID="10" presetSubtype="0">
                                  <p:stCondLst>
                                    <p:cond delay="500"/>
                                  </p:stCondLst>
                                  <p:childTnLst>
                                    <p:animEffect filter="fade" transition="out">
                                      <p:cBhvr>
                                        <p:cTn dur="500"/>
                                        <p:tgtEl>
                                          <p:spTgt spid="123"/>
                                        </p:tgtEl>
                                      </p:cBhvr>
                                    </p:animEffect>
                                    <p:set>
                                      <p:cBhvr>
                                        <p:cTn dur="1" fill="hold">
                                          <p:stCondLst>
                                            <p:cond delay="500"/>
                                          </p:stCondLst>
                                        </p:cTn>
                                        <p:tgtEl>
                                          <p:spTgt spid="1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xit" presetID="10" presetSubtype="0">
                                  <p:stCondLst>
                                    <p:cond delay="500"/>
                                  </p:stCondLst>
                                  <p:childTnLst>
                                    <p:animEffect filter="fade" transition="out">
                                      <p:cBhvr>
                                        <p:cTn dur="500"/>
                                        <p:tgtEl>
                                          <p:spTgt spid="125"/>
                                        </p:tgtEl>
                                      </p:cBhvr>
                                    </p:animEffect>
                                    <p:set>
                                      <p:cBhvr>
                                        <p:cTn dur="1" fill="hold">
                                          <p:stCondLst>
                                            <p:cond delay="500"/>
                                          </p:stCondLst>
                                        </p:cTn>
                                        <p:tgtEl>
                                          <p:spTgt spid="12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6"/>
          <p:cNvPicPr preferRelativeResize="0"/>
          <p:nvPr/>
        </p:nvPicPr>
        <p:blipFill rotWithShape="1">
          <a:blip r:embed="rId3">
            <a:alphaModFix/>
          </a:blip>
          <a:srcRect b="0" l="0" r="0" t="0"/>
          <a:stretch/>
        </p:blipFill>
        <p:spPr>
          <a:xfrm rot="5400000">
            <a:off x="1999300" y="-1927291"/>
            <a:ext cx="5143501" cy="9142098"/>
          </a:xfrm>
          <a:prstGeom prst="rect">
            <a:avLst/>
          </a:prstGeom>
          <a:noFill/>
          <a:ln>
            <a:noFill/>
          </a:ln>
        </p:spPr>
      </p:pic>
      <p:cxnSp>
        <p:nvCxnSpPr>
          <p:cNvPr id="134" name="Google Shape;134;p6"/>
          <p:cNvCxnSpPr/>
          <p:nvPr/>
        </p:nvCxnSpPr>
        <p:spPr>
          <a:xfrm rot="10800000">
            <a:off x="5420954" y="2824649"/>
            <a:ext cx="0" cy="1"/>
          </a:xfrm>
          <a:prstGeom prst="straightConnector1">
            <a:avLst/>
          </a:prstGeom>
          <a:noFill/>
          <a:ln cap="flat" cmpd="sng" w="25400">
            <a:solidFill>
              <a:schemeClr val="accent2"/>
            </a:solidFill>
            <a:prstDash val="solid"/>
            <a:round/>
            <a:headEnd len="sm" w="sm" type="none"/>
            <a:tailEnd len="sm" w="sm" type="none"/>
          </a:ln>
        </p:spPr>
      </p:cxnSp>
      <p:pic>
        <p:nvPicPr>
          <p:cNvPr id="135" name="Google Shape;135;p6"/>
          <p:cNvPicPr preferRelativeResize="0"/>
          <p:nvPr/>
        </p:nvPicPr>
        <p:blipFill rotWithShape="1">
          <a:blip r:embed="rId4">
            <a:alphaModFix/>
          </a:blip>
          <a:srcRect b="0" l="0" r="66214" t="33600"/>
          <a:stretch/>
        </p:blipFill>
        <p:spPr>
          <a:xfrm rot="-618774">
            <a:off x="-291906" y="3150768"/>
            <a:ext cx="1823849" cy="2016220"/>
          </a:xfrm>
          <a:prstGeom prst="rect">
            <a:avLst/>
          </a:prstGeom>
          <a:noFill/>
          <a:ln>
            <a:noFill/>
          </a:ln>
        </p:spPr>
      </p:pic>
      <p:pic>
        <p:nvPicPr>
          <p:cNvPr id="136" name="Google Shape;136;p6"/>
          <p:cNvPicPr preferRelativeResize="0"/>
          <p:nvPr/>
        </p:nvPicPr>
        <p:blipFill rotWithShape="1">
          <a:blip r:embed="rId4">
            <a:alphaModFix/>
          </a:blip>
          <a:srcRect b="0" l="0" r="66214" t="33600"/>
          <a:stretch/>
        </p:blipFill>
        <p:spPr>
          <a:xfrm flipH="1" rot="-5400000">
            <a:off x="7523578" y="-865898"/>
            <a:ext cx="1823849" cy="2016220"/>
          </a:xfrm>
          <a:prstGeom prst="rect">
            <a:avLst/>
          </a:prstGeom>
          <a:noFill/>
          <a:ln>
            <a:noFill/>
          </a:ln>
        </p:spPr>
      </p:pic>
      <p:sp>
        <p:nvSpPr>
          <p:cNvPr id="137" name="Google Shape;137;p6"/>
          <p:cNvSpPr/>
          <p:nvPr/>
        </p:nvSpPr>
        <p:spPr>
          <a:xfrm>
            <a:off x="214565" y="849416"/>
            <a:ext cx="8712968" cy="1854717"/>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600">
                <a:solidFill>
                  <a:schemeClr val="accent1"/>
                </a:solidFill>
                <a:latin typeface="Arial"/>
                <a:ea typeface="Arial"/>
                <a:cs typeface="Arial"/>
                <a:sym typeface="Arial"/>
              </a:rPr>
              <a:t>Nhà máy hiện đại đầu tiên của nước ta</a:t>
            </a:r>
            <a:endParaRPr b="1" sz="6600">
              <a:solidFill>
                <a:schemeClr val="accent1"/>
              </a:solidFill>
              <a:latin typeface="Arial"/>
              <a:ea typeface="Arial"/>
              <a:cs typeface="Arial"/>
              <a:sym typeface="Arial"/>
            </a:endParaRPr>
          </a:p>
        </p:txBody>
      </p:sp>
      <p:pic>
        <p:nvPicPr>
          <p:cNvPr id="138" name="Google Shape;138;p6"/>
          <p:cNvPicPr preferRelativeResize="0"/>
          <p:nvPr/>
        </p:nvPicPr>
        <p:blipFill rotWithShape="1">
          <a:blip r:embed="rId5">
            <a:alphaModFix/>
          </a:blip>
          <a:srcRect b="0" l="0" r="0" t="0"/>
          <a:stretch/>
        </p:blipFill>
        <p:spPr>
          <a:xfrm>
            <a:off x="2589325" y="2931790"/>
            <a:ext cx="3963449" cy="1958339"/>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139" name="Google Shape;139;p6"/>
          <p:cNvSpPr txBox="1"/>
          <p:nvPr/>
        </p:nvSpPr>
        <p:spPr>
          <a:xfrm>
            <a:off x="3491880" y="339502"/>
            <a:ext cx="259228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02060"/>
                </a:solidFill>
                <a:latin typeface="Corben"/>
                <a:ea typeface="Corben"/>
                <a:cs typeface="Corben"/>
                <a:sym typeface="Corben"/>
              </a:rPr>
              <a:t>Lịch sử</a:t>
            </a:r>
            <a:endParaRPr/>
          </a:p>
        </p:txBody>
      </p:sp>
      <p:sp>
        <p:nvSpPr>
          <p:cNvPr id="140" name="Google Shape;140;p6"/>
          <p:cNvSpPr txBox="1"/>
          <p:nvPr/>
        </p:nvSpPr>
        <p:spPr>
          <a:xfrm>
            <a:off x="7631832" y="2553303"/>
            <a:ext cx="151216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a:solidFill>
                  <a:schemeClr val="dk1"/>
                </a:solidFill>
                <a:latin typeface="Times New Roman"/>
                <a:ea typeface="Times New Roman"/>
                <a:cs typeface="Times New Roman"/>
                <a:sym typeface="Times New Roman"/>
              </a:rPr>
              <a:t>Trang 45</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ppt_w</p:attrName>
                                        </p:attrNameLst>
                                      </p:cBhvr>
                                      <p:tavLst>
                                        <p:tav fmla="" tm="0">
                                          <p:val>
                                            <p:strVal val="0"/>
                                          </p:val>
                                        </p:tav>
                                        <p:tav fmla="" tm="100000">
                                          <p:val>
                                            <p:strVal val="#ppt_w"/>
                                          </p:val>
                                        </p:tav>
                                      </p:tavLst>
                                    </p:anim>
                                    <p:anim calcmode="lin" valueType="num">
                                      <p:cBhvr additive="base">
                                        <p:cTn dur="1000"/>
                                        <p:tgtEl>
                                          <p:spTgt spid="13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7"/>
          <p:cNvPicPr preferRelativeResize="0"/>
          <p:nvPr/>
        </p:nvPicPr>
        <p:blipFill rotWithShape="1">
          <a:blip r:embed="rId3">
            <a:alphaModFix/>
          </a:blip>
          <a:srcRect b="0" l="0" r="0" t="0"/>
          <a:stretch/>
        </p:blipFill>
        <p:spPr>
          <a:xfrm rot="5400000">
            <a:off x="2001202" y="-1999297"/>
            <a:ext cx="5143501" cy="9142098"/>
          </a:xfrm>
          <a:prstGeom prst="rect">
            <a:avLst/>
          </a:prstGeom>
          <a:noFill/>
          <a:ln>
            <a:noFill/>
          </a:ln>
        </p:spPr>
      </p:pic>
      <p:sp>
        <p:nvSpPr>
          <p:cNvPr id="147" name="Google Shape;147;p7"/>
          <p:cNvSpPr/>
          <p:nvPr/>
        </p:nvSpPr>
        <p:spPr>
          <a:xfrm rot="5400000">
            <a:off x="3315313" y="-3134606"/>
            <a:ext cx="2513372" cy="8790417"/>
          </a:xfrm>
          <a:custGeom>
            <a:rect b="b" l="l" r="r" t="t"/>
            <a:pathLst>
              <a:path extrusionOk="0" h="9169702" w="2621818">
                <a:moveTo>
                  <a:pt x="0" y="9169702"/>
                </a:moveTo>
                <a:lnTo>
                  <a:pt x="0" y="0"/>
                </a:lnTo>
                <a:lnTo>
                  <a:pt x="2621818" y="4584851"/>
                </a:lnTo>
                <a:close/>
              </a:path>
            </a:pathLst>
          </a:custGeom>
          <a:gradFill>
            <a:gsLst>
              <a:gs pos="0">
                <a:srgbClr val="1B6A89">
                  <a:alpha val="60000"/>
                </a:srgbClr>
              </a:gs>
              <a:gs pos="100000">
                <a:srgbClr val="0D3544"/>
              </a:gs>
            </a:gsLst>
            <a:lin ang="54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148" name="Google Shape;148;p7"/>
          <p:cNvSpPr/>
          <p:nvPr/>
        </p:nvSpPr>
        <p:spPr>
          <a:xfrm>
            <a:off x="1289520" y="1458540"/>
            <a:ext cx="651272" cy="651272"/>
          </a:xfrm>
          <a:prstGeom prst="ellipse">
            <a:avLst/>
          </a:prstGeom>
          <a:solidFill>
            <a:srgbClr val="BC324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4000">
                <a:solidFill>
                  <a:schemeClr val="lt1"/>
                </a:solidFill>
                <a:latin typeface="Times New Roman"/>
                <a:ea typeface="Times New Roman"/>
                <a:cs typeface="Times New Roman"/>
                <a:sym typeface="Times New Roman"/>
              </a:rPr>
              <a:t>1</a:t>
            </a:r>
            <a:endParaRPr sz="4000">
              <a:solidFill>
                <a:schemeClr val="lt1"/>
              </a:solidFill>
              <a:latin typeface="Times New Roman"/>
              <a:ea typeface="Times New Roman"/>
              <a:cs typeface="Times New Roman"/>
              <a:sym typeface="Times New Roman"/>
            </a:endParaRPr>
          </a:p>
        </p:txBody>
      </p:sp>
      <p:sp>
        <p:nvSpPr>
          <p:cNvPr id="149" name="Google Shape;149;p7"/>
          <p:cNvSpPr/>
          <p:nvPr/>
        </p:nvSpPr>
        <p:spPr>
          <a:xfrm>
            <a:off x="4246363" y="2696037"/>
            <a:ext cx="651272" cy="651272"/>
          </a:xfrm>
          <a:prstGeom prst="ellipse">
            <a:avLst/>
          </a:prstGeom>
          <a:solidFill>
            <a:srgbClr val="1B6A8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4000">
                <a:solidFill>
                  <a:schemeClr val="lt1"/>
                </a:solidFill>
                <a:latin typeface="Times New Roman"/>
                <a:ea typeface="Times New Roman"/>
                <a:cs typeface="Times New Roman"/>
                <a:sym typeface="Times New Roman"/>
              </a:rPr>
              <a:t>2</a:t>
            </a:r>
            <a:endParaRPr sz="4000">
              <a:solidFill>
                <a:schemeClr val="lt1"/>
              </a:solidFill>
              <a:latin typeface="Times New Roman"/>
              <a:ea typeface="Times New Roman"/>
              <a:cs typeface="Times New Roman"/>
              <a:sym typeface="Times New Roman"/>
            </a:endParaRPr>
          </a:p>
        </p:txBody>
      </p:sp>
      <p:sp>
        <p:nvSpPr>
          <p:cNvPr id="150" name="Google Shape;150;p7"/>
          <p:cNvSpPr/>
          <p:nvPr/>
        </p:nvSpPr>
        <p:spPr>
          <a:xfrm>
            <a:off x="7236296" y="1458540"/>
            <a:ext cx="651272" cy="651272"/>
          </a:xfrm>
          <a:prstGeom prst="ellipse">
            <a:avLst/>
          </a:prstGeom>
          <a:solidFill>
            <a:srgbClr val="BC324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4000">
                <a:solidFill>
                  <a:schemeClr val="lt1"/>
                </a:solidFill>
                <a:latin typeface="Times New Roman"/>
                <a:ea typeface="Times New Roman"/>
                <a:cs typeface="Times New Roman"/>
                <a:sym typeface="Times New Roman"/>
              </a:rPr>
              <a:t>3</a:t>
            </a:r>
            <a:endParaRPr sz="4000">
              <a:solidFill>
                <a:schemeClr val="lt1"/>
              </a:solidFill>
              <a:latin typeface="Times New Roman"/>
              <a:ea typeface="Times New Roman"/>
              <a:cs typeface="Times New Roman"/>
              <a:sym typeface="Times New Roman"/>
            </a:endParaRPr>
          </a:p>
        </p:txBody>
      </p:sp>
      <p:sp>
        <p:nvSpPr>
          <p:cNvPr id="151" name="Google Shape;151;p7"/>
          <p:cNvSpPr/>
          <p:nvPr/>
        </p:nvSpPr>
        <p:spPr>
          <a:xfrm>
            <a:off x="3019425" y="885467"/>
            <a:ext cx="3105150" cy="553400"/>
          </a:xfrm>
          <a:prstGeom prst="rect">
            <a:avLst/>
          </a:prstGeom>
        </p:spPr>
        <p:txBody>
          <a:bodyPr>
            <a:prstTxWarp prst="textPlain"/>
          </a:bodyPr>
          <a:lstStyle/>
          <a:p>
            <a:pPr lvl="0" algn="ctr"/>
            <a:r>
              <a:rPr b="1" i="0">
                <a:ln>
                  <a:noFill/>
                </a:ln>
                <a:solidFill>
                  <a:schemeClr val="lt1"/>
                </a:solidFill>
                <a:latin typeface="Arial"/>
              </a:rPr>
              <a:t>Mục Tiêu</a:t>
            </a:r>
          </a:p>
        </p:txBody>
      </p:sp>
      <p:sp>
        <p:nvSpPr>
          <p:cNvPr id="152" name="Google Shape;152;p7"/>
          <p:cNvSpPr txBox="1"/>
          <p:nvPr/>
        </p:nvSpPr>
        <p:spPr>
          <a:xfrm>
            <a:off x="19580" y="2070647"/>
            <a:ext cx="310515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dk1"/>
                </a:solidFill>
                <a:latin typeface="Times New Roman"/>
                <a:ea typeface="Times New Roman"/>
                <a:cs typeface="Times New Roman"/>
                <a:sym typeface="Times New Roman"/>
              </a:rPr>
              <a:t>Hoàn cảnh ra đời của Nhà máy Cơ khí Hà Nội</a:t>
            </a:r>
            <a:endParaRPr b="1" i="1" sz="2800">
              <a:solidFill>
                <a:schemeClr val="dk1"/>
              </a:solidFill>
              <a:latin typeface="Times New Roman"/>
              <a:ea typeface="Times New Roman"/>
              <a:cs typeface="Times New Roman"/>
              <a:sym typeface="Times New Roman"/>
            </a:endParaRPr>
          </a:p>
        </p:txBody>
      </p:sp>
      <p:sp>
        <p:nvSpPr>
          <p:cNvPr id="153" name="Google Shape;153;p7"/>
          <p:cNvSpPr txBox="1"/>
          <p:nvPr/>
        </p:nvSpPr>
        <p:spPr>
          <a:xfrm>
            <a:off x="2771798" y="3528495"/>
            <a:ext cx="3816425"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dk1"/>
                </a:solidFill>
                <a:latin typeface="Times New Roman"/>
                <a:ea typeface="Times New Roman"/>
                <a:cs typeface="Times New Roman"/>
                <a:sym typeface="Times New Roman"/>
              </a:rPr>
              <a:t>Quá trình xây dựng Nhà máy Cơ khí Hà Nội</a:t>
            </a:r>
            <a:endParaRPr b="1" i="1" sz="2800">
              <a:solidFill>
                <a:schemeClr val="dk1"/>
              </a:solidFill>
              <a:latin typeface="Times New Roman"/>
              <a:ea typeface="Times New Roman"/>
              <a:cs typeface="Times New Roman"/>
              <a:sym typeface="Times New Roman"/>
            </a:endParaRPr>
          </a:p>
        </p:txBody>
      </p:sp>
      <p:sp>
        <p:nvSpPr>
          <p:cNvPr id="154" name="Google Shape;154;p7"/>
          <p:cNvSpPr txBox="1"/>
          <p:nvPr/>
        </p:nvSpPr>
        <p:spPr>
          <a:xfrm>
            <a:off x="5862058" y="2070647"/>
            <a:ext cx="310515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dk1"/>
                </a:solidFill>
                <a:latin typeface="Times New Roman"/>
                <a:ea typeface="Times New Roman"/>
                <a:cs typeface="Times New Roman"/>
                <a:sym typeface="Times New Roman"/>
              </a:rPr>
              <a:t>Những đóng góp của Nhà máy Cơ khí Hà Nội.</a:t>
            </a:r>
            <a:endParaRPr b="1" i="1" sz="2800">
              <a:solidFill>
                <a:schemeClr val="dk1"/>
              </a:solidFill>
              <a:latin typeface="Times New Roman"/>
              <a:ea typeface="Times New Roman"/>
              <a:cs typeface="Times New Roman"/>
              <a:sym typeface="Times New Roman"/>
            </a:endParaRPr>
          </a:p>
        </p:txBody>
      </p:sp>
      <p:pic>
        <p:nvPicPr>
          <p:cNvPr id="155" name="Google Shape;155;p7"/>
          <p:cNvPicPr preferRelativeResize="0"/>
          <p:nvPr/>
        </p:nvPicPr>
        <p:blipFill rotWithShape="1">
          <a:blip r:embed="rId4">
            <a:alphaModFix/>
          </a:blip>
          <a:srcRect b="52800" l="55512" r="14562" t="2400"/>
          <a:stretch/>
        </p:blipFill>
        <p:spPr>
          <a:xfrm>
            <a:off x="52850" y="3431852"/>
            <a:ext cx="1709191" cy="1915389"/>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8"/>
          <p:cNvPicPr preferRelativeResize="0"/>
          <p:nvPr/>
        </p:nvPicPr>
        <p:blipFill rotWithShape="1">
          <a:blip r:embed="rId3">
            <a:alphaModFix/>
          </a:blip>
          <a:srcRect b="0" l="0" r="0" t="0"/>
          <a:stretch/>
        </p:blipFill>
        <p:spPr>
          <a:xfrm rot="5400000">
            <a:off x="2001202" y="-1999297"/>
            <a:ext cx="5143501" cy="9142098"/>
          </a:xfrm>
          <a:prstGeom prst="rect">
            <a:avLst/>
          </a:prstGeom>
          <a:noFill/>
          <a:ln>
            <a:noFill/>
          </a:ln>
        </p:spPr>
      </p:pic>
      <p:sp>
        <p:nvSpPr>
          <p:cNvPr id="162" name="Google Shape;162;p8"/>
          <p:cNvSpPr/>
          <p:nvPr/>
        </p:nvSpPr>
        <p:spPr>
          <a:xfrm rot="5400000">
            <a:off x="3315313" y="-3134606"/>
            <a:ext cx="2513372" cy="8790417"/>
          </a:xfrm>
          <a:custGeom>
            <a:rect b="b" l="l" r="r" t="t"/>
            <a:pathLst>
              <a:path extrusionOk="0" h="9169702" w="2621818">
                <a:moveTo>
                  <a:pt x="0" y="9169702"/>
                </a:moveTo>
                <a:lnTo>
                  <a:pt x="0" y="0"/>
                </a:lnTo>
                <a:lnTo>
                  <a:pt x="2621818" y="4584851"/>
                </a:lnTo>
                <a:close/>
              </a:path>
            </a:pathLst>
          </a:custGeom>
          <a:gradFill>
            <a:gsLst>
              <a:gs pos="0">
                <a:srgbClr val="1B6A89">
                  <a:alpha val="60000"/>
                </a:srgbClr>
              </a:gs>
              <a:gs pos="100000">
                <a:srgbClr val="0D3544"/>
              </a:gs>
            </a:gsLst>
            <a:lin ang="54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163" name="Google Shape;163;p8"/>
          <p:cNvSpPr/>
          <p:nvPr/>
        </p:nvSpPr>
        <p:spPr>
          <a:xfrm>
            <a:off x="4067944" y="627534"/>
            <a:ext cx="1117723" cy="1083320"/>
          </a:xfrm>
          <a:prstGeom prst="ellipse">
            <a:avLst/>
          </a:prstGeom>
          <a:solidFill>
            <a:srgbClr val="BC324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7200">
                <a:solidFill>
                  <a:schemeClr val="lt1"/>
                </a:solidFill>
                <a:latin typeface="Times New Roman"/>
                <a:ea typeface="Times New Roman"/>
                <a:cs typeface="Times New Roman"/>
                <a:sym typeface="Times New Roman"/>
              </a:rPr>
              <a:t>1</a:t>
            </a:r>
            <a:endParaRPr sz="7200">
              <a:solidFill>
                <a:schemeClr val="lt1"/>
              </a:solidFill>
              <a:latin typeface="Times New Roman"/>
              <a:ea typeface="Times New Roman"/>
              <a:cs typeface="Times New Roman"/>
              <a:sym typeface="Times New Roman"/>
            </a:endParaRPr>
          </a:p>
        </p:txBody>
      </p:sp>
      <p:sp>
        <p:nvSpPr>
          <p:cNvPr id="164" name="Google Shape;164;p8"/>
          <p:cNvSpPr txBox="1"/>
          <p:nvPr/>
        </p:nvSpPr>
        <p:spPr>
          <a:xfrm>
            <a:off x="1187624" y="2613321"/>
            <a:ext cx="6336704"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a:solidFill>
                  <a:schemeClr val="dk1"/>
                </a:solidFill>
                <a:latin typeface="Times New Roman"/>
                <a:ea typeface="Times New Roman"/>
                <a:cs typeface="Times New Roman"/>
                <a:sym typeface="Times New Roman"/>
              </a:rPr>
              <a:t>Hoàn cảnh ra đời của Nhà máy Cơ khí Hà Nội</a:t>
            </a:r>
            <a:endParaRPr b="1" i="1" sz="4400">
              <a:solidFill>
                <a:schemeClr val="dk1"/>
              </a:solidFill>
              <a:latin typeface="Times New Roman"/>
              <a:ea typeface="Times New Roman"/>
              <a:cs typeface="Times New Roman"/>
              <a:sym typeface="Times New Roman"/>
            </a:endParaRPr>
          </a:p>
        </p:txBody>
      </p:sp>
      <p:pic>
        <p:nvPicPr>
          <p:cNvPr id="165" name="Google Shape;165;p8"/>
          <p:cNvPicPr preferRelativeResize="0"/>
          <p:nvPr/>
        </p:nvPicPr>
        <p:blipFill rotWithShape="1">
          <a:blip r:embed="rId4">
            <a:alphaModFix/>
          </a:blip>
          <a:srcRect b="52800" l="55512" r="14562" t="2400"/>
          <a:stretch/>
        </p:blipFill>
        <p:spPr>
          <a:xfrm>
            <a:off x="7201303" y="2245796"/>
            <a:ext cx="2031096" cy="3080029"/>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500"/>
                                        <p:tgtEl>
                                          <p:spTgt spid="162"/>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txBox="1"/>
          <p:nvPr/>
        </p:nvSpPr>
        <p:spPr>
          <a:xfrm>
            <a:off x="107504" y="123478"/>
            <a:ext cx="8720929" cy="1146686"/>
          </a:xfrm>
          <a:prstGeom prst="rect">
            <a:avLst/>
          </a:prstGeom>
          <a:noFill/>
          <a:ln>
            <a:noFill/>
          </a:ln>
        </p:spPr>
        <p:txBody>
          <a:bodyPr anchorCtr="0" anchor="t" bIns="141075" lIns="282150" spcFirstLastPara="1" rIns="282150" wrap="square" tIns="141075">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a. Sau Hiệp định Giơ- ne-vơ, Đảng và Chính phủ xác định nhiệm vụ của miền Bắc là gì ?</a:t>
            </a:r>
            <a:endParaRPr/>
          </a:p>
        </p:txBody>
      </p:sp>
      <p:sp>
        <p:nvSpPr>
          <p:cNvPr id="172" name="Google Shape;172;p9"/>
          <p:cNvSpPr txBox="1"/>
          <p:nvPr/>
        </p:nvSpPr>
        <p:spPr>
          <a:xfrm>
            <a:off x="179513" y="1270164"/>
            <a:ext cx="4536503" cy="2538515"/>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800">
                <a:solidFill>
                  <a:schemeClr val="accent1"/>
                </a:solidFill>
                <a:latin typeface="Times New Roman"/>
                <a:ea typeface="Times New Roman"/>
                <a:cs typeface="Times New Roman"/>
                <a:sym typeface="Times New Roman"/>
              </a:rPr>
              <a:t>🡪 Sau Hiệp định Giơ-ne-vơ, miền Bắc nước ta bước vào thời kì xây dựng chủ nghĩa xã hội, làm hậu phương lớn cho cách mạng miền Nam </a:t>
            </a:r>
            <a:endParaRPr b="1" sz="2800">
              <a:solidFill>
                <a:schemeClr val="accent1"/>
              </a:solidFill>
              <a:latin typeface="Calibri"/>
              <a:ea typeface="Calibri"/>
              <a:cs typeface="Calibri"/>
              <a:sym typeface="Calibri"/>
            </a:endParaRPr>
          </a:p>
        </p:txBody>
      </p:sp>
      <p:pic>
        <p:nvPicPr>
          <p:cNvPr id="173" name="Google Shape;173;p9"/>
          <p:cNvPicPr preferRelativeResize="0"/>
          <p:nvPr/>
        </p:nvPicPr>
        <p:blipFill rotWithShape="1">
          <a:blip r:embed="rId3">
            <a:alphaModFix/>
          </a:blip>
          <a:srcRect b="0" l="0" r="0" t="0"/>
          <a:stretch/>
        </p:blipFill>
        <p:spPr>
          <a:xfrm>
            <a:off x="5013472" y="1287292"/>
            <a:ext cx="3814961" cy="288811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74" name="Google Shape;174;p9"/>
          <p:cNvPicPr preferRelativeResize="0"/>
          <p:nvPr/>
        </p:nvPicPr>
        <p:blipFill rotWithShape="1">
          <a:blip r:embed="rId4">
            <a:alphaModFix/>
          </a:blip>
          <a:srcRect b="0" l="0" r="66214" t="33600"/>
          <a:stretch/>
        </p:blipFill>
        <p:spPr>
          <a:xfrm rot="-618774">
            <a:off x="-518840" y="3654825"/>
            <a:ext cx="1823849" cy="2016220"/>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千图网海量PPT模板www.58pic.com​​">
  <a:themeElements>
    <a:clrScheme name="自定义 1383">
      <a:dk1>
        <a:srgbClr val="000000"/>
      </a:dk1>
      <a:lt1>
        <a:srgbClr val="FFFFFF"/>
      </a:lt1>
      <a:dk2>
        <a:srgbClr val="676A55"/>
      </a:dk2>
      <a:lt2>
        <a:srgbClr val="EAEBDE"/>
      </a:lt2>
      <a:accent1>
        <a:srgbClr val="CE4660"/>
      </a:accent1>
      <a:accent2>
        <a:srgbClr val="1B6A89"/>
      </a:accent2>
      <a:accent3>
        <a:srgbClr val="CE4660"/>
      </a:accent3>
      <a:accent4>
        <a:srgbClr val="1B6A89"/>
      </a:accent4>
      <a:accent5>
        <a:srgbClr val="CE4660"/>
      </a:accent5>
      <a:accent6>
        <a:srgbClr val="1B6A89"/>
      </a:accent6>
      <a:hlink>
        <a:srgbClr val="EEACC8"/>
      </a:hlink>
      <a:folHlink>
        <a:srgbClr val="DC56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2014-11-09T01:07:25Z</dcterms:created>
  <dc:creator>USER</dc:creator>
</cp:coreProperties>
</file>